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22"/>
  </p:notesMasterIdLst>
  <p:sldIdLst>
    <p:sldId id="294" r:id="rId2"/>
    <p:sldId id="295" r:id="rId3"/>
    <p:sldId id="296" r:id="rId4"/>
    <p:sldId id="301" r:id="rId5"/>
    <p:sldId id="302" r:id="rId6"/>
    <p:sldId id="4382" r:id="rId7"/>
    <p:sldId id="4393" r:id="rId8"/>
    <p:sldId id="4430" r:id="rId9"/>
    <p:sldId id="4395" r:id="rId10"/>
    <p:sldId id="4385" r:id="rId11"/>
    <p:sldId id="4401" r:id="rId12"/>
    <p:sldId id="4465" r:id="rId13"/>
    <p:sldId id="4402" r:id="rId14"/>
    <p:sldId id="4403" r:id="rId15"/>
    <p:sldId id="4404" r:id="rId16"/>
    <p:sldId id="4397" r:id="rId17"/>
    <p:sldId id="4405" r:id="rId18"/>
    <p:sldId id="4406" r:id="rId19"/>
    <p:sldId id="4407" r:id="rId20"/>
    <p:sldId id="4408" r:id="rId21"/>
    <p:sldId id="4409" r:id="rId22"/>
    <p:sldId id="4410" r:id="rId23"/>
    <p:sldId id="4398" r:id="rId24"/>
    <p:sldId id="4411" r:id="rId25"/>
    <p:sldId id="4412" r:id="rId26"/>
    <p:sldId id="4413" r:id="rId27"/>
    <p:sldId id="275" r:id="rId28"/>
    <p:sldId id="4414" r:id="rId29"/>
    <p:sldId id="277" r:id="rId30"/>
    <p:sldId id="4415" r:id="rId31"/>
    <p:sldId id="4416" r:id="rId32"/>
    <p:sldId id="4417" r:id="rId33"/>
    <p:sldId id="4418" r:id="rId34"/>
    <p:sldId id="4419" r:id="rId35"/>
    <p:sldId id="4420" r:id="rId36"/>
    <p:sldId id="4421" r:id="rId37"/>
    <p:sldId id="4422" r:id="rId38"/>
    <p:sldId id="4423" r:id="rId39"/>
    <p:sldId id="4399" r:id="rId40"/>
    <p:sldId id="4400" r:id="rId41"/>
    <p:sldId id="4424" r:id="rId42"/>
    <p:sldId id="4425" r:id="rId43"/>
    <p:sldId id="4426" r:id="rId44"/>
    <p:sldId id="4427" r:id="rId45"/>
    <p:sldId id="4428" r:id="rId46"/>
    <p:sldId id="4466" r:id="rId47"/>
    <p:sldId id="297" r:id="rId48"/>
    <p:sldId id="300" r:id="rId49"/>
    <p:sldId id="260" r:id="rId50"/>
    <p:sldId id="257" r:id="rId51"/>
    <p:sldId id="258" r:id="rId52"/>
    <p:sldId id="259" r:id="rId53"/>
    <p:sldId id="261" r:id="rId54"/>
    <p:sldId id="262" r:id="rId55"/>
    <p:sldId id="263" r:id="rId56"/>
    <p:sldId id="264" r:id="rId57"/>
    <p:sldId id="265" r:id="rId58"/>
    <p:sldId id="269" r:id="rId59"/>
    <p:sldId id="267" r:id="rId60"/>
    <p:sldId id="268" r:id="rId61"/>
    <p:sldId id="270" r:id="rId62"/>
    <p:sldId id="271" r:id="rId63"/>
    <p:sldId id="272" r:id="rId64"/>
    <p:sldId id="273" r:id="rId65"/>
    <p:sldId id="274" r:id="rId66"/>
    <p:sldId id="298" r:id="rId67"/>
    <p:sldId id="276" r:id="rId68"/>
    <p:sldId id="278" r:id="rId69"/>
    <p:sldId id="279" r:id="rId70"/>
    <p:sldId id="280" r:id="rId71"/>
    <p:sldId id="281" r:id="rId72"/>
    <p:sldId id="282" r:id="rId73"/>
    <p:sldId id="283" r:id="rId74"/>
    <p:sldId id="284" r:id="rId75"/>
    <p:sldId id="285" r:id="rId76"/>
    <p:sldId id="286" r:id="rId77"/>
    <p:sldId id="287" r:id="rId78"/>
    <p:sldId id="299" r:id="rId79"/>
    <p:sldId id="289" r:id="rId80"/>
    <p:sldId id="290" r:id="rId81"/>
    <p:sldId id="291" r:id="rId82"/>
    <p:sldId id="292" r:id="rId83"/>
    <p:sldId id="4467" r:id="rId84"/>
    <p:sldId id="4431" r:id="rId85"/>
    <p:sldId id="4432" r:id="rId86"/>
    <p:sldId id="4433" r:id="rId87"/>
    <p:sldId id="4434" r:id="rId88"/>
    <p:sldId id="4435" r:id="rId89"/>
    <p:sldId id="4436" r:id="rId90"/>
    <p:sldId id="4437" r:id="rId91"/>
    <p:sldId id="4438" r:id="rId92"/>
    <p:sldId id="4439" r:id="rId93"/>
    <p:sldId id="4440" r:id="rId94"/>
    <p:sldId id="266" r:id="rId95"/>
    <p:sldId id="4441" r:id="rId96"/>
    <p:sldId id="4442" r:id="rId97"/>
    <p:sldId id="4443" r:id="rId98"/>
    <p:sldId id="4444" r:id="rId99"/>
    <p:sldId id="4445" r:id="rId100"/>
    <p:sldId id="4446" r:id="rId101"/>
    <p:sldId id="4447" r:id="rId102"/>
    <p:sldId id="4450" r:id="rId103"/>
    <p:sldId id="4449" r:id="rId104"/>
    <p:sldId id="4448" r:id="rId105"/>
    <p:sldId id="4451" r:id="rId106"/>
    <p:sldId id="4452" r:id="rId107"/>
    <p:sldId id="4453" r:id="rId108"/>
    <p:sldId id="4454" r:id="rId109"/>
    <p:sldId id="4455" r:id="rId110"/>
    <p:sldId id="4456" r:id="rId111"/>
    <p:sldId id="4457" r:id="rId112"/>
    <p:sldId id="4458" r:id="rId113"/>
    <p:sldId id="4459" r:id="rId114"/>
    <p:sldId id="4460" r:id="rId115"/>
    <p:sldId id="4461" r:id="rId116"/>
    <p:sldId id="288" r:id="rId117"/>
    <p:sldId id="4462" r:id="rId118"/>
    <p:sldId id="4463" r:id="rId119"/>
    <p:sldId id="4464" r:id="rId120"/>
    <p:sldId id="293" r:id="rId121"/>
  </p:sldIdLst>
  <p:sldSz cx="12192000" cy="6858000"/>
  <p:notesSz cx="6858000" cy="9144000"/>
  <p:embeddedFontLst>
    <p:embeddedFont>
      <p:font typeface="Calibri" panose="020F0502020204030204" pitchFamily="34" charset="0"/>
      <p:regular r:id="rId123"/>
      <p:bold r:id="rId124"/>
      <p:italic r:id="rId125"/>
      <p:boldItalic r:id="rId126"/>
    </p:embeddedFont>
    <p:embeddedFont>
      <p:font typeface="Montserrat" panose="00000500000000000000" pitchFamily="2" charset="0"/>
      <p:regular r:id="rId127"/>
      <p:bold r:id="rId128"/>
      <p:italic r:id="rId129"/>
      <p:boldItalic r:id="rId130"/>
    </p:embeddedFont>
    <p:embeddedFont>
      <p:font typeface="Montserrat Light" panose="00000400000000000000" pitchFamily="2" charset="0"/>
      <p:regular r:id="rId131"/>
      <p:bold r:id="rId132"/>
      <p:italic r:id="rId133"/>
      <p:boldItalic r:id="rId134"/>
    </p:embeddedFont>
    <p:embeddedFont>
      <p:font typeface="Roboto" panose="02000000000000000000" pitchFamily="2" charset="0"/>
      <p:regular r:id="rId135"/>
      <p:bold r:id="rId136"/>
      <p:italic r:id="rId137"/>
      <p:boldItalic r:id="rId1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39" roundtripDataSignature="AMtx7mgTmRRx0kY0cuOQl2Oy1Ixk2Cq6b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lma Bertani"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92E4B"/>
    <a:srgbClr val="000000"/>
    <a:srgbClr val="24BAA2"/>
    <a:srgbClr val="7F3494"/>
    <a:srgbClr val="142D92"/>
    <a:srgbClr val="5671B7"/>
    <a:srgbClr val="EC9121"/>
    <a:srgbClr val="F05428"/>
    <a:srgbClr val="00AE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300" autoAdjust="0"/>
  </p:normalViewPr>
  <p:slideViewPr>
    <p:cSldViewPr snapToGrid="0">
      <p:cViewPr varScale="1">
        <p:scale>
          <a:sx n="99" d="100"/>
          <a:sy n="99" d="100"/>
        </p:scale>
        <p:origin x="99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font" Target="fonts/font16.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font" Target="fonts/font1.fntdata"/><Relationship Id="rId128" Type="http://schemas.openxmlformats.org/officeDocument/2006/relationships/font" Target="fonts/font6.fntdata"/><Relationship Id="rId144"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font" Target="fonts/font12.fntdata"/><Relationship Id="rId139" Type="http://customschemas.google.com/relationships/presentationmetadata" Target="metadata"/><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font" Target="fonts/font2.fntdata"/><Relationship Id="rId129" Type="http://schemas.openxmlformats.org/officeDocument/2006/relationships/font" Target="fonts/font7.fntdata"/><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font" Target="fonts/font8.fntdata"/><Relationship Id="rId135" Type="http://schemas.openxmlformats.org/officeDocument/2006/relationships/font" Target="fonts/font13.fntdata"/><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font" Target="fonts/font3.fntdata"/><Relationship Id="rId141"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font" Target="fonts/font15.fntdata"/><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font" Target="fonts/font10.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font" Target="fonts/font5.fntdata"/><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14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font" Target="fonts/font11.fntdata"/><Relationship Id="rId16" Type="http://schemas.openxmlformats.org/officeDocument/2006/relationships/slide" Target="slides/slide15.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11-29T16:17:13.884" idx="2">
    <p:pos x="294" y="1616"/>
    <p:text>Yes, many apps like meal planning, exercise planning, blood pressure, stress levels, wheight management can be helpful for several illness</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2" name="Google Shape;24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8" name="Google Shape;258;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9" name="Google Shape;299;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7" name="Google Shape;30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3" name="Google Shape;313;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2" name="Google Shape;332;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9" name="Google Shape;33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0" name="Google Shape;23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5" name="Google Shape;355;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2" name="Google Shape;36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2" name="Google Shape;372;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9" name="Google Shape;37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9" name="Google Shape;38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257598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7" name="Google Shape;237;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8" name="Google Shape;238;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866366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Google Shape;422;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3" name="Google Shape;423;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4" name="Google Shape;214;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1" name="Google Shape;18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1" name="Google Shape;19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1" name="Google Shape;221;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3" name="Google Shape;23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2" name="Google Shape;242;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9" name="Google Shape;179;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8" name="Google Shape;258;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59" name="Google Shape;259;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93" name="Google Shape;29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1" name="Google Shape;311;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7" name="Google Shape;337;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8" name="Google Shape;338;p1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8"/>
        <p:cNvGrpSpPr/>
        <p:nvPr/>
      </p:nvGrpSpPr>
      <p:grpSpPr>
        <a:xfrm>
          <a:off x="0" y="0"/>
          <a:ext cx="0" cy="0"/>
          <a:chOff x="0" y="0"/>
          <a:chExt cx="0" cy="0"/>
        </a:xfrm>
      </p:grpSpPr>
      <p:sp>
        <p:nvSpPr>
          <p:cNvPr id="359" name="Google Shape;359;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0" name="Google Shape;360;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4" name="Google Shape;374;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1" name="Google Shape;38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42416686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1" name="Google Shape;43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1" name="Google Shape;451;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0" name="Google Shape;460;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1" name="Google Shape;461;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1" name="Google Shape;4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1" name="Google Shape;501;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8" name="Google Shape;508;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9" name="Google Shape;519;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27" name="Google Shape;527;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3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6" name="Google Shape;53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1" name="Google Shape;191;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2" name="Google Shape;192;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9" name="Google Shape;55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60" name="Google Shape;56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Google Shape;579;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0" name="Google Shape;580;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1" name="Google Shape;581;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0" name="Google Shape;590;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91" name="Google Shape;591;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0" name="Google Shape;600;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85</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7" name="Google Shape;197;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8" name="Google Shape;198;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86</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3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4" name="Google Shape;20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3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0" name="Google Shape;210;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6" name="Google Shape;216;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3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2" name="Google Shape;222;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7f9342ff3f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7f9342ff3f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5" name="Google Shape;165;g17f9342ff3f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t>14</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3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8" name="Google Shape;228;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3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6" name="Google Shape;246;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9" name="Google Shape;259;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60" name="Google Shape;260;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5" name="Google Shape;27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1" name="Google Shape;281;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282" name="Google Shape;282;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98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4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2" name="Google Shape;30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2" name="Google Shape;17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4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8" name="Google Shape;348;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5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p5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3" name="Google Shape;363;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
        <p:cNvGrpSpPr/>
        <p:nvPr/>
      </p:nvGrpSpPr>
      <p:grpSpPr>
        <a:xfrm>
          <a:off x="0" y="0"/>
          <a:ext cx="0" cy="0"/>
          <a:chOff x="0" y="0"/>
          <a:chExt cx="0" cy="0"/>
        </a:xfrm>
      </p:grpSpPr>
      <p:sp>
        <p:nvSpPr>
          <p:cNvPr id="371" name="Google Shape;371;p5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2" name="Google Shape;372;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p5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0" name="Google Shape;380;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4" name="Google Shape;204;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5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4" name="Google Shape;394;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0" name="Google Shape;400;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6" name="Google Shape;40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p6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2" name="Google Shape;412;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1af679ab6b0_1_0: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8" name="Google Shape;418;g1af679ab6b0_1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6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28" name="Google Shape;428;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35" name="Google Shape;435;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1d6cd12df8a_1_1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40" name="Google Shape;440;g1d6cd12df8a_1_1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3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1" name="Google Shape;611;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
  <p:cSld name="Cover Slide ">
    <p:spTree>
      <p:nvGrpSpPr>
        <p:cNvPr id="1" name="Shape 12"/>
        <p:cNvGrpSpPr/>
        <p:nvPr/>
      </p:nvGrpSpPr>
      <p:grpSpPr>
        <a:xfrm>
          <a:off x="0" y="0"/>
          <a:ext cx="0" cy="0"/>
          <a:chOff x="0" y="0"/>
          <a:chExt cx="0" cy="0"/>
        </a:xfrm>
      </p:grpSpPr>
      <p:sp>
        <p:nvSpPr>
          <p:cNvPr id="13" name="Google Shape;13;p40"/>
          <p:cNvSpPr/>
          <p:nvPr/>
        </p:nvSpPr>
        <p:spPr>
          <a:xfrm>
            <a:off x="0" y="2454512"/>
            <a:ext cx="12172692" cy="3432703"/>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69">
              <a:solidFill>
                <a:schemeClr val="dk1"/>
              </a:solidFill>
              <a:latin typeface="Calibri"/>
              <a:ea typeface="Calibri"/>
              <a:cs typeface="Calibri"/>
              <a:sym typeface="Calibri"/>
            </a:endParaRPr>
          </a:p>
        </p:txBody>
      </p:sp>
      <p:sp>
        <p:nvSpPr>
          <p:cNvPr id="14" name="Google Shape;14;p40"/>
          <p:cNvSpPr txBox="1">
            <a:spLocks noGrp="1"/>
          </p:cNvSpPr>
          <p:nvPr>
            <p:ph type="body" idx="1"/>
          </p:nvPr>
        </p:nvSpPr>
        <p:spPr>
          <a:xfrm>
            <a:off x="575887" y="3922846"/>
            <a:ext cx="3354126" cy="100839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8850"/>
              </a:lnSpc>
              <a:spcBef>
                <a:spcPts val="0"/>
              </a:spcBef>
              <a:spcAft>
                <a:spcPts val="0"/>
              </a:spcAft>
              <a:buClr>
                <a:schemeClr val="lt1"/>
              </a:buClr>
              <a:buSzPts val="4000"/>
              <a:buFont typeface="Arial"/>
              <a:buNone/>
              <a:defRPr sz="40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 name="Google Shape;15;p40"/>
          <p:cNvSpPr txBox="1">
            <a:spLocks noGrp="1"/>
          </p:cNvSpPr>
          <p:nvPr>
            <p:ph type="body" idx="2"/>
          </p:nvPr>
        </p:nvSpPr>
        <p:spPr>
          <a:xfrm>
            <a:off x="618012" y="3232383"/>
            <a:ext cx="3311988" cy="53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chemeClr val="lt1"/>
              </a:buClr>
              <a:buSzPts val="3200"/>
              <a:buFont typeface="Arial"/>
              <a:buNone/>
              <a:defRPr sz="32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5161"/>
              <a:buFont typeface="Arial"/>
              <a:buNone/>
              <a:defRPr sz="5161"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 name="Google Shape;16;p40"/>
          <p:cNvGrpSpPr/>
          <p:nvPr/>
        </p:nvGrpSpPr>
        <p:grpSpPr>
          <a:xfrm>
            <a:off x="162193" y="6091871"/>
            <a:ext cx="2471731" cy="613729"/>
            <a:chOff x="0" y="0"/>
            <a:chExt cx="2301694" cy="571500"/>
          </a:xfrm>
        </p:grpSpPr>
        <p:sp>
          <p:nvSpPr>
            <p:cNvPr id="17" name="Google Shape;17;p40"/>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18" name="Google Shape;18;p40"/>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sp>
        <p:nvSpPr>
          <p:cNvPr id="19" name="Google Shape;19;p40"/>
          <p:cNvSpPr/>
          <p:nvPr/>
        </p:nvSpPr>
        <p:spPr>
          <a:xfrm>
            <a:off x="12192000" y="153500"/>
            <a:ext cx="3690980" cy="7687732"/>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EBEBEB"/>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69">
              <a:solidFill>
                <a:schemeClr val="dk1"/>
              </a:solidFill>
              <a:latin typeface="Calibri"/>
              <a:ea typeface="Calibri"/>
              <a:cs typeface="Calibri"/>
              <a:sym typeface="Calibri"/>
            </a:endParaRPr>
          </a:p>
        </p:txBody>
      </p:sp>
      <p:grpSp>
        <p:nvGrpSpPr>
          <p:cNvPr id="20" name="Google Shape;20;p40"/>
          <p:cNvGrpSpPr/>
          <p:nvPr/>
        </p:nvGrpSpPr>
        <p:grpSpPr>
          <a:xfrm>
            <a:off x="9565775" y="3574321"/>
            <a:ext cx="3525984" cy="2857223"/>
            <a:chOff x="1659400" y="1572038"/>
            <a:chExt cx="970931" cy="786778"/>
          </a:xfrm>
        </p:grpSpPr>
        <p:sp>
          <p:nvSpPr>
            <p:cNvPr id="21" name="Google Shape;21;p4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22" name="Google Shape;22;p4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23" name="Google Shape;23;p40"/>
          <p:cNvSpPr>
            <a:spLocks noGrp="1"/>
          </p:cNvSpPr>
          <p:nvPr>
            <p:ph type="pic" idx="3"/>
          </p:nvPr>
        </p:nvSpPr>
        <p:spPr>
          <a:xfrm>
            <a:off x="5718875" y="423474"/>
            <a:ext cx="5982506" cy="4551482"/>
          </a:xfrm>
          <a:prstGeom prst="rect">
            <a:avLst/>
          </a:prstGeom>
          <a:solidFill>
            <a:srgbClr val="F2F2F2"/>
          </a:solidFill>
          <a:ln>
            <a:noFill/>
          </a:ln>
        </p:spPr>
      </p:sp>
      <p:sp>
        <p:nvSpPr>
          <p:cNvPr id="24" name="Google Shape;24;p40"/>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69">
              <a:solidFill>
                <a:schemeClr val="dk1"/>
              </a:solidFill>
              <a:latin typeface="Calibri"/>
              <a:ea typeface="Calibri"/>
              <a:cs typeface="Calibri"/>
              <a:sym typeface="Calibri"/>
            </a:endParaRPr>
          </a:p>
        </p:txBody>
      </p:sp>
      <p:sp>
        <p:nvSpPr>
          <p:cNvPr id="25" name="Google Shape;25;p40"/>
          <p:cNvSpPr txBox="1">
            <a:spLocks noGrp="1"/>
          </p:cNvSpPr>
          <p:nvPr>
            <p:ph type="body" idx="4"/>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26" name="Google Shape;26;p4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431403" y="569217"/>
            <a:ext cx="4405042" cy="1680639"/>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73"/>
        <p:cNvGrpSpPr/>
        <p:nvPr/>
      </p:nvGrpSpPr>
      <p:grpSpPr>
        <a:xfrm>
          <a:off x="0" y="0"/>
          <a:ext cx="0" cy="0"/>
          <a:chOff x="0" y="0"/>
          <a:chExt cx="0" cy="0"/>
        </a:xfrm>
      </p:grpSpPr>
      <p:sp>
        <p:nvSpPr>
          <p:cNvPr id="74" name="Google Shape;74;p48"/>
          <p:cNvSpPr/>
          <p:nvPr/>
        </p:nvSpPr>
        <p:spPr>
          <a:xfrm>
            <a:off x="-32399" y="3350405"/>
            <a:ext cx="12194195" cy="241562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75" name="Google Shape;75;p48"/>
          <p:cNvSpPr txBox="1">
            <a:spLocks noGrp="1"/>
          </p:cNvSpPr>
          <p:nvPr>
            <p:ph type="body" idx="1"/>
          </p:nvPr>
        </p:nvSpPr>
        <p:spPr>
          <a:xfrm>
            <a:off x="690953" y="4549217"/>
            <a:ext cx="3195486" cy="731140"/>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48"/>
          <p:cNvSpPr txBox="1">
            <a:spLocks noGrp="1"/>
          </p:cNvSpPr>
          <p:nvPr>
            <p:ph type="body" idx="2"/>
          </p:nvPr>
        </p:nvSpPr>
        <p:spPr>
          <a:xfrm>
            <a:off x="690953" y="3739641"/>
            <a:ext cx="3195485" cy="837258"/>
          </a:xfrm>
          <a:prstGeom prst="rect">
            <a:avLst/>
          </a:prstGeom>
          <a:noFill/>
          <a:ln>
            <a:noFill/>
          </a:ln>
        </p:spPr>
        <p:txBody>
          <a:bodyPr spcFirstLastPara="1" wrap="square" lIns="91425" tIns="45700" rIns="91425" bIns="45700" anchor="ctr" anchorCtr="0">
            <a:normAutofit/>
          </a:bodyPr>
          <a:lstStyle>
            <a:lvl1pPr marL="457200" marR="0" lvl="0" indent="-228600" algn="l" rtl="0">
              <a:lnSpc>
                <a:spcPct val="90000"/>
              </a:lnSpc>
              <a:spcBef>
                <a:spcPts val="1000"/>
              </a:spcBef>
              <a:spcAft>
                <a:spcPts val="0"/>
              </a:spcAft>
              <a:buClr>
                <a:srgbClr val="24BAA2"/>
              </a:buClr>
              <a:buSzPts val="5000"/>
              <a:buFont typeface="Arial"/>
              <a:buNone/>
              <a:defRPr sz="50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77" name="Google Shape;77;p48"/>
          <p:cNvGrpSpPr/>
          <p:nvPr/>
        </p:nvGrpSpPr>
        <p:grpSpPr>
          <a:xfrm>
            <a:off x="336354" y="5927698"/>
            <a:ext cx="2735993" cy="679345"/>
            <a:chOff x="0" y="0"/>
            <a:chExt cx="2301694" cy="571500"/>
          </a:xfrm>
        </p:grpSpPr>
        <p:sp>
          <p:nvSpPr>
            <p:cNvPr id="78" name="Google Shape;78;p48"/>
            <p:cNvSpPr/>
            <p:nvPr/>
          </p:nvSpPr>
          <p:spPr>
            <a:xfrm>
              <a:off x="0" y="0"/>
              <a:ext cx="2301694" cy="571500"/>
            </a:xfrm>
            <a:prstGeom prst="rect">
              <a:avLst/>
            </a:prstGeom>
            <a:solidFill>
              <a:schemeClr val="l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pic>
          <p:nvPicPr>
            <p:cNvPr id="79" name="Google Shape;79;p48"/>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312965" y="96237"/>
              <a:ext cx="1675765" cy="384810"/>
            </a:xfrm>
            <a:prstGeom prst="rect">
              <a:avLst/>
            </a:prstGeom>
            <a:noFill/>
            <a:ln>
              <a:noFill/>
            </a:ln>
          </p:spPr>
        </p:pic>
      </p:grpSp>
      <p:pic>
        <p:nvPicPr>
          <p:cNvPr id="80" name="Google Shape;80;p4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36354" y="587665"/>
            <a:ext cx="5189566" cy="1979955"/>
          </a:xfrm>
          <a:prstGeom prst="rect">
            <a:avLst/>
          </a:prstGeom>
          <a:noFill/>
          <a:ln>
            <a:noFill/>
          </a:ln>
        </p:spPr>
      </p:pic>
      <p:grpSp>
        <p:nvGrpSpPr>
          <p:cNvPr id="81" name="Google Shape;81;p48"/>
          <p:cNvGrpSpPr/>
          <p:nvPr/>
        </p:nvGrpSpPr>
        <p:grpSpPr>
          <a:xfrm>
            <a:off x="9565775" y="3574321"/>
            <a:ext cx="3525984" cy="2857223"/>
            <a:chOff x="1659400" y="1572038"/>
            <a:chExt cx="970931" cy="786778"/>
          </a:xfrm>
        </p:grpSpPr>
        <p:sp>
          <p:nvSpPr>
            <p:cNvPr id="82" name="Google Shape;82;p48"/>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83" name="Google Shape;83;p48"/>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84" name="Google Shape;84;p48"/>
          <p:cNvSpPr/>
          <p:nvPr/>
        </p:nvSpPr>
        <p:spPr>
          <a:xfrm>
            <a:off x="6903719" y="5585903"/>
            <a:ext cx="5257377" cy="756631"/>
          </a:xfrm>
          <a:custGeom>
            <a:avLst/>
            <a:gdLst/>
            <a:ahLst/>
            <a:cxnLst/>
            <a:rect l="l" t="t" r="r" b="b"/>
            <a:pathLst>
              <a:path w="7600392" h="6806308" extrusionOk="0">
                <a:moveTo>
                  <a:pt x="0" y="0"/>
                </a:moveTo>
                <a:lnTo>
                  <a:pt x="7600393" y="0"/>
                </a:lnTo>
                <a:lnTo>
                  <a:pt x="7600393" y="6806308"/>
                </a:lnTo>
                <a:lnTo>
                  <a:pt x="0" y="6806308"/>
                </a:ln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069">
              <a:solidFill>
                <a:schemeClr val="dk1"/>
              </a:solidFill>
              <a:latin typeface="Calibri"/>
              <a:ea typeface="Calibri"/>
              <a:cs typeface="Calibri"/>
              <a:sym typeface="Calibri"/>
            </a:endParaRPr>
          </a:p>
        </p:txBody>
      </p:sp>
      <p:sp>
        <p:nvSpPr>
          <p:cNvPr id="85" name="Google Shape;85;p48"/>
          <p:cNvSpPr txBox="1">
            <a:spLocks noGrp="1"/>
          </p:cNvSpPr>
          <p:nvPr>
            <p:ph type="body" idx="3"/>
          </p:nvPr>
        </p:nvSpPr>
        <p:spPr>
          <a:xfrm>
            <a:off x="8064230" y="5611394"/>
            <a:ext cx="3476589" cy="731140"/>
          </a:xfrm>
          <a:prstGeom prst="rect">
            <a:avLst/>
          </a:prstGeom>
          <a:noFill/>
          <a:ln>
            <a:noFill/>
          </a:ln>
        </p:spPr>
        <p:txBody>
          <a:bodyPr spcFirstLastPara="1" wrap="square" lIns="91425" tIns="45700" rIns="91425" bIns="45700" anchor="ctr" anchorCtr="0">
            <a:normAutofit/>
          </a:bodyPr>
          <a:lstStyle>
            <a:lvl1pPr marL="457200" marR="0" lvl="0" indent="-228600" algn="r" rtl="0">
              <a:lnSpc>
                <a:spcPct val="90000"/>
              </a:lnSpc>
              <a:spcBef>
                <a:spcPts val="1000"/>
              </a:spcBef>
              <a:spcAft>
                <a:spcPts val="0"/>
              </a:spcAft>
              <a:buClr>
                <a:schemeClr val="lt1"/>
              </a:buClr>
              <a:buSzPts val="2800"/>
              <a:buFont typeface="Arial"/>
              <a:buNone/>
              <a:defRPr sz="2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86"/>
        <p:cNvGrpSpPr/>
        <p:nvPr/>
      </p:nvGrpSpPr>
      <p:grpSpPr>
        <a:xfrm>
          <a:off x="0" y="0"/>
          <a:ext cx="0" cy="0"/>
          <a:chOff x="0" y="0"/>
          <a:chExt cx="0" cy="0"/>
        </a:xfrm>
      </p:grpSpPr>
      <p:sp>
        <p:nvSpPr>
          <p:cNvPr id="87" name="Google Shape;87;p49"/>
          <p:cNvSpPr/>
          <p:nvPr/>
        </p:nvSpPr>
        <p:spPr>
          <a:xfrm>
            <a:off x="0" y="0"/>
            <a:ext cx="12192000" cy="6858001"/>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88" name="Google Shape;88;p49"/>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b="0" i="0" u="none" strike="noStrike">
                <a:solidFill>
                  <a:schemeClr val="lt1"/>
                </a:solidFill>
                <a:latin typeface="Calibri"/>
                <a:ea typeface="Calibri"/>
                <a:cs typeface="Calibri"/>
                <a:sym typeface="Calibri"/>
              </a:rPr>
              <a:t>FONT TYPEFACE &amp; SIZE</a:t>
            </a:r>
            <a:endParaRPr sz="3600">
              <a:solidFill>
                <a:schemeClr val="lt1"/>
              </a:solidFill>
              <a:latin typeface="Calibri"/>
              <a:ea typeface="Calibri"/>
              <a:cs typeface="Calibri"/>
              <a:sym typeface="Calibri"/>
            </a:endParaRPr>
          </a:p>
        </p:txBody>
      </p:sp>
      <p:sp>
        <p:nvSpPr>
          <p:cNvPr id="89" name="Google Shape;89;p49"/>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000" b="0" i="0" u="none" strike="noStrike">
                <a:solidFill>
                  <a:schemeClr val="lt1"/>
                </a:solidFill>
                <a:latin typeface="Calibri"/>
                <a:ea typeface="Calibri"/>
                <a:cs typeface="Calibri"/>
                <a:sym typeface="Calibri"/>
              </a:rPr>
              <a:t>PLEASE ENSURE TO KEEP FONTS AS PER THE LAYOUT</a:t>
            </a: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a:p>
            <a:pPr marL="0" marR="0" lvl="0" indent="0" algn="l" rtl="0">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48 point  -  Divider Slides</a:t>
            </a:r>
            <a:endParaRPr/>
          </a:p>
          <a:p>
            <a:pPr marL="0" marR="0" lvl="0" indent="0" algn="l" rtl="0">
              <a:spcBef>
                <a:spcPts val="0"/>
              </a:spcBef>
              <a:spcAft>
                <a:spcPts val="0"/>
              </a:spcAft>
              <a:buClr>
                <a:schemeClr val="dk1"/>
              </a:buClr>
              <a:buSzPts val="1100"/>
              <a:buFont typeface="Arial"/>
              <a:buNone/>
            </a:pPr>
            <a:endParaRPr sz="1000" b="1">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36 point  -  Title Heading</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30 point  -  Sub-Titles</a:t>
            </a:r>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	       - Quotes	</a:t>
            </a:r>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a:solidFill>
                  <a:schemeClr val="lt1"/>
                </a:solidFill>
                <a:latin typeface="Calibri"/>
                <a:ea typeface="Calibri"/>
                <a:cs typeface="Calibri"/>
                <a:sym typeface="Calibri"/>
              </a:rPr>
              <a:t>24 point  -  Main Text Body </a:t>
            </a:r>
            <a:endParaRPr sz="3000">
              <a:solidFill>
                <a:schemeClr val="lt1"/>
              </a:solidFill>
              <a:latin typeface="Calibri"/>
              <a:ea typeface="Calibri"/>
              <a:cs typeface="Calibri"/>
              <a:sym typeface="Calibri"/>
            </a:endParaRPr>
          </a:p>
          <a:p>
            <a:pPr marL="0" marR="0" lvl="0" indent="0" algn="l" rtl="0">
              <a:spcBef>
                <a:spcPts val="0"/>
              </a:spcBef>
              <a:spcAft>
                <a:spcPts val="0"/>
              </a:spcAft>
              <a:buNone/>
            </a:pPr>
            <a:endParaRPr sz="3000" b="0" i="0" u="none" strike="noStrike">
              <a:solidFill>
                <a:schemeClr val="lt1"/>
              </a:solidFill>
              <a:latin typeface="Calibri"/>
              <a:ea typeface="Calibri"/>
              <a:cs typeface="Calibri"/>
              <a:sym typeface="Calibri"/>
            </a:endParaRPr>
          </a:p>
        </p:txBody>
      </p:sp>
      <p:sp>
        <p:nvSpPr>
          <p:cNvPr id="90" name="Google Shape;90;p49"/>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a:solidFill>
                  <a:schemeClr val="lt1"/>
                </a:solidFill>
                <a:latin typeface="Calibri"/>
                <a:ea typeface="Calibri"/>
                <a:cs typeface="Calibri"/>
                <a:sym typeface="Calibri"/>
              </a:rPr>
              <a:t>Housing Care </a:t>
            </a:r>
            <a:r>
              <a:rPr lang="en-US" sz="2400" b="0" i="0" u="none" strike="noStrike">
                <a:solidFill>
                  <a:schemeClr val="lt1"/>
                </a:solidFill>
                <a:latin typeface="Calibri"/>
                <a:ea typeface="Calibri"/>
                <a:cs typeface="Calibri"/>
                <a:sym typeface="Calibri"/>
              </a:rPr>
              <a:t>PowerPoint is….</a:t>
            </a:r>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endParaRPr sz="2400" b="0" i="0" u="none" strike="noStrike">
              <a:solidFill>
                <a:schemeClr val="lt1"/>
              </a:solidFill>
              <a:latin typeface="Calibri"/>
              <a:ea typeface="Calibri"/>
              <a:cs typeface="Calibri"/>
              <a:sym typeface="Calibri"/>
            </a:endParaRPr>
          </a:p>
          <a:p>
            <a:pPr marL="0" marR="0" lvl="0" indent="0" algn="l" rtl="0">
              <a:spcBef>
                <a:spcPts val="0"/>
              </a:spcBef>
              <a:spcAft>
                <a:spcPts val="0"/>
              </a:spcAft>
              <a:buNone/>
            </a:pPr>
            <a:r>
              <a:rPr lang="en-US" sz="3600" b="1" i="1">
                <a:solidFill>
                  <a:schemeClr val="lt1"/>
                </a:solidFill>
                <a:latin typeface="Calibri"/>
                <a:ea typeface="Calibri"/>
                <a:cs typeface="Calibri"/>
                <a:sym typeface="Calibri"/>
              </a:rPr>
              <a:t>Calibri</a:t>
            </a:r>
            <a:endParaRPr sz="3600">
              <a:solidFill>
                <a:schemeClr val="lt1"/>
              </a:solidFill>
              <a:latin typeface="Calibri"/>
              <a:ea typeface="Calibri"/>
              <a:cs typeface="Calibri"/>
              <a:sym typeface="Calibri"/>
            </a:endParaRPr>
          </a:p>
        </p:txBody>
      </p:sp>
      <p:cxnSp>
        <p:nvCxnSpPr>
          <p:cNvPr id="91" name="Google Shape;91;p49"/>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92" name="Google Shape;92;p49"/>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93" name="Google Shape;93;p49"/>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a:solidFill>
                  <a:schemeClr val="lt1"/>
                </a:solidFill>
                <a:latin typeface="Calibri"/>
                <a:ea typeface="Calibri"/>
                <a:cs typeface="Calibri"/>
                <a:sym typeface="Calibri"/>
              </a:rPr>
              <a:t>*** </a:t>
            </a:r>
            <a:r>
              <a:rPr lang="en-US" sz="2400" b="1">
                <a:solidFill>
                  <a:schemeClr val="lt1"/>
                </a:solidFill>
                <a:latin typeface="Calibri"/>
                <a:ea typeface="Calibri"/>
                <a:cs typeface="Calibri"/>
                <a:sym typeface="Calibri"/>
              </a:rPr>
              <a:t>PLEASE DELETE THIS INSTRUCTION SLIDE BEFORE PRESENTING FINAL PRESENTATION </a:t>
            </a:r>
            <a:r>
              <a:rPr lang="en-US" sz="2400">
                <a:solidFill>
                  <a:schemeClr val="lt1"/>
                </a:solidFill>
                <a:latin typeface="Calibri"/>
                <a:ea typeface="Calibri"/>
                <a:cs typeface="Calibri"/>
                <a:sym typeface="Calibri"/>
              </a:rPr>
              <a:t>*** </a:t>
            </a:r>
            <a:endParaRPr sz="2400">
              <a:solidFill>
                <a:schemeClr val="lt1"/>
              </a:solidFill>
              <a:latin typeface="Calibri"/>
              <a:ea typeface="Calibri"/>
              <a:cs typeface="Calibri"/>
              <a:sym typeface="Calibri"/>
            </a:endParaRPr>
          </a:p>
        </p:txBody>
      </p:sp>
      <p:cxnSp>
        <p:nvCxnSpPr>
          <p:cNvPr id="94" name="Google Shape;94;p49"/>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verview/Content Slide">
  <p:cSld name="Overview/Content Slide">
    <p:spTree>
      <p:nvGrpSpPr>
        <p:cNvPr id="1" name="Shape 95"/>
        <p:cNvGrpSpPr/>
        <p:nvPr/>
      </p:nvGrpSpPr>
      <p:grpSpPr>
        <a:xfrm>
          <a:off x="0" y="0"/>
          <a:ext cx="0" cy="0"/>
          <a:chOff x="0" y="0"/>
          <a:chExt cx="0" cy="0"/>
        </a:xfrm>
      </p:grpSpPr>
      <p:sp>
        <p:nvSpPr>
          <p:cNvPr id="96" name="Google Shape;96;p50"/>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7" name="Google Shape;97;p50"/>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8" name="Google Shape;98;p50"/>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99" name="Google Shape;99;p50"/>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0" name="Google Shape;100;p50"/>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1" name="Google Shape;101;p50"/>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50"/>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50"/>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50"/>
          <p:cNvSpPr txBox="1">
            <a:spLocks noGrp="1"/>
          </p:cNvSpPr>
          <p:nvPr>
            <p:ph type="body" idx="9"/>
          </p:nvPr>
        </p:nvSpPr>
        <p:spPr>
          <a:xfrm>
            <a:off x="565673" y="5374717"/>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24BAA2"/>
              </a:buClr>
              <a:buSzPts val="3200"/>
              <a:buFont typeface="Arial"/>
              <a:buNone/>
              <a:defRPr sz="3200" b="1" i="0" u="none" strike="noStrike" cap="none">
                <a:solidFill>
                  <a:srgbClr val="24BAA2"/>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50"/>
          <p:cNvSpPr txBox="1">
            <a:spLocks noGrp="1"/>
          </p:cNvSpPr>
          <p:nvPr>
            <p:ph type="body" idx="13"/>
          </p:nvPr>
        </p:nvSpPr>
        <p:spPr>
          <a:xfrm>
            <a:off x="1400970" y="5374717"/>
            <a:ext cx="6874660"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50"/>
          <p:cNvSpPr/>
          <p:nvPr/>
        </p:nvSpPr>
        <p:spPr>
          <a:xfrm>
            <a:off x="8947682" y="2543260"/>
            <a:ext cx="2531288" cy="122341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1050" b="0" i="0" dirty="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dirty="0"/>
          </a:p>
        </p:txBody>
      </p:sp>
      <p:sp>
        <p:nvSpPr>
          <p:cNvPr id="107" name="Google Shape;107;p50"/>
          <p:cNvSpPr/>
          <p:nvPr/>
        </p:nvSpPr>
        <p:spPr>
          <a:xfrm rot="10800000">
            <a:off x="12799" y="5622"/>
            <a:ext cx="12189954" cy="1762217"/>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a:solidFill>
                <a:schemeClr val="lt1"/>
              </a:solidFill>
              <a:latin typeface="Calibri"/>
              <a:ea typeface="Calibri"/>
              <a:cs typeface="Calibri"/>
              <a:sym typeface="Calibri"/>
            </a:endParaRPr>
          </a:p>
        </p:txBody>
      </p:sp>
      <p:sp>
        <p:nvSpPr>
          <p:cNvPr id="108" name="Google Shape;108;p50"/>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09" name="Google Shape;109;p50"/>
          <p:cNvGrpSpPr/>
          <p:nvPr/>
        </p:nvGrpSpPr>
        <p:grpSpPr>
          <a:xfrm>
            <a:off x="8744224" y="-356297"/>
            <a:ext cx="3525984" cy="2857223"/>
            <a:chOff x="1659400" y="1572038"/>
            <a:chExt cx="970931" cy="786778"/>
          </a:xfrm>
        </p:grpSpPr>
        <p:sp>
          <p:nvSpPr>
            <p:cNvPr id="110" name="Google Shape;110;p50"/>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1" name="Google Shape;111;p50"/>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Quote Slide 2">
  <p:cSld name="Quote Slide 2">
    <p:spTree>
      <p:nvGrpSpPr>
        <p:cNvPr id="1" name="Shape 112"/>
        <p:cNvGrpSpPr/>
        <p:nvPr/>
      </p:nvGrpSpPr>
      <p:grpSpPr>
        <a:xfrm>
          <a:off x="0" y="0"/>
          <a:ext cx="0" cy="0"/>
          <a:chOff x="0" y="0"/>
          <a:chExt cx="0" cy="0"/>
        </a:xfrm>
      </p:grpSpPr>
      <p:sp>
        <p:nvSpPr>
          <p:cNvPr id="113" name="Google Shape;113;p51"/>
          <p:cNvSpPr/>
          <p:nvPr/>
        </p:nvSpPr>
        <p:spPr>
          <a:xfrm>
            <a:off x="0" y="1352385"/>
            <a:ext cx="6096000" cy="438801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4" name="Google Shape;114;p51"/>
          <p:cNvSpPr>
            <a:spLocks noGrp="1"/>
          </p:cNvSpPr>
          <p:nvPr>
            <p:ph type="pic" idx="2"/>
          </p:nvPr>
        </p:nvSpPr>
        <p:spPr>
          <a:xfrm>
            <a:off x="0" y="0"/>
            <a:ext cx="12192000" cy="6858000"/>
          </a:xfrm>
          <a:prstGeom prst="rect">
            <a:avLst/>
          </a:prstGeom>
          <a:solidFill>
            <a:srgbClr val="F2F2F2"/>
          </a:solidFill>
          <a:ln>
            <a:noFill/>
          </a:ln>
        </p:spPr>
      </p:sp>
      <p:sp>
        <p:nvSpPr>
          <p:cNvPr id="115" name="Google Shape;115;p51"/>
          <p:cNvSpPr txBox="1">
            <a:spLocks noGrp="1"/>
          </p:cNvSpPr>
          <p:nvPr>
            <p:ph type="body" idx="1"/>
          </p:nvPr>
        </p:nvSpPr>
        <p:spPr>
          <a:xfrm>
            <a:off x="427670" y="1747126"/>
            <a:ext cx="5126463" cy="356565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16" name="Google Shape;116;p51"/>
          <p:cNvGrpSpPr/>
          <p:nvPr/>
        </p:nvGrpSpPr>
        <p:grpSpPr>
          <a:xfrm>
            <a:off x="-1877189" y="2648392"/>
            <a:ext cx="3525984" cy="2857223"/>
            <a:chOff x="1659400" y="1572038"/>
            <a:chExt cx="970931" cy="786778"/>
          </a:xfrm>
        </p:grpSpPr>
        <p:sp>
          <p:nvSpPr>
            <p:cNvPr id="117" name="Google Shape;117;p51"/>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18" name="Google Shape;118;p51"/>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ullet Point x3 slide with photo">
  <p:cSld name="Bullet Point x3 slide with photo">
    <p:spTree>
      <p:nvGrpSpPr>
        <p:cNvPr id="1" name="Shape 119"/>
        <p:cNvGrpSpPr/>
        <p:nvPr/>
      </p:nvGrpSpPr>
      <p:grpSpPr>
        <a:xfrm>
          <a:off x="0" y="0"/>
          <a:ext cx="0" cy="0"/>
          <a:chOff x="0" y="0"/>
          <a:chExt cx="0" cy="0"/>
        </a:xfrm>
      </p:grpSpPr>
      <p:sp>
        <p:nvSpPr>
          <p:cNvPr id="120" name="Google Shape;120;p52"/>
          <p:cNvSpPr/>
          <p:nvPr/>
        </p:nvSpPr>
        <p:spPr>
          <a:xfrm>
            <a:off x="-110112" y="-776"/>
            <a:ext cx="4885857" cy="6858776"/>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21" name="Google Shape;121;p52"/>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2" name="Google Shape;122;p52"/>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3" name="Google Shape;123;p52"/>
          <p:cNvSpPr txBox="1">
            <a:spLocks noGrp="1"/>
          </p:cNvSpPr>
          <p:nvPr>
            <p:ph type="body" idx="3"/>
          </p:nvPr>
        </p:nvSpPr>
        <p:spPr>
          <a:xfrm>
            <a:off x="3431555" y="986640"/>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4" name="Google Shape;124;p52"/>
          <p:cNvSpPr>
            <a:spLocks noGrp="1"/>
          </p:cNvSpPr>
          <p:nvPr>
            <p:ph type="pic" idx="4"/>
          </p:nvPr>
        </p:nvSpPr>
        <p:spPr>
          <a:xfrm>
            <a:off x="-126342" y="0"/>
            <a:ext cx="3669321" cy="6858000"/>
          </a:xfrm>
          <a:prstGeom prst="rect">
            <a:avLst/>
          </a:prstGeom>
          <a:solidFill>
            <a:srgbClr val="D8D8D8"/>
          </a:solidFill>
          <a:ln>
            <a:noFill/>
          </a:ln>
        </p:spPr>
      </p:sp>
      <p:grpSp>
        <p:nvGrpSpPr>
          <p:cNvPr id="125" name="Google Shape;125;p52"/>
          <p:cNvGrpSpPr/>
          <p:nvPr/>
        </p:nvGrpSpPr>
        <p:grpSpPr>
          <a:xfrm>
            <a:off x="4054161" y="721803"/>
            <a:ext cx="7547911" cy="1674487"/>
            <a:chOff x="4061909" y="1565906"/>
            <a:chExt cx="7547911" cy="1882781"/>
          </a:xfrm>
        </p:grpSpPr>
        <p:cxnSp>
          <p:nvCxnSpPr>
            <p:cNvPr id="126" name="Google Shape;126;p52"/>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7" name="Google Shape;127;p52"/>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28" name="Google Shape;128;p52"/>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29" name="Google Shape;129;p52"/>
          <p:cNvCxnSpPr/>
          <p:nvPr/>
        </p:nvCxnSpPr>
        <p:spPr>
          <a:xfrm>
            <a:off x="4054160" y="200029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0" name="Google Shape;130;p52"/>
          <p:cNvCxnSpPr/>
          <p:nvPr/>
        </p:nvCxnSpPr>
        <p:spPr>
          <a:xfrm>
            <a:off x="4069659" y="238824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31" name="Google Shape;131;p52"/>
          <p:cNvSpPr txBox="1">
            <a:spLocks noGrp="1"/>
          </p:cNvSpPr>
          <p:nvPr>
            <p:ph type="body" idx="5"/>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2" name="Google Shape;132;p52"/>
          <p:cNvSpPr txBox="1">
            <a:spLocks noGrp="1"/>
          </p:cNvSpPr>
          <p:nvPr>
            <p:ph type="body" idx="6"/>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33" name="Google Shape;133;p52"/>
          <p:cNvSpPr txBox="1">
            <a:spLocks noGrp="1"/>
          </p:cNvSpPr>
          <p:nvPr>
            <p:ph type="body" idx="7"/>
          </p:nvPr>
        </p:nvSpPr>
        <p:spPr>
          <a:xfrm>
            <a:off x="3431554" y="2940769"/>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34" name="Google Shape;134;p52"/>
          <p:cNvGrpSpPr/>
          <p:nvPr/>
        </p:nvGrpSpPr>
        <p:grpSpPr>
          <a:xfrm>
            <a:off x="4054160" y="2644936"/>
            <a:ext cx="7547911" cy="1674487"/>
            <a:chOff x="4061909" y="1565906"/>
            <a:chExt cx="7547911" cy="1882781"/>
          </a:xfrm>
        </p:grpSpPr>
        <p:cxnSp>
          <p:nvCxnSpPr>
            <p:cNvPr id="135" name="Google Shape;135;p52"/>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6" name="Google Shape;136;p52"/>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7" name="Google Shape;137;p52"/>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38" name="Google Shape;138;p52"/>
          <p:cNvCxnSpPr/>
          <p:nvPr/>
        </p:nvCxnSpPr>
        <p:spPr>
          <a:xfrm>
            <a:off x="4054159" y="3923423"/>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39" name="Google Shape;139;p52"/>
          <p:cNvCxnSpPr/>
          <p:nvPr/>
        </p:nvCxnSpPr>
        <p:spPr>
          <a:xfrm>
            <a:off x="4069658" y="4311378"/>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
        <p:nvSpPr>
          <p:cNvPr id="140" name="Google Shape;140;p52"/>
          <p:cNvSpPr txBox="1">
            <a:spLocks noGrp="1"/>
          </p:cNvSpPr>
          <p:nvPr>
            <p:ph type="body" idx="8"/>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24BAA2"/>
              </a:buClr>
              <a:buSzPts val="2400"/>
              <a:buFont typeface="Arial"/>
              <a:buNone/>
              <a:defRPr sz="24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1" name="Google Shape;141;p52"/>
          <p:cNvSpPr txBox="1">
            <a:spLocks noGrp="1"/>
          </p:cNvSpPr>
          <p:nvPr>
            <p:ph type="body" idx="9"/>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r" rtl="0">
              <a:lnSpc>
                <a:spcPct val="100000"/>
              </a:lnSpc>
              <a:spcBef>
                <a:spcPts val="1000"/>
              </a:spcBef>
              <a:spcAft>
                <a:spcPts val="0"/>
              </a:spcAft>
              <a:buClr>
                <a:srgbClr val="092E4B"/>
              </a:buClr>
              <a:buSzPts val="2200"/>
              <a:buFont typeface="Arial"/>
              <a:buNone/>
              <a:defRPr sz="2200" b="0" i="0" u="none" strike="noStrike" cap="none">
                <a:solidFill>
                  <a:srgbClr val="092E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52"/>
          <p:cNvSpPr txBox="1">
            <a:spLocks noGrp="1"/>
          </p:cNvSpPr>
          <p:nvPr>
            <p:ph type="body" idx="13"/>
          </p:nvPr>
        </p:nvSpPr>
        <p:spPr>
          <a:xfrm>
            <a:off x="3447052" y="4804566"/>
            <a:ext cx="1096215" cy="955625"/>
          </a:xfrm>
          <a:prstGeom prst="rect">
            <a:avLst/>
          </a:prstGeom>
          <a:noFill/>
          <a:ln>
            <a:noFill/>
          </a:ln>
        </p:spPr>
        <p:txBody>
          <a:bodyPr spcFirstLastPara="1" wrap="square" lIns="91425" tIns="45700" rIns="91425" bIns="45700" anchor="ctr" anchorCtr="0">
            <a:noAutofit/>
          </a:bodyPr>
          <a:lstStyle>
            <a:lvl1pPr marL="457200" marR="0" lvl="0" indent="-228600" algn="r" rtl="0">
              <a:lnSpc>
                <a:spcPct val="130000"/>
              </a:lnSpc>
              <a:spcBef>
                <a:spcPts val="1000"/>
              </a:spcBef>
              <a:spcAft>
                <a:spcPts val="0"/>
              </a:spcAft>
              <a:buClr>
                <a:schemeClr val="lt1"/>
              </a:buClr>
              <a:buSzPts val="5400"/>
              <a:buFont typeface="Arial"/>
              <a:buNone/>
              <a:defRPr sz="54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43" name="Google Shape;143;p52"/>
          <p:cNvGrpSpPr/>
          <p:nvPr/>
        </p:nvGrpSpPr>
        <p:grpSpPr>
          <a:xfrm>
            <a:off x="4069658" y="4508733"/>
            <a:ext cx="7547911" cy="1674487"/>
            <a:chOff x="4061909" y="1565906"/>
            <a:chExt cx="7547911" cy="1882781"/>
          </a:xfrm>
        </p:grpSpPr>
        <p:cxnSp>
          <p:nvCxnSpPr>
            <p:cNvPr id="144" name="Google Shape;144;p52"/>
            <p:cNvCxnSpPr/>
            <p:nvPr/>
          </p:nvCxnSpPr>
          <p:spPr>
            <a:xfrm>
              <a:off x="11609820" y="1582845"/>
              <a:ext cx="0" cy="1865842"/>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45" name="Google Shape;145;p52"/>
            <p:cNvCxnSpPr/>
            <p:nvPr/>
          </p:nvCxnSpPr>
          <p:spPr>
            <a:xfrm>
              <a:off x="4061909" y="1577903"/>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46" name="Google Shape;146;p52"/>
            <p:cNvCxnSpPr/>
            <p:nvPr/>
          </p:nvCxnSpPr>
          <p:spPr>
            <a:xfrm>
              <a:off x="4061909" y="1565906"/>
              <a:ext cx="0" cy="445260"/>
            </a:xfrm>
            <a:prstGeom prst="straightConnector1">
              <a:avLst/>
            </a:prstGeom>
            <a:solidFill>
              <a:srgbClr val="0AA3A4"/>
            </a:solidFill>
            <a:ln w="28575" cap="flat" cmpd="sng">
              <a:solidFill>
                <a:srgbClr val="24BAA2"/>
              </a:solidFill>
              <a:prstDash val="solid"/>
              <a:miter lim="800000"/>
              <a:headEnd type="none" w="sm" len="sm"/>
              <a:tailEnd type="none" w="sm" len="sm"/>
            </a:ln>
          </p:spPr>
        </p:cxnSp>
      </p:grpSp>
      <p:cxnSp>
        <p:nvCxnSpPr>
          <p:cNvPr id="147" name="Google Shape;147;p52"/>
          <p:cNvCxnSpPr/>
          <p:nvPr/>
        </p:nvCxnSpPr>
        <p:spPr>
          <a:xfrm>
            <a:off x="4069657" y="5787220"/>
            <a:ext cx="0" cy="396000"/>
          </a:xfrm>
          <a:prstGeom prst="straightConnector1">
            <a:avLst/>
          </a:prstGeom>
          <a:solidFill>
            <a:srgbClr val="0AA3A4"/>
          </a:solidFill>
          <a:ln w="28575" cap="flat" cmpd="sng">
            <a:solidFill>
              <a:srgbClr val="24BAA2"/>
            </a:solidFill>
            <a:prstDash val="solid"/>
            <a:miter lim="800000"/>
            <a:headEnd type="none" w="sm" len="sm"/>
            <a:tailEnd type="none" w="sm" len="sm"/>
          </a:ln>
        </p:spPr>
      </p:cxnSp>
      <p:cxnSp>
        <p:nvCxnSpPr>
          <p:cNvPr id="148" name="Google Shape;148;p52"/>
          <p:cNvCxnSpPr/>
          <p:nvPr/>
        </p:nvCxnSpPr>
        <p:spPr>
          <a:xfrm>
            <a:off x="4085156" y="6175175"/>
            <a:ext cx="7547911" cy="0"/>
          </a:xfrm>
          <a:prstGeom prst="straightConnector1">
            <a:avLst/>
          </a:prstGeom>
          <a:solidFill>
            <a:srgbClr val="0AA3A4"/>
          </a:solidFill>
          <a:ln w="28575" cap="flat" cmpd="sng">
            <a:solidFill>
              <a:srgbClr val="24BAA2"/>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ext Slide 2">
  <p:cSld name="Text Slide 2">
    <p:spTree>
      <p:nvGrpSpPr>
        <p:cNvPr id="1" name="Shape 149"/>
        <p:cNvGrpSpPr/>
        <p:nvPr/>
      </p:nvGrpSpPr>
      <p:grpSpPr>
        <a:xfrm>
          <a:off x="0" y="0"/>
          <a:ext cx="0" cy="0"/>
          <a:chOff x="0" y="0"/>
          <a:chExt cx="0" cy="0"/>
        </a:xfrm>
      </p:grpSpPr>
      <p:sp>
        <p:nvSpPr>
          <p:cNvPr id="150" name="Google Shape;150;p53"/>
          <p:cNvSpPr txBox="1">
            <a:spLocks noGrp="1"/>
          </p:cNvSpPr>
          <p:nvPr>
            <p:ph type="body" idx="1"/>
          </p:nvPr>
        </p:nvSpPr>
        <p:spPr>
          <a:xfrm>
            <a:off x="1553583" y="1623405"/>
            <a:ext cx="9778140" cy="48959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1" name="Google Shape;151;p53"/>
          <p:cNvSpPr txBox="1">
            <a:spLocks noGrp="1"/>
          </p:cNvSpPr>
          <p:nvPr>
            <p:ph type="body" idx="2"/>
          </p:nvPr>
        </p:nvSpPr>
        <p:spPr>
          <a:xfrm>
            <a:off x="1503336" y="604434"/>
            <a:ext cx="9886397" cy="101897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2" name="Google Shape;152;p53"/>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53" name="Google Shape;153;p53"/>
          <p:cNvSpPr/>
          <p:nvPr/>
        </p:nvSpPr>
        <p:spPr>
          <a:xfrm>
            <a:off x="8591" y="5357970"/>
            <a:ext cx="1359904" cy="964190"/>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4" name="Google Shape;154;p53"/>
          <p:cNvSpPr/>
          <p:nvPr/>
        </p:nvSpPr>
        <p:spPr>
          <a:xfrm>
            <a:off x="0" y="4717164"/>
            <a:ext cx="871051" cy="1802168"/>
          </a:xfrm>
          <a:custGeom>
            <a:avLst/>
            <a:gdLst/>
            <a:ahLst/>
            <a:cxnLst/>
            <a:rect l="l" t="t" r="r" b="b"/>
            <a:pathLst>
              <a:path w="871051" h="1802168" extrusionOk="0">
                <a:moveTo>
                  <a:pt x="550688" y="1635332"/>
                </a:moveTo>
                <a:cubicBezTo>
                  <a:pt x="535433" y="1635332"/>
                  <a:pt x="524536" y="1639664"/>
                  <a:pt x="515819" y="1648331"/>
                </a:cubicBezTo>
                <a:cubicBezTo>
                  <a:pt x="507101" y="1656999"/>
                  <a:pt x="502742" y="1669998"/>
                  <a:pt x="502742" y="1682999"/>
                </a:cubicBezTo>
                <a:cubicBezTo>
                  <a:pt x="502742" y="1698167"/>
                  <a:pt x="507101" y="1708999"/>
                  <a:pt x="515819" y="1717667"/>
                </a:cubicBezTo>
                <a:cubicBezTo>
                  <a:pt x="524536" y="1726334"/>
                  <a:pt x="537611" y="1730666"/>
                  <a:pt x="550688" y="1730666"/>
                </a:cubicBezTo>
                <a:cubicBezTo>
                  <a:pt x="563765" y="1730666"/>
                  <a:pt x="576839" y="1726334"/>
                  <a:pt x="585557" y="1717667"/>
                </a:cubicBezTo>
                <a:cubicBezTo>
                  <a:pt x="594275" y="1708999"/>
                  <a:pt x="598634" y="1698167"/>
                  <a:pt x="598634" y="1682999"/>
                </a:cubicBezTo>
                <a:cubicBezTo>
                  <a:pt x="598634" y="1667831"/>
                  <a:pt x="594275" y="1656999"/>
                  <a:pt x="585557" y="1648331"/>
                </a:cubicBezTo>
                <a:cubicBezTo>
                  <a:pt x="576839" y="1639664"/>
                  <a:pt x="563765" y="1635332"/>
                  <a:pt x="550688" y="1635332"/>
                </a:cubicBezTo>
                <a:close/>
                <a:moveTo>
                  <a:pt x="5037" y="0"/>
                </a:moveTo>
                <a:cubicBezTo>
                  <a:pt x="13481" y="0"/>
                  <a:pt x="22199" y="2708"/>
                  <a:pt x="29826" y="8124"/>
                </a:cubicBezTo>
                <a:lnTo>
                  <a:pt x="847078" y="601805"/>
                </a:lnTo>
                <a:cubicBezTo>
                  <a:pt x="857974" y="610472"/>
                  <a:pt x="866692" y="623474"/>
                  <a:pt x="871051" y="636473"/>
                </a:cubicBezTo>
                <a:cubicBezTo>
                  <a:pt x="871051" y="660308"/>
                  <a:pt x="851437" y="677641"/>
                  <a:pt x="829642" y="677641"/>
                </a:cubicBezTo>
                <a:lnTo>
                  <a:pt x="596453" y="677641"/>
                </a:lnTo>
                <a:lnTo>
                  <a:pt x="596453" y="1149986"/>
                </a:lnTo>
                <a:lnTo>
                  <a:pt x="596453" y="1273489"/>
                </a:lnTo>
                <a:lnTo>
                  <a:pt x="596453" y="1366658"/>
                </a:lnTo>
                <a:cubicBezTo>
                  <a:pt x="598634" y="1379659"/>
                  <a:pt x="596453" y="1390491"/>
                  <a:pt x="596453" y="1379659"/>
                </a:cubicBezTo>
                <a:lnTo>
                  <a:pt x="596453" y="1572495"/>
                </a:lnTo>
                <a:cubicBezTo>
                  <a:pt x="596453" y="1574662"/>
                  <a:pt x="596453" y="1574662"/>
                  <a:pt x="596453" y="1576829"/>
                </a:cubicBezTo>
                <a:cubicBezTo>
                  <a:pt x="611709" y="1583330"/>
                  <a:pt x="626964" y="1591997"/>
                  <a:pt x="637862" y="1602831"/>
                </a:cubicBezTo>
                <a:cubicBezTo>
                  <a:pt x="659655" y="1624498"/>
                  <a:pt x="672732" y="1652665"/>
                  <a:pt x="672732" y="1685166"/>
                </a:cubicBezTo>
                <a:cubicBezTo>
                  <a:pt x="672732" y="1717667"/>
                  <a:pt x="659655" y="1745834"/>
                  <a:pt x="637862" y="1767500"/>
                </a:cubicBezTo>
                <a:cubicBezTo>
                  <a:pt x="616068" y="1789169"/>
                  <a:pt x="587738" y="1802168"/>
                  <a:pt x="555047" y="1802168"/>
                </a:cubicBezTo>
                <a:cubicBezTo>
                  <a:pt x="522356" y="1802168"/>
                  <a:pt x="494026" y="1789169"/>
                  <a:pt x="472231" y="1767500"/>
                </a:cubicBezTo>
                <a:cubicBezTo>
                  <a:pt x="450439" y="1745834"/>
                  <a:pt x="437362" y="1717667"/>
                  <a:pt x="437362" y="1685166"/>
                </a:cubicBezTo>
                <a:cubicBezTo>
                  <a:pt x="437362" y="1652665"/>
                  <a:pt x="450439" y="1624498"/>
                  <a:pt x="472231" y="1602831"/>
                </a:cubicBezTo>
                <a:cubicBezTo>
                  <a:pt x="483130" y="1591997"/>
                  <a:pt x="498385" y="1583330"/>
                  <a:pt x="513640" y="1576829"/>
                </a:cubicBezTo>
                <a:cubicBezTo>
                  <a:pt x="513640" y="1574662"/>
                  <a:pt x="513640" y="1574662"/>
                  <a:pt x="513640" y="1572495"/>
                </a:cubicBezTo>
                <a:lnTo>
                  <a:pt x="513640" y="1273489"/>
                </a:lnTo>
                <a:lnTo>
                  <a:pt x="513640" y="1149986"/>
                </a:lnTo>
                <a:lnTo>
                  <a:pt x="513640" y="636473"/>
                </a:lnTo>
                <a:cubicBezTo>
                  <a:pt x="513640" y="612639"/>
                  <a:pt x="533254" y="595307"/>
                  <a:pt x="555047" y="595307"/>
                </a:cubicBezTo>
                <a:lnTo>
                  <a:pt x="703242" y="595307"/>
                </a:lnTo>
                <a:lnTo>
                  <a:pt x="8034" y="90461"/>
                </a:lnTo>
                <a:lnTo>
                  <a:pt x="0" y="96295"/>
                </a:lnTo>
                <a:lnTo>
                  <a:pt x="0" y="1767"/>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Laptop Slide">
  <p:cSld name="Laptop Slide">
    <p:spTree>
      <p:nvGrpSpPr>
        <p:cNvPr id="1" name="Shape 155"/>
        <p:cNvGrpSpPr/>
        <p:nvPr/>
      </p:nvGrpSpPr>
      <p:grpSpPr>
        <a:xfrm>
          <a:off x="0" y="0"/>
          <a:ext cx="0" cy="0"/>
          <a:chOff x="0" y="0"/>
          <a:chExt cx="0" cy="0"/>
        </a:xfrm>
      </p:grpSpPr>
      <p:sp>
        <p:nvSpPr>
          <p:cNvPr id="156" name="Google Shape;156;p54"/>
          <p:cNvSpPr/>
          <p:nvPr/>
        </p:nvSpPr>
        <p:spPr>
          <a:xfrm>
            <a:off x="4605868" y="1"/>
            <a:ext cx="6891866"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7" name="Google Shape;157;p54"/>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54"/>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159" name="Google Shape;159;p54"/>
          <p:cNvPicPr preferRelativeResize="0"/>
          <p:nvPr/>
        </p:nvPicPr>
        <p:blipFill rotWithShape="1">
          <a:blip r:embed="rId2" cstate="screen">
            <a:alphaModFix/>
            <a:extLst>
              <a:ext uri="{28A0092B-C50C-407E-A947-70E740481C1C}">
                <a14:useLocalDpi xmlns:a14="http://schemas.microsoft.com/office/drawing/2010/main"/>
              </a:ext>
            </a:extLst>
          </a:blip>
          <a:srcRect l="-25867"/>
          <a:stretch/>
        </p:blipFill>
        <p:spPr>
          <a:xfrm flipH="1">
            <a:off x="0" y="1639691"/>
            <a:ext cx="8439100" cy="5375657"/>
          </a:xfrm>
          <a:prstGeom prst="rect">
            <a:avLst/>
          </a:prstGeom>
          <a:noFill/>
          <a:ln>
            <a:noFill/>
          </a:ln>
        </p:spPr>
      </p:pic>
      <p:sp>
        <p:nvSpPr>
          <p:cNvPr id="160" name="Google Shape;160;p54"/>
          <p:cNvSpPr>
            <a:spLocks noGrp="1"/>
          </p:cNvSpPr>
          <p:nvPr>
            <p:ph type="pic" idx="3"/>
          </p:nvPr>
        </p:nvSpPr>
        <p:spPr>
          <a:xfrm>
            <a:off x="0" y="1866787"/>
            <a:ext cx="5130800" cy="3913188"/>
          </a:xfrm>
          <a:prstGeom prst="rect">
            <a:avLst/>
          </a:prstGeom>
          <a:solidFill>
            <a:srgbClr val="D8D8D8"/>
          </a:solid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Divider ">
    <p:spTree>
      <p:nvGrpSpPr>
        <p:cNvPr id="1" name=""/>
        <p:cNvGrpSpPr/>
        <p:nvPr/>
      </p:nvGrpSpPr>
      <p:grpSpPr>
        <a:xfrm>
          <a:off x="0" y="0"/>
          <a:ext cx="0" cy="0"/>
          <a:chOff x="0" y="0"/>
          <a:chExt cx="0" cy="0"/>
        </a:xfrm>
      </p:grpSpPr>
      <p:sp>
        <p:nvSpPr>
          <p:cNvPr id="44" name="Freeform 43">
            <a:extLst>
              <a:ext uri="{FF2B5EF4-FFF2-40B4-BE49-F238E27FC236}">
                <a16:creationId xmlns:a16="http://schemas.microsoft.com/office/drawing/2014/main" id="{3E6F887F-9228-1D4F-8127-5E0D4A5B1EDB}"/>
              </a:ext>
            </a:extLst>
          </p:cNvPr>
          <p:cNvSpPr/>
          <p:nvPr userDrawn="1"/>
        </p:nvSpPr>
        <p:spPr>
          <a:xfrm>
            <a:off x="3776133" y="644599"/>
            <a:ext cx="8415867" cy="5509455"/>
          </a:xfrm>
          <a:custGeom>
            <a:avLst/>
            <a:gdLst>
              <a:gd name="connsiteX0" fmla="*/ 0 w 852645"/>
              <a:gd name="connsiteY0" fmla="*/ 0 h 961650"/>
              <a:gd name="connsiteX1" fmla="*/ 852646 w 852645"/>
              <a:gd name="connsiteY1" fmla="*/ 0 h 961650"/>
              <a:gd name="connsiteX2" fmla="*/ 852646 w 852645"/>
              <a:gd name="connsiteY2" fmla="*/ 961651 h 961650"/>
              <a:gd name="connsiteX3" fmla="*/ 0 w 852645"/>
              <a:gd name="connsiteY3" fmla="*/ 961651 h 961650"/>
            </a:gdLst>
            <a:ahLst/>
            <a:cxnLst>
              <a:cxn ang="0">
                <a:pos x="connsiteX0" y="connsiteY0"/>
              </a:cxn>
              <a:cxn ang="0">
                <a:pos x="connsiteX1" y="connsiteY1"/>
              </a:cxn>
              <a:cxn ang="0">
                <a:pos x="connsiteX2" y="connsiteY2"/>
              </a:cxn>
              <a:cxn ang="0">
                <a:pos x="connsiteX3" y="connsiteY3"/>
              </a:cxn>
            </a:cxnLst>
            <a:rect l="l" t="t" r="r" b="b"/>
            <a:pathLst>
              <a:path w="852645" h="961650">
                <a:moveTo>
                  <a:pt x="0" y="0"/>
                </a:moveTo>
                <a:lnTo>
                  <a:pt x="852646" y="0"/>
                </a:lnTo>
                <a:lnTo>
                  <a:pt x="852646" y="961651"/>
                </a:lnTo>
                <a:lnTo>
                  <a:pt x="0" y="961651"/>
                </a:lnTo>
                <a:close/>
              </a:path>
            </a:pathLst>
          </a:custGeom>
          <a:solidFill>
            <a:srgbClr val="7F3494"/>
          </a:solidFill>
          <a:ln w="3060" cap="flat">
            <a:no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999945" y="3509336"/>
            <a:ext cx="6010480" cy="2253043"/>
          </a:xfrm>
          <a:prstGeom prst="rect">
            <a:avLst/>
          </a:prstGeom>
        </p:spPr>
        <p:txBody>
          <a:bodyPr>
            <a:normAutofit/>
          </a:bodyPr>
          <a:lstStyle>
            <a:lvl1pPr marL="0" indent="0" algn="l">
              <a:buNone/>
              <a:defRPr sz="4800" b="0" i="0">
                <a:solidFill>
                  <a:schemeClr val="bg1"/>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891654" y="2003728"/>
            <a:ext cx="2066906" cy="582221"/>
          </a:xfrm>
          <a:prstGeom prst="rect">
            <a:avLst/>
          </a:prstGeom>
        </p:spPr>
        <p:txBody>
          <a:bodyPr>
            <a:noAutofit/>
          </a:bodyPr>
          <a:lstStyle>
            <a:lvl1pPr marL="0" indent="0" algn="l">
              <a:buNone/>
              <a:defRPr sz="13000" b="0" i="0">
                <a:solidFill>
                  <a:srgbClr val="24BAA2"/>
                </a:solidFill>
                <a:latin typeface="+mn-lt"/>
              </a:defRPr>
            </a:lvl1pPr>
          </a:lstStyle>
          <a:p>
            <a:pPr lvl="0"/>
            <a:r>
              <a:rPr lang="en-US" dirty="0"/>
              <a:t>01</a:t>
            </a:r>
          </a:p>
        </p:txBody>
      </p:sp>
      <p:sp>
        <p:nvSpPr>
          <p:cNvPr id="27" name="Freeform 26">
            <a:extLst>
              <a:ext uri="{FF2B5EF4-FFF2-40B4-BE49-F238E27FC236}">
                <a16:creationId xmlns:a16="http://schemas.microsoft.com/office/drawing/2014/main" id="{E14646F1-3D11-F74B-AAAD-8A7FC4063A2A}"/>
              </a:ext>
            </a:extLst>
          </p:cNvPr>
          <p:cNvSpPr/>
          <p:nvPr userDrawn="1"/>
        </p:nvSpPr>
        <p:spPr>
          <a:xfrm>
            <a:off x="0" y="3875787"/>
            <a:ext cx="5040000" cy="72000"/>
          </a:xfrm>
          <a:custGeom>
            <a:avLst/>
            <a:gdLst>
              <a:gd name="connsiteX0" fmla="*/ 0 w 2963330"/>
              <a:gd name="connsiteY0" fmla="*/ 0 h 71215"/>
              <a:gd name="connsiteX1" fmla="*/ 2963330 w 2963330"/>
              <a:gd name="connsiteY1" fmla="*/ 0 h 71215"/>
              <a:gd name="connsiteX2" fmla="*/ 2963330 w 2963330"/>
              <a:gd name="connsiteY2" fmla="*/ 71215 h 71215"/>
              <a:gd name="connsiteX3" fmla="*/ 0 w 2963330"/>
              <a:gd name="connsiteY3" fmla="*/ 71215 h 71215"/>
              <a:gd name="connsiteX4" fmla="*/ 0 w 2963330"/>
              <a:gd name="connsiteY4" fmla="*/ 0 h 71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3330" h="71215">
                <a:moveTo>
                  <a:pt x="0" y="0"/>
                </a:moveTo>
                <a:lnTo>
                  <a:pt x="2963330" y="0"/>
                </a:lnTo>
                <a:cubicBezTo>
                  <a:pt x="2963330" y="23739"/>
                  <a:pt x="2963330" y="47477"/>
                  <a:pt x="2963330" y="71215"/>
                </a:cubicBezTo>
                <a:lnTo>
                  <a:pt x="0" y="71215"/>
                </a:lnTo>
                <a:lnTo>
                  <a:pt x="0" y="0"/>
                </a:lnTo>
                <a:close/>
              </a:path>
            </a:pathLst>
          </a:custGeom>
          <a:solidFill>
            <a:srgbClr val="24BAA2"/>
          </a:solidFill>
          <a:ln w="3060" cap="flat">
            <a:solidFill>
              <a:srgbClr val="24BAA2"/>
            </a:solidFill>
            <a:prstDash val="solid"/>
            <a:miter/>
          </a:ln>
        </p:spPr>
        <p:txBody>
          <a:bodyPr rtlCol="0" anchor="ctr"/>
          <a:lstStyle/>
          <a:p>
            <a:endParaRPr lang="en-US"/>
          </a:p>
        </p:txBody>
      </p:sp>
      <p:sp>
        <p:nvSpPr>
          <p:cNvPr id="28" name="Freeform 27">
            <a:extLst>
              <a:ext uri="{FF2B5EF4-FFF2-40B4-BE49-F238E27FC236}">
                <a16:creationId xmlns:a16="http://schemas.microsoft.com/office/drawing/2014/main" id="{7857CC51-5EEF-AB43-9809-7243009D7081}"/>
              </a:ext>
            </a:extLst>
          </p:cNvPr>
          <p:cNvSpPr>
            <a:spLocks noChangeAspect="1"/>
          </p:cNvSpPr>
          <p:nvPr userDrawn="1"/>
        </p:nvSpPr>
        <p:spPr>
          <a:xfrm>
            <a:off x="5040000" y="3812439"/>
            <a:ext cx="394105" cy="198697"/>
          </a:xfrm>
          <a:custGeom>
            <a:avLst/>
            <a:gdLst>
              <a:gd name="connsiteX0" fmla="*/ 185530 w 200753"/>
              <a:gd name="connsiteY0" fmla="*/ 15135 h 101214"/>
              <a:gd name="connsiteX1" fmla="*/ 185530 w 200753"/>
              <a:gd name="connsiteY1" fmla="*/ 15135 h 101214"/>
              <a:gd name="connsiteX2" fmla="*/ 185530 w 200753"/>
              <a:gd name="connsiteY2" fmla="*/ 15135 h 101214"/>
              <a:gd name="connsiteX3" fmla="*/ 149376 w 200753"/>
              <a:gd name="connsiteY3" fmla="*/ 0 h 101214"/>
              <a:gd name="connsiteX4" fmla="*/ 113221 w 200753"/>
              <a:gd name="connsiteY4" fmla="*/ 15135 h 101214"/>
              <a:gd name="connsiteX5" fmla="*/ 113221 w 200753"/>
              <a:gd name="connsiteY5" fmla="*/ 15135 h 101214"/>
              <a:gd name="connsiteX6" fmla="*/ 113221 w 200753"/>
              <a:gd name="connsiteY6" fmla="*/ 15135 h 101214"/>
              <a:gd name="connsiteX7" fmla="*/ 101804 w 200753"/>
              <a:gd name="connsiteY7" fmla="*/ 32162 h 101214"/>
              <a:gd name="connsiteX8" fmla="*/ 951 w 200753"/>
              <a:gd name="connsiteY8" fmla="*/ 32162 h 101214"/>
              <a:gd name="connsiteX9" fmla="*/ 0 w 200753"/>
              <a:gd name="connsiteY9" fmla="*/ 70945 h 101214"/>
              <a:gd name="connsiteX10" fmla="*/ 102755 w 200753"/>
              <a:gd name="connsiteY10" fmla="*/ 70945 h 101214"/>
              <a:gd name="connsiteX11" fmla="*/ 113221 w 200753"/>
              <a:gd name="connsiteY11" fmla="*/ 86080 h 101214"/>
              <a:gd name="connsiteX12" fmla="*/ 113221 w 200753"/>
              <a:gd name="connsiteY12" fmla="*/ 86080 h 101214"/>
              <a:gd name="connsiteX13" fmla="*/ 113221 w 200753"/>
              <a:gd name="connsiteY13" fmla="*/ 86080 h 101214"/>
              <a:gd name="connsiteX14" fmla="*/ 149376 w 200753"/>
              <a:gd name="connsiteY14" fmla="*/ 101215 h 101214"/>
              <a:gd name="connsiteX15" fmla="*/ 185530 w 200753"/>
              <a:gd name="connsiteY15" fmla="*/ 86080 h 101214"/>
              <a:gd name="connsiteX16" fmla="*/ 185530 w 200753"/>
              <a:gd name="connsiteY16" fmla="*/ 86080 h 101214"/>
              <a:gd name="connsiteX17" fmla="*/ 185530 w 200753"/>
              <a:gd name="connsiteY17" fmla="*/ 86080 h 101214"/>
              <a:gd name="connsiteX18" fmla="*/ 200753 w 200753"/>
              <a:gd name="connsiteY18" fmla="*/ 50134 h 101214"/>
              <a:gd name="connsiteX19" fmla="*/ 185530 w 200753"/>
              <a:gd name="connsiteY19" fmla="*/ 15135 h 101214"/>
              <a:gd name="connsiteX20" fmla="*/ 163647 w 200753"/>
              <a:gd name="connsiteY20" fmla="*/ 66215 h 101214"/>
              <a:gd name="connsiteX21" fmla="*/ 163647 w 200753"/>
              <a:gd name="connsiteY21" fmla="*/ 66215 h 101214"/>
              <a:gd name="connsiteX22" fmla="*/ 148424 w 200753"/>
              <a:gd name="connsiteY22" fmla="*/ 71891 h 101214"/>
              <a:gd name="connsiteX23" fmla="*/ 133201 w 200753"/>
              <a:gd name="connsiteY23" fmla="*/ 66215 h 101214"/>
              <a:gd name="connsiteX24" fmla="*/ 133201 w 200753"/>
              <a:gd name="connsiteY24" fmla="*/ 66215 h 101214"/>
              <a:gd name="connsiteX25" fmla="*/ 127493 w 200753"/>
              <a:gd name="connsiteY25" fmla="*/ 51080 h 101214"/>
              <a:gd name="connsiteX26" fmla="*/ 133201 w 200753"/>
              <a:gd name="connsiteY26" fmla="*/ 35945 h 101214"/>
              <a:gd name="connsiteX27" fmla="*/ 133201 w 200753"/>
              <a:gd name="connsiteY27" fmla="*/ 35945 h 101214"/>
              <a:gd name="connsiteX28" fmla="*/ 148424 w 200753"/>
              <a:gd name="connsiteY28" fmla="*/ 30270 h 101214"/>
              <a:gd name="connsiteX29" fmla="*/ 163647 w 200753"/>
              <a:gd name="connsiteY29" fmla="*/ 35945 h 101214"/>
              <a:gd name="connsiteX30" fmla="*/ 163647 w 200753"/>
              <a:gd name="connsiteY30" fmla="*/ 35945 h 101214"/>
              <a:gd name="connsiteX31" fmla="*/ 169356 w 200753"/>
              <a:gd name="connsiteY31" fmla="*/ 51080 h 101214"/>
              <a:gd name="connsiteX32" fmla="*/ 163647 w 200753"/>
              <a:gd name="connsiteY32" fmla="*/ 66215 h 101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753" h="101214">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w="9493" cap="flat">
            <a:noFill/>
            <a:prstDash val="solid"/>
            <a:miter/>
          </a:ln>
        </p:spPr>
        <p:txBody>
          <a:bodyPr rtlCol="0" anchor="ctr"/>
          <a:lstStyle/>
          <a:p>
            <a:endParaRPr lang="en-US"/>
          </a:p>
        </p:txBody>
      </p:sp>
      <p:grpSp>
        <p:nvGrpSpPr>
          <p:cNvPr id="29" name="Group 28">
            <a:extLst>
              <a:ext uri="{FF2B5EF4-FFF2-40B4-BE49-F238E27FC236}">
                <a16:creationId xmlns:a16="http://schemas.microsoft.com/office/drawing/2014/main" id="{49AF03A4-B0B2-DC43-89FC-2AEDACFC8E40}"/>
              </a:ext>
            </a:extLst>
          </p:cNvPr>
          <p:cNvGrpSpPr/>
          <p:nvPr userDrawn="1"/>
        </p:nvGrpSpPr>
        <p:grpSpPr>
          <a:xfrm>
            <a:off x="9005185" y="0"/>
            <a:ext cx="3525984" cy="2857223"/>
            <a:chOff x="1659400" y="1572038"/>
            <a:chExt cx="970931" cy="786778"/>
          </a:xfrm>
          <a:solidFill>
            <a:schemeClr val="bg1">
              <a:alpha val="13293"/>
            </a:schemeClr>
          </a:solidFill>
        </p:grpSpPr>
        <p:sp>
          <p:nvSpPr>
            <p:cNvPr id="30" name="Freeform 29">
              <a:extLst>
                <a:ext uri="{FF2B5EF4-FFF2-40B4-BE49-F238E27FC236}">
                  <a16:creationId xmlns:a16="http://schemas.microsoft.com/office/drawing/2014/main" id="{B13854F3-2D2D-6447-83E2-B6218477759F}"/>
                </a:ext>
              </a:extLst>
            </p:cNvPr>
            <p:cNvSpPr/>
            <p:nvPr/>
          </p:nvSpPr>
          <p:spPr>
            <a:xfrm>
              <a:off x="2036634" y="1851797"/>
              <a:ext cx="593697" cy="420939"/>
            </a:xfrm>
            <a:custGeom>
              <a:avLst/>
              <a:gdLst>
                <a:gd name="connsiteX0" fmla="*/ 578474 w 593697"/>
                <a:gd name="connsiteY0" fmla="*/ 334860 h 420939"/>
                <a:gd name="connsiteX1" fmla="*/ 578474 w 593697"/>
                <a:gd name="connsiteY1" fmla="*/ 334860 h 420939"/>
                <a:gd name="connsiteX2" fmla="*/ 578474 w 593697"/>
                <a:gd name="connsiteY2" fmla="*/ 334860 h 420939"/>
                <a:gd name="connsiteX3" fmla="*/ 542320 w 593697"/>
                <a:gd name="connsiteY3" fmla="*/ 319725 h 420939"/>
                <a:gd name="connsiteX4" fmla="*/ 506165 w 593697"/>
                <a:gd name="connsiteY4" fmla="*/ 334860 h 420939"/>
                <a:gd name="connsiteX5" fmla="*/ 506165 w 593697"/>
                <a:gd name="connsiteY5" fmla="*/ 334860 h 420939"/>
                <a:gd name="connsiteX6" fmla="*/ 506165 w 593697"/>
                <a:gd name="connsiteY6" fmla="*/ 334860 h 420939"/>
                <a:gd name="connsiteX7" fmla="*/ 494748 w 593697"/>
                <a:gd name="connsiteY7" fmla="*/ 351886 h 420939"/>
                <a:gd name="connsiteX8" fmla="*/ 71358 w 593697"/>
                <a:gd name="connsiteY8" fmla="*/ 351886 h 420939"/>
                <a:gd name="connsiteX9" fmla="*/ 71358 w 593697"/>
                <a:gd name="connsiteY9" fmla="*/ 227023 h 420939"/>
                <a:gd name="connsiteX10" fmla="*/ 71358 w 593697"/>
                <a:gd name="connsiteY10" fmla="*/ 105944 h 420939"/>
                <a:gd name="connsiteX11" fmla="*/ 70406 w 593697"/>
                <a:gd name="connsiteY11" fmla="*/ 98377 h 420939"/>
                <a:gd name="connsiteX12" fmla="*/ 87532 w 593697"/>
                <a:gd name="connsiteY12" fmla="*/ 87026 h 420939"/>
                <a:gd name="connsiteX13" fmla="*/ 87532 w 593697"/>
                <a:gd name="connsiteY13" fmla="*/ 87026 h 420939"/>
                <a:gd name="connsiteX14" fmla="*/ 87532 w 593697"/>
                <a:gd name="connsiteY14" fmla="*/ 87026 h 420939"/>
                <a:gd name="connsiteX15" fmla="*/ 102755 w 593697"/>
                <a:gd name="connsiteY15" fmla="*/ 51080 h 420939"/>
                <a:gd name="connsiteX16" fmla="*/ 87532 w 593697"/>
                <a:gd name="connsiteY16" fmla="*/ 15135 h 420939"/>
                <a:gd name="connsiteX17" fmla="*/ 87532 w 593697"/>
                <a:gd name="connsiteY17" fmla="*/ 15135 h 420939"/>
                <a:gd name="connsiteX18" fmla="*/ 87532 w 593697"/>
                <a:gd name="connsiteY18" fmla="*/ 15135 h 420939"/>
                <a:gd name="connsiteX19" fmla="*/ 51378 w 593697"/>
                <a:gd name="connsiteY19" fmla="*/ 0 h 420939"/>
                <a:gd name="connsiteX20" fmla="*/ 15223 w 593697"/>
                <a:gd name="connsiteY20" fmla="*/ 15135 h 420939"/>
                <a:gd name="connsiteX21" fmla="*/ 15223 w 593697"/>
                <a:gd name="connsiteY21" fmla="*/ 15135 h 420939"/>
                <a:gd name="connsiteX22" fmla="*/ 15223 w 593697"/>
                <a:gd name="connsiteY22" fmla="*/ 15135 h 420939"/>
                <a:gd name="connsiteX23" fmla="*/ 0 w 593697"/>
                <a:gd name="connsiteY23" fmla="*/ 51080 h 420939"/>
                <a:gd name="connsiteX24" fmla="*/ 15223 w 593697"/>
                <a:gd name="connsiteY24" fmla="*/ 87026 h 420939"/>
                <a:gd name="connsiteX25" fmla="*/ 15223 w 593697"/>
                <a:gd name="connsiteY25" fmla="*/ 87026 h 420939"/>
                <a:gd name="connsiteX26" fmla="*/ 15223 w 593697"/>
                <a:gd name="connsiteY26" fmla="*/ 87026 h 420939"/>
                <a:gd name="connsiteX27" fmla="*/ 32349 w 593697"/>
                <a:gd name="connsiteY27" fmla="*/ 98377 h 420939"/>
                <a:gd name="connsiteX28" fmla="*/ 31397 w 593697"/>
                <a:gd name="connsiteY28" fmla="*/ 105944 h 420939"/>
                <a:gd name="connsiteX29" fmla="*/ 31397 w 593697"/>
                <a:gd name="connsiteY29" fmla="*/ 227023 h 420939"/>
                <a:gd name="connsiteX30" fmla="*/ 31397 w 593697"/>
                <a:gd name="connsiteY30" fmla="*/ 356616 h 420939"/>
                <a:gd name="connsiteX31" fmla="*/ 31397 w 593697"/>
                <a:gd name="connsiteY31" fmla="*/ 370805 h 420939"/>
                <a:gd name="connsiteX32" fmla="*/ 51378 w 593697"/>
                <a:gd name="connsiteY32" fmla="*/ 390670 h 420939"/>
                <a:gd name="connsiteX33" fmla="*/ 495699 w 593697"/>
                <a:gd name="connsiteY33" fmla="*/ 390670 h 420939"/>
                <a:gd name="connsiteX34" fmla="*/ 506165 w 593697"/>
                <a:gd name="connsiteY34" fmla="*/ 405804 h 420939"/>
                <a:gd name="connsiteX35" fmla="*/ 506165 w 593697"/>
                <a:gd name="connsiteY35" fmla="*/ 405804 h 420939"/>
                <a:gd name="connsiteX36" fmla="*/ 506165 w 593697"/>
                <a:gd name="connsiteY36" fmla="*/ 405804 h 420939"/>
                <a:gd name="connsiteX37" fmla="*/ 542320 w 593697"/>
                <a:gd name="connsiteY37" fmla="*/ 420939 h 420939"/>
                <a:gd name="connsiteX38" fmla="*/ 578474 w 593697"/>
                <a:gd name="connsiteY38" fmla="*/ 405804 h 420939"/>
                <a:gd name="connsiteX39" fmla="*/ 578474 w 593697"/>
                <a:gd name="connsiteY39" fmla="*/ 405804 h 420939"/>
                <a:gd name="connsiteX40" fmla="*/ 578474 w 593697"/>
                <a:gd name="connsiteY40" fmla="*/ 405804 h 420939"/>
                <a:gd name="connsiteX41" fmla="*/ 593697 w 593697"/>
                <a:gd name="connsiteY41" fmla="*/ 369859 h 420939"/>
                <a:gd name="connsiteX42" fmla="*/ 578474 w 593697"/>
                <a:gd name="connsiteY42" fmla="*/ 334860 h 420939"/>
                <a:gd name="connsiteX43" fmla="*/ 37106 w 593697"/>
                <a:gd name="connsiteY43" fmla="*/ 35945 h 420939"/>
                <a:gd name="connsiteX44" fmla="*/ 37106 w 593697"/>
                <a:gd name="connsiteY44" fmla="*/ 35945 h 420939"/>
                <a:gd name="connsiteX45" fmla="*/ 52329 w 593697"/>
                <a:gd name="connsiteY45" fmla="*/ 30270 h 420939"/>
                <a:gd name="connsiteX46" fmla="*/ 67552 w 593697"/>
                <a:gd name="connsiteY46" fmla="*/ 35945 h 420939"/>
                <a:gd name="connsiteX47" fmla="*/ 67552 w 593697"/>
                <a:gd name="connsiteY47" fmla="*/ 35945 h 420939"/>
                <a:gd name="connsiteX48" fmla="*/ 73261 w 593697"/>
                <a:gd name="connsiteY48" fmla="*/ 51080 h 420939"/>
                <a:gd name="connsiteX49" fmla="*/ 67552 w 593697"/>
                <a:gd name="connsiteY49" fmla="*/ 66215 h 420939"/>
                <a:gd name="connsiteX50" fmla="*/ 67552 w 593697"/>
                <a:gd name="connsiteY50" fmla="*/ 66215 h 420939"/>
                <a:gd name="connsiteX51" fmla="*/ 52329 w 593697"/>
                <a:gd name="connsiteY51" fmla="*/ 71891 h 420939"/>
                <a:gd name="connsiteX52" fmla="*/ 37106 w 593697"/>
                <a:gd name="connsiteY52" fmla="*/ 66215 h 420939"/>
                <a:gd name="connsiteX53" fmla="*/ 37106 w 593697"/>
                <a:gd name="connsiteY53" fmla="*/ 66215 h 420939"/>
                <a:gd name="connsiteX54" fmla="*/ 31397 w 593697"/>
                <a:gd name="connsiteY54" fmla="*/ 51080 h 420939"/>
                <a:gd name="connsiteX55" fmla="*/ 37106 w 593697"/>
                <a:gd name="connsiteY55" fmla="*/ 35945 h 420939"/>
                <a:gd name="connsiteX56" fmla="*/ 556591 w 593697"/>
                <a:gd name="connsiteY56" fmla="*/ 385940 h 420939"/>
                <a:gd name="connsiteX57" fmla="*/ 556591 w 593697"/>
                <a:gd name="connsiteY57" fmla="*/ 385940 h 420939"/>
                <a:gd name="connsiteX58" fmla="*/ 541368 w 593697"/>
                <a:gd name="connsiteY58" fmla="*/ 391615 h 420939"/>
                <a:gd name="connsiteX59" fmla="*/ 526145 w 593697"/>
                <a:gd name="connsiteY59" fmla="*/ 385940 h 420939"/>
                <a:gd name="connsiteX60" fmla="*/ 526145 w 593697"/>
                <a:gd name="connsiteY60" fmla="*/ 385940 h 420939"/>
                <a:gd name="connsiteX61" fmla="*/ 520437 w 593697"/>
                <a:gd name="connsiteY61" fmla="*/ 370805 h 420939"/>
                <a:gd name="connsiteX62" fmla="*/ 526145 w 593697"/>
                <a:gd name="connsiteY62" fmla="*/ 355670 h 420939"/>
                <a:gd name="connsiteX63" fmla="*/ 526145 w 593697"/>
                <a:gd name="connsiteY63" fmla="*/ 355670 h 420939"/>
                <a:gd name="connsiteX64" fmla="*/ 541368 w 593697"/>
                <a:gd name="connsiteY64" fmla="*/ 349994 h 420939"/>
                <a:gd name="connsiteX65" fmla="*/ 556591 w 593697"/>
                <a:gd name="connsiteY65" fmla="*/ 355670 h 420939"/>
                <a:gd name="connsiteX66" fmla="*/ 556591 w 593697"/>
                <a:gd name="connsiteY66" fmla="*/ 355670 h 420939"/>
                <a:gd name="connsiteX67" fmla="*/ 562300 w 593697"/>
                <a:gd name="connsiteY67" fmla="*/ 370805 h 420939"/>
                <a:gd name="connsiteX68" fmla="*/ 556591 w 593697"/>
                <a:gd name="connsiteY68" fmla="*/ 385940 h 420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Lst>
              <a:rect l="l" t="t" r="r" b="b"/>
              <a:pathLst>
                <a:path w="593697" h="420939">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grpFill/>
            <a:ln w="19050" cap="flat">
              <a:noFill/>
              <a:prstDash val="solid"/>
              <a:miter/>
            </a:ln>
          </p:spPr>
          <p:txBody>
            <a:bodyPr rtlCol="0" anchor="ctr"/>
            <a:lstStyle/>
            <a:p>
              <a:endParaRPr lang="en-US"/>
            </a:p>
          </p:txBody>
        </p:sp>
        <p:sp>
          <p:nvSpPr>
            <p:cNvPr id="31" name="Freeform 30">
              <a:extLst>
                <a:ext uri="{FF2B5EF4-FFF2-40B4-BE49-F238E27FC236}">
                  <a16:creationId xmlns:a16="http://schemas.microsoft.com/office/drawing/2014/main" id="{1FDCB28A-BE8A-A248-9232-471AC652CADA}"/>
                </a:ext>
              </a:extLst>
            </p:cNvPr>
            <p:cNvSpPr/>
            <p:nvPr/>
          </p:nvSpPr>
          <p:spPr>
            <a:xfrm>
              <a:off x="1659400" y="1572038"/>
              <a:ext cx="753052" cy="786778"/>
            </a:xfrm>
            <a:custGeom>
              <a:avLst/>
              <a:gdLst>
                <a:gd name="connsiteX0" fmla="*/ 742587 w 753052"/>
                <a:gd name="connsiteY0" fmla="*/ 262732 h 786778"/>
                <a:gd name="connsiteX1" fmla="*/ 385797 w 753052"/>
                <a:gd name="connsiteY1" fmla="*/ 3547 h 786778"/>
                <a:gd name="connsiteX2" fmla="*/ 364866 w 753052"/>
                <a:gd name="connsiteY2" fmla="*/ 3547 h 786778"/>
                <a:gd name="connsiteX3" fmla="*/ 7125 w 753052"/>
                <a:gd name="connsiteY3" fmla="*/ 263678 h 786778"/>
                <a:gd name="connsiteX4" fmla="*/ 3319 w 753052"/>
                <a:gd name="connsiteY4" fmla="*/ 288273 h 786778"/>
                <a:gd name="connsiteX5" fmla="*/ 17591 w 753052"/>
                <a:gd name="connsiteY5" fmla="*/ 295840 h 786778"/>
                <a:gd name="connsiteX6" fmla="*/ 17591 w 753052"/>
                <a:gd name="connsiteY6" fmla="*/ 295840 h 786778"/>
                <a:gd name="connsiteX7" fmla="*/ 136521 w 753052"/>
                <a:gd name="connsiteY7" fmla="*/ 295840 h 786778"/>
                <a:gd name="connsiteX8" fmla="*/ 136521 w 753052"/>
                <a:gd name="connsiteY8" fmla="*/ 295840 h 786778"/>
                <a:gd name="connsiteX9" fmla="*/ 272576 w 753052"/>
                <a:gd name="connsiteY9" fmla="*/ 295840 h 786778"/>
                <a:gd name="connsiteX10" fmla="*/ 272576 w 753052"/>
                <a:gd name="connsiteY10" fmla="*/ 403676 h 786778"/>
                <a:gd name="connsiteX11" fmla="*/ 254499 w 753052"/>
                <a:gd name="connsiteY11" fmla="*/ 415027 h 786778"/>
                <a:gd name="connsiteX12" fmla="*/ 254499 w 753052"/>
                <a:gd name="connsiteY12" fmla="*/ 415027 h 786778"/>
                <a:gd name="connsiteX13" fmla="*/ 254499 w 753052"/>
                <a:gd name="connsiteY13" fmla="*/ 415027 h 786778"/>
                <a:gd name="connsiteX14" fmla="*/ 239276 w 753052"/>
                <a:gd name="connsiteY14" fmla="*/ 450973 h 786778"/>
                <a:gd name="connsiteX15" fmla="*/ 254499 w 753052"/>
                <a:gd name="connsiteY15" fmla="*/ 486918 h 786778"/>
                <a:gd name="connsiteX16" fmla="*/ 254499 w 753052"/>
                <a:gd name="connsiteY16" fmla="*/ 486918 h 786778"/>
                <a:gd name="connsiteX17" fmla="*/ 254499 w 753052"/>
                <a:gd name="connsiteY17" fmla="*/ 486918 h 786778"/>
                <a:gd name="connsiteX18" fmla="*/ 290654 w 753052"/>
                <a:gd name="connsiteY18" fmla="*/ 502053 h 786778"/>
                <a:gd name="connsiteX19" fmla="*/ 326808 w 753052"/>
                <a:gd name="connsiteY19" fmla="*/ 486918 h 786778"/>
                <a:gd name="connsiteX20" fmla="*/ 326808 w 753052"/>
                <a:gd name="connsiteY20" fmla="*/ 486918 h 786778"/>
                <a:gd name="connsiteX21" fmla="*/ 326808 w 753052"/>
                <a:gd name="connsiteY21" fmla="*/ 486918 h 786778"/>
                <a:gd name="connsiteX22" fmla="*/ 342031 w 753052"/>
                <a:gd name="connsiteY22" fmla="*/ 450973 h 786778"/>
                <a:gd name="connsiteX23" fmla="*/ 326808 w 753052"/>
                <a:gd name="connsiteY23" fmla="*/ 415027 h 786778"/>
                <a:gd name="connsiteX24" fmla="*/ 326808 w 753052"/>
                <a:gd name="connsiteY24" fmla="*/ 415027 h 786778"/>
                <a:gd name="connsiteX25" fmla="*/ 326808 w 753052"/>
                <a:gd name="connsiteY25" fmla="*/ 415027 h 786778"/>
                <a:gd name="connsiteX26" fmla="*/ 308731 w 753052"/>
                <a:gd name="connsiteY26" fmla="*/ 403676 h 786778"/>
                <a:gd name="connsiteX27" fmla="*/ 308731 w 753052"/>
                <a:gd name="connsiteY27" fmla="*/ 277867 h 786778"/>
                <a:gd name="connsiteX28" fmla="*/ 290654 w 753052"/>
                <a:gd name="connsiteY28" fmla="*/ 259895 h 786778"/>
                <a:gd name="connsiteX29" fmla="*/ 137472 w 753052"/>
                <a:gd name="connsiteY29" fmla="*/ 259895 h 786778"/>
                <a:gd name="connsiteX30" fmla="*/ 137472 w 753052"/>
                <a:gd name="connsiteY30" fmla="*/ 259895 h 786778"/>
                <a:gd name="connsiteX31" fmla="*/ 72774 w 753052"/>
                <a:gd name="connsiteY31" fmla="*/ 259895 h 786778"/>
                <a:gd name="connsiteX32" fmla="*/ 376283 w 753052"/>
                <a:gd name="connsiteY32" fmla="*/ 39493 h 786778"/>
                <a:gd name="connsiteX33" fmla="*/ 679792 w 753052"/>
                <a:gd name="connsiteY33" fmla="*/ 259895 h 786778"/>
                <a:gd name="connsiteX34" fmla="*/ 615094 w 753052"/>
                <a:gd name="connsiteY34" fmla="*/ 259895 h 786778"/>
                <a:gd name="connsiteX35" fmla="*/ 597017 w 753052"/>
                <a:gd name="connsiteY35" fmla="*/ 277867 h 786778"/>
                <a:gd name="connsiteX36" fmla="*/ 597017 w 753052"/>
                <a:gd name="connsiteY36" fmla="*/ 502053 h 786778"/>
                <a:gd name="connsiteX37" fmla="*/ 597017 w 753052"/>
                <a:gd name="connsiteY37" fmla="*/ 555971 h 786778"/>
                <a:gd name="connsiteX38" fmla="*/ 597017 w 753052"/>
                <a:gd name="connsiteY38" fmla="*/ 555971 h 786778"/>
                <a:gd name="connsiteX39" fmla="*/ 597017 w 753052"/>
                <a:gd name="connsiteY39" fmla="*/ 686509 h 786778"/>
                <a:gd name="connsiteX40" fmla="*/ 597017 w 753052"/>
                <a:gd name="connsiteY40" fmla="*/ 688401 h 786778"/>
                <a:gd name="connsiteX41" fmla="*/ 578939 w 753052"/>
                <a:gd name="connsiteY41" fmla="*/ 699753 h 786778"/>
                <a:gd name="connsiteX42" fmla="*/ 578939 w 753052"/>
                <a:gd name="connsiteY42" fmla="*/ 699753 h 786778"/>
                <a:gd name="connsiteX43" fmla="*/ 578939 w 753052"/>
                <a:gd name="connsiteY43" fmla="*/ 699753 h 786778"/>
                <a:gd name="connsiteX44" fmla="*/ 563716 w 753052"/>
                <a:gd name="connsiteY44" fmla="*/ 735698 h 786778"/>
                <a:gd name="connsiteX45" fmla="*/ 578939 w 753052"/>
                <a:gd name="connsiteY45" fmla="*/ 771643 h 786778"/>
                <a:gd name="connsiteX46" fmla="*/ 578939 w 753052"/>
                <a:gd name="connsiteY46" fmla="*/ 771643 h 786778"/>
                <a:gd name="connsiteX47" fmla="*/ 578939 w 753052"/>
                <a:gd name="connsiteY47" fmla="*/ 771643 h 786778"/>
                <a:gd name="connsiteX48" fmla="*/ 615094 w 753052"/>
                <a:gd name="connsiteY48" fmla="*/ 786778 h 786778"/>
                <a:gd name="connsiteX49" fmla="*/ 651249 w 753052"/>
                <a:gd name="connsiteY49" fmla="*/ 771643 h 786778"/>
                <a:gd name="connsiteX50" fmla="*/ 651249 w 753052"/>
                <a:gd name="connsiteY50" fmla="*/ 771643 h 786778"/>
                <a:gd name="connsiteX51" fmla="*/ 651249 w 753052"/>
                <a:gd name="connsiteY51" fmla="*/ 771643 h 786778"/>
                <a:gd name="connsiteX52" fmla="*/ 666472 w 753052"/>
                <a:gd name="connsiteY52" fmla="*/ 735698 h 786778"/>
                <a:gd name="connsiteX53" fmla="*/ 651249 w 753052"/>
                <a:gd name="connsiteY53" fmla="*/ 699753 h 786778"/>
                <a:gd name="connsiteX54" fmla="*/ 651249 w 753052"/>
                <a:gd name="connsiteY54" fmla="*/ 699753 h 786778"/>
                <a:gd name="connsiteX55" fmla="*/ 651249 w 753052"/>
                <a:gd name="connsiteY55" fmla="*/ 699753 h 786778"/>
                <a:gd name="connsiteX56" fmla="*/ 633171 w 753052"/>
                <a:gd name="connsiteY56" fmla="*/ 688401 h 786778"/>
                <a:gd name="connsiteX57" fmla="*/ 633171 w 753052"/>
                <a:gd name="connsiteY57" fmla="*/ 686509 h 786778"/>
                <a:gd name="connsiteX58" fmla="*/ 633171 w 753052"/>
                <a:gd name="connsiteY58" fmla="*/ 602322 h 786778"/>
                <a:gd name="connsiteX59" fmla="*/ 633171 w 753052"/>
                <a:gd name="connsiteY59" fmla="*/ 596646 h 786778"/>
                <a:gd name="connsiteX60" fmla="*/ 633171 w 753052"/>
                <a:gd name="connsiteY60" fmla="*/ 555971 h 786778"/>
                <a:gd name="connsiteX61" fmla="*/ 633171 w 753052"/>
                <a:gd name="connsiteY61" fmla="*/ 555971 h 786778"/>
                <a:gd name="connsiteX62" fmla="*/ 633171 w 753052"/>
                <a:gd name="connsiteY62" fmla="*/ 502053 h 786778"/>
                <a:gd name="connsiteX63" fmla="*/ 633171 w 753052"/>
                <a:gd name="connsiteY63" fmla="*/ 295840 h 786778"/>
                <a:gd name="connsiteX64" fmla="*/ 734975 w 753052"/>
                <a:gd name="connsiteY64" fmla="*/ 295840 h 786778"/>
                <a:gd name="connsiteX65" fmla="*/ 753053 w 753052"/>
                <a:gd name="connsiteY65" fmla="*/ 277867 h 786778"/>
                <a:gd name="connsiteX66" fmla="*/ 742587 w 753052"/>
                <a:gd name="connsiteY66" fmla="*/ 262732 h 786778"/>
                <a:gd name="connsiteX67" fmla="*/ 305877 w 753052"/>
                <a:gd name="connsiteY67" fmla="*/ 465162 h 786778"/>
                <a:gd name="connsiteX68" fmla="*/ 305877 w 753052"/>
                <a:gd name="connsiteY68" fmla="*/ 465162 h 786778"/>
                <a:gd name="connsiteX69" fmla="*/ 290654 w 753052"/>
                <a:gd name="connsiteY69" fmla="*/ 470837 h 786778"/>
                <a:gd name="connsiteX70" fmla="*/ 275431 w 753052"/>
                <a:gd name="connsiteY70" fmla="*/ 465162 h 786778"/>
                <a:gd name="connsiteX71" fmla="*/ 275431 w 753052"/>
                <a:gd name="connsiteY71" fmla="*/ 465162 h 786778"/>
                <a:gd name="connsiteX72" fmla="*/ 269722 w 753052"/>
                <a:gd name="connsiteY72" fmla="*/ 450027 h 786778"/>
                <a:gd name="connsiteX73" fmla="*/ 275431 w 753052"/>
                <a:gd name="connsiteY73" fmla="*/ 434892 h 786778"/>
                <a:gd name="connsiteX74" fmla="*/ 275431 w 753052"/>
                <a:gd name="connsiteY74" fmla="*/ 434892 h 786778"/>
                <a:gd name="connsiteX75" fmla="*/ 290654 w 753052"/>
                <a:gd name="connsiteY75" fmla="*/ 429216 h 786778"/>
                <a:gd name="connsiteX76" fmla="*/ 305877 w 753052"/>
                <a:gd name="connsiteY76" fmla="*/ 434892 h 786778"/>
                <a:gd name="connsiteX77" fmla="*/ 305877 w 753052"/>
                <a:gd name="connsiteY77" fmla="*/ 434892 h 786778"/>
                <a:gd name="connsiteX78" fmla="*/ 311585 w 753052"/>
                <a:gd name="connsiteY78" fmla="*/ 450027 h 786778"/>
                <a:gd name="connsiteX79" fmla="*/ 305877 w 753052"/>
                <a:gd name="connsiteY79" fmla="*/ 465162 h 786778"/>
                <a:gd name="connsiteX80" fmla="*/ 628414 w 753052"/>
                <a:gd name="connsiteY80" fmla="*/ 749887 h 786778"/>
                <a:gd name="connsiteX81" fmla="*/ 628414 w 753052"/>
                <a:gd name="connsiteY81" fmla="*/ 749887 h 786778"/>
                <a:gd name="connsiteX82" fmla="*/ 613191 w 753052"/>
                <a:gd name="connsiteY82" fmla="*/ 755562 h 786778"/>
                <a:gd name="connsiteX83" fmla="*/ 597968 w 753052"/>
                <a:gd name="connsiteY83" fmla="*/ 749887 h 786778"/>
                <a:gd name="connsiteX84" fmla="*/ 597968 w 753052"/>
                <a:gd name="connsiteY84" fmla="*/ 749887 h 786778"/>
                <a:gd name="connsiteX85" fmla="*/ 592259 w 753052"/>
                <a:gd name="connsiteY85" fmla="*/ 734752 h 786778"/>
                <a:gd name="connsiteX86" fmla="*/ 597968 w 753052"/>
                <a:gd name="connsiteY86" fmla="*/ 719617 h 786778"/>
                <a:gd name="connsiteX87" fmla="*/ 597968 w 753052"/>
                <a:gd name="connsiteY87" fmla="*/ 719617 h 786778"/>
                <a:gd name="connsiteX88" fmla="*/ 613191 w 753052"/>
                <a:gd name="connsiteY88" fmla="*/ 713942 h 786778"/>
                <a:gd name="connsiteX89" fmla="*/ 628414 w 753052"/>
                <a:gd name="connsiteY89" fmla="*/ 719617 h 786778"/>
                <a:gd name="connsiteX90" fmla="*/ 628414 w 753052"/>
                <a:gd name="connsiteY90" fmla="*/ 719617 h 786778"/>
                <a:gd name="connsiteX91" fmla="*/ 634123 w 753052"/>
                <a:gd name="connsiteY91" fmla="*/ 734752 h 786778"/>
                <a:gd name="connsiteX92" fmla="*/ 628414 w 753052"/>
                <a:gd name="connsiteY92" fmla="*/ 749887 h 786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753052" h="786778">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grpFill/>
            <a:ln w="19050" cap="flat">
              <a:noFill/>
              <a:prstDash val="solid"/>
              <a:miter/>
            </a:ln>
          </p:spPr>
          <p:txBody>
            <a:bodyPr rtlCol="0" anchor="ctr"/>
            <a:lstStyle/>
            <a:p>
              <a:endParaRPr lang="en-US"/>
            </a:p>
          </p:txBody>
        </p:sp>
      </p:grpSp>
    </p:spTree>
    <p:extLst>
      <p:ext uri="{BB962C8B-B14F-4D97-AF65-F5344CB8AC3E}">
        <p14:creationId xmlns:p14="http://schemas.microsoft.com/office/powerpoint/2010/main" val="4147886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7F3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FB928CA-9E39-DD41-B891-C20ADE4C2336}"/>
              </a:ext>
            </a:extLst>
          </p:cNvPr>
          <p:cNvSpPr>
            <a:spLocks noChangeAspect="1"/>
          </p:cNvSpPr>
          <p:nvPr userDrawn="1"/>
        </p:nvSpPr>
        <p:spPr>
          <a:xfrm>
            <a:off x="370688" y="323520"/>
            <a:ext cx="11450624" cy="62109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2045704"/>
            <a:ext cx="10595237" cy="3849918"/>
          </a:xfrm>
          <a:prstGeom prst="rect">
            <a:avLst/>
          </a:prstGeom>
        </p:spPr>
        <p:txBody>
          <a:bodyPr/>
          <a:lstStyle>
            <a:lvl1pPr algn="l">
              <a:buNone/>
              <a:defRPr sz="2400" b="0" i="0" spc="0">
                <a:solidFill>
                  <a:srgbClr val="092E4B"/>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1" i="0">
                <a:solidFill>
                  <a:srgbClr val="24BAA2"/>
                </a:solidFill>
                <a:latin typeface="+mn-lt"/>
              </a:defRPr>
            </a:lvl1pPr>
          </a:lstStyle>
          <a:p>
            <a:pPr lvl="0"/>
            <a:r>
              <a:rPr lang="en-US" dirty="0"/>
              <a:t>Heading</a:t>
            </a:r>
          </a:p>
        </p:txBody>
      </p:sp>
      <p:sp>
        <p:nvSpPr>
          <p:cNvPr id="23" name="Rectangle 22">
            <a:extLst>
              <a:ext uri="{FF2B5EF4-FFF2-40B4-BE49-F238E27FC236}">
                <a16:creationId xmlns:a16="http://schemas.microsoft.com/office/drawing/2014/main" id="{67351284-75C4-E847-BB44-907672E8A8BA}"/>
              </a:ext>
            </a:extLst>
          </p:cNvPr>
          <p:cNvSpPr/>
          <p:nvPr userDrawn="1"/>
        </p:nvSpPr>
        <p:spPr>
          <a:xfrm>
            <a:off x="12192000" y="-287867"/>
            <a:ext cx="1185333" cy="7145867"/>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755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xt Slide 1">
  <p:cSld name="Text Slide 1">
    <p:spTree>
      <p:nvGrpSpPr>
        <p:cNvPr id="1" name="Shape 27"/>
        <p:cNvGrpSpPr/>
        <p:nvPr/>
      </p:nvGrpSpPr>
      <p:grpSpPr>
        <a:xfrm>
          <a:off x="0" y="0"/>
          <a:ext cx="0" cy="0"/>
          <a:chOff x="0" y="0"/>
          <a:chExt cx="0" cy="0"/>
        </a:xfrm>
      </p:grpSpPr>
      <p:sp>
        <p:nvSpPr>
          <p:cNvPr id="28" name="Google Shape;28;p41"/>
          <p:cNvSpPr/>
          <p:nvPr/>
        </p:nvSpPr>
        <p:spPr>
          <a:xfrm>
            <a:off x="0" y="0"/>
            <a:ext cx="12192000" cy="685800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9" name="Google Shape;29;p41"/>
          <p:cNvSpPr/>
          <p:nvPr/>
        </p:nvSpPr>
        <p:spPr>
          <a:xfrm>
            <a:off x="370688" y="323520"/>
            <a:ext cx="11450624" cy="621096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0" name="Google Shape;30;p41"/>
          <p:cNvSpPr txBox="1">
            <a:spLocks noGrp="1"/>
          </p:cNvSpPr>
          <p:nvPr>
            <p:ph type="body" idx="1"/>
          </p:nvPr>
        </p:nvSpPr>
        <p:spPr>
          <a:xfrm>
            <a:off x="798380" y="2045704"/>
            <a:ext cx="10595237" cy="384991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1" name="Google Shape;31;p41"/>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2" name="Google Shape;32;p41"/>
          <p:cNvSpPr/>
          <p:nvPr/>
        </p:nvSpPr>
        <p:spPr>
          <a:xfrm>
            <a:off x="12192000" y="-287867"/>
            <a:ext cx="1185333" cy="7145867"/>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hoto Slide">
  <p:cSld name="Photo Slide">
    <p:spTree>
      <p:nvGrpSpPr>
        <p:cNvPr id="1" name="Shape 33"/>
        <p:cNvGrpSpPr/>
        <p:nvPr/>
      </p:nvGrpSpPr>
      <p:grpSpPr>
        <a:xfrm>
          <a:off x="0" y="0"/>
          <a:ext cx="0" cy="0"/>
          <a:chOff x="0" y="0"/>
          <a:chExt cx="0" cy="0"/>
        </a:xfrm>
      </p:grpSpPr>
      <p:sp>
        <p:nvSpPr>
          <p:cNvPr id="34" name="Google Shape;34;p42"/>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 name="Google Shape;35;p42"/>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6" name="Google Shape;36;p42"/>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37" name="Google Shape;37;p42"/>
          <p:cNvSpPr>
            <a:spLocks noGrp="1"/>
          </p:cNvSpPr>
          <p:nvPr>
            <p:ph type="pic" idx="3"/>
          </p:nvPr>
        </p:nvSpPr>
        <p:spPr>
          <a:xfrm>
            <a:off x="5888002" y="439730"/>
            <a:ext cx="5660531" cy="6045736"/>
          </a:xfrm>
          <a:prstGeom prst="rect">
            <a:avLst/>
          </a:prstGeom>
          <a:solidFill>
            <a:srgbClr val="F2F2F2"/>
          </a:solidFill>
          <a:ln>
            <a:noFill/>
          </a:ln>
        </p:spPr>
      </p:sp>
      <p:grpSp>
        <p:nvGrpSpPr>
          <p:cNvPr id="38" name="Google Shape;38;p42"/>
          <p:cNvGrpSpPr/>
          <p:nvPr/>
        </p:nvGrpSpPr>
        <p:grpSpPr>
          <a:xfrm>
            <a:off x="-2012374" y="3808246"/>
            <a:ext cx="3525984" cy="2857223"/>
            <a:chOff x="1659400" y="1572038"/>
            <a:chExt cx="970931" cy="786778"/>
          </a:xfrm>
        </p:grpSpPr>
        <p:sp>
          <p:nvSpPr>
            <p:cNvPr id="39" name="Google Shape;39;p4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0" name="Google Shape;40;p4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hoto Slide" preserve="1">
  <p:cSld name="1_Photo Slide">
    <p:spTree>
      <p:nvGrpSpPr>
        <p:cNvPr id="1" name="Shape 66"/>
        <p:cNvGrpSpPr/>
        <p:nvPr/>
      </p:nvGrpSpPr>
      <p:grpSpPr>
        <a:xfrm>
          <a:off x="0" y="0"/>
          <a:ext cx="0" cy="0"/>
          <a:chOff x="0" y="0"/>
          <a:chExt cx="0" cy="0"/>
        </a:xfrm>
      </p:grpSpPr>
      <p:sp>
        <p:nvSpPr>
          <p:cNvPr id="67" name="Google Shape;67;p42"/>
          <p:cNvSpPr/>
          <p:nvPr/>
        </p:nvSpPr>
        <p:spPr>
          <a:xfrm>
            <a:off x="0" y="0"/>
            <a:ext cx="7413812"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8" name="Google Shape;68;p42"/>
          <p:cNvSpPr txBox="1">
            <a:spLocks noGrp="1"/>
          </p:cNvSpPr>
          <p:nvPr>
            <p:ph type="body" idx="1"/>
          </p:nvPr>
        </p:nvSpPr>
        <p:spPr>
          <a:xfrm>
            <a:off x="898358" y="2107770"/>
            <a:ext cx="5914818" cy="4377696"/>
          </a:xfrm>
          <a:prstGeom prst="rect">
            <a:avLst/>
          </a:prstGeom>
          <a:noFill/>
          <a:ln>
            <a:noFill/>
          </a:ln>
        </p:spPr>
        <p:txBody>
          <a:bodyPr spcFirstLastPara="1" wrap="square" lIns="91425" tIns="45700" rIns="91425" bIns="45700" anchor="t" anchorCtr="0">
            <a:noAutofit/>
          </a:bodyPr>
          <a:lstStyle>
            <a:lvl1pPr marL="0" marR="0" lvl="0" indent="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dirty="0"/>
          </a:p>
        </p:txBody>
      </p:sp>
      <p:sp>
        <p:nvSpPr>
          <p:cNvPr id="69" name="Google Shape;69;p42"/>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42"/>
          <p:cNvSpPr>
            <a:spLocks noGrp="1"/>
          </p:cNvSpPr>
          <p:nvPr>
            <p:ph type="pic" idx="3"/>
          </p:nvPr>
        </p:nvSpPr>
        <p:spPr>
          <a:xfrm>
            <a:off x="7153835" y="439730"/>
            <a:ext cx="4394698" cy="6045736"/>
          </a:xfrm>
          <a:prstGeom prst="rect">
            <a:avLst/>
          </a:prstGeom>
          <a:solidFill>
            <a:srgbClr val="F2F2F2"/>
          </a:solidFill>
          <a:ln>
            <a:noFill/>
          </a:ln>
        </p:spPr>
      </p:sp>
      <p:grpSp>
        <p:nvGrpSpPr>
          <p:cNvPr id="71" name="Google Shape;71;p42"/>
          <p:cNvGrpSpPr/>
          <p:nvPr/>
        </p:nvGrpSpPr>
        <p:grpSpPr>
          <a:xfrm>
            <a:off x="-2012374" y="3808246"/>
            <a:ext cx="3525984" cy="2857223"/>
            <a:chOff x="1659400" y="1572038"/>
            <a:chExt cx="970931" cy="786778"/>
          </a:xfrm>
        </p:grpSpPr>
        <p:sp>
          <p:nvSpPr>
            <p:cNvPr id="72" name="Google Shape;72;p42"/>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3" name="Google Shape;73;p42"/>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412403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Slide">
  <p:cSld name="Quote Slide">
    <p:spTree>
      <p:nvGrpSpPr>
        <p:cNvPr id="1" name="Shape 41"/>
        <p:cNvGrpSpPr/>
        <p:nvPr/>
      </p:nvGrpSpPr>
      <p:grpSpPr>
        <a:xfrm>
          <a:off x="0" y="0"/>
          <a:ext cx="0" cy="0"/>
          <a:chOff x="0" y="0"/>
          <a:chExt cx="0" cy="0"/>
        </a:xfrm>
      </p:grpSpPr>
      <p:sp>
        <p:nvSpPr>
          <p:cNvPr id="42" name="Google Shape;42;p43"/>
          <p:cNvSpPr/>
          <p:nvPr/>
        </p:nvSpPr>
        <p:spPr>
          <a:xfrm>
            <a:off x="4884044"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3" name="Google Shape;43;p43"/>
          <p:cNvSpPr txBox="1">
            <a:spLocks noGrp="1"/>
          </p:cNvSpPr>
          <p:nvPr>
            <p:ph type="body" idx="1"/>
          </p:nvPr>
        </p:nvSpPr>
        <p:spPr>
          <a:xfrm>
            <a:off x="6096001" y="593579"/>
            <a:ext cx="4724400" cy="5604021"/>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90000"/>
              </a:lnSpc>
              <a:spcBef>
                <a:spcPts val="1000"/>
              </a:spcBef>
              <a:spcAft>
                <a:spcPts val="0"/>
              </a:spcAft>
              <a:buClr>
                <a:schemeClr val="lt1"/>
              </a:buClr>
              <a:buSzPts val="3000"/>
              <a:buFont typeface="Arial"/>
              <a:buNone/>
              <a:defRPr sz="3000" b="0" i="1"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4" name="Google Shape;44;p43"/>
          <p:cNvGrpSpPr/>
          <p:nvPr/>
        </p:nvGrpSpPr>
        <p:grpSpPr>
          <a:xfrm>
            <a:off x="4884044" y="3946789"/>
            <a:ext cx="3525984" cy="2857223"/>
            <a:chOff x="1659400" y="1572038"/>
            <a:chExt cx="970931" cy="786778"/>
          </a:xfrm>
        </p:grpSpPr>
        <p:sp>
          <p:nvSpPr>
            <p:cNvPr id="45" name="Google Shape;45;p43"/>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46" name="Google Shape;46;p43"/>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47" name="Google Shape;47;p43"/>
          <p:cNvSpPr>
            <a:spLocks noGrp="1"/>
          </p:cNvSpPr>
          <p:nvPr>
            <p:ph type="pic" idx="2"/>
          </p:nvPr>
        </p:nvSpPr>
        <p:spPr>
          <a:xfrm>
            <a:off x="414116" y="352414"/>
            <a:ext cx="5497412" cy="6099184"/>
          </a:xfrm>
          <a:prstGeom prst="rect">
            <a:avLst/>
          </a:prstGeom>
          <a:solidFill>
            <a:srgbClr val="F2F2F2"/>
          </a:solid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8"/>
        <p:cNvGrpSpPr/>
        <p:nvPr/>
      </p:nvGrpSpPr>
      <p:grpSpPr>
        <a:xfrm>
          <a:off x="0" y="0"/>
          <a:ext cx="0" cy="0"/>
          <a:chOff x="0" y="0"/>
          <a:chExt cx="0" cy="0"/>
        </a:xfrm>
      </p:grpSpPr>
      <p:sp>
        <p:nvSpPr>
          <p:cNvPr id="49" name="Google Shape;49;p44"/>
          <p:cNvSpPr/>
          <p:nvPr/>
        </p:nvSpPr>
        <p:spPr>
          <a:xfrm>
            <a:off x="3776133" y="644599"/>
            <a:ext cx="8415867" cy="5509455"/>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0" name="Google Shape;50;p44"/>
          <p:cNvSpPr/>
          <p:nvPr/>
        </p:nvSpPr>
        <p:spPr>
          <a:xfrm>
            <a:off x="23805" y="9076427"/>
            <a:ext cx="7535870" cy="16153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1" name="Google Shape;51;p44"/>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lvl1pPr marL="457200" marR="0" lvl="0" indent="-228600" algn="l" rtl="0">
              <a:lnSpc>
                <a:spcPct val="90000"/>
              </a:lnSpc>
              <a:spcBef>
                <a:spcPts val="1000"/>
              </a:spcBef>
              <a:spcAft>
                <a:spcPts val="0"/>
              </a:spcAft>
              <a:buClr>
                <a:schemeClr val="lt1"/>
              </a:buClr>
              <a:buSzPts val="4800"/>
              <a:buFont typeface="Arial"/>
              <a:buNone/>
              <a:defRPr sz="4800" b="0"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2" name="Google Shape;52;p4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13000"/>
              <a:buFont typeface="Arial"/>
              <a:buNone/>
              <a:defRPr sz="13000" b="0"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53" name="Google Shape;53;p44"/>
          <p:cNvSpPr/>
          <p:nvPr/>
        </p:nvSpPr>
        <p:spPr>
          <a:xfrm>
            <a:off x="0" y="3875787"/>
            <a:ext cx="5040000" cy="72000"/>
          </a:xfrm>
          <a:custGeom>
            <a:avLst/>
            <a:gdLst/>
            <a:ahLst/>
            <a:cxnLst/>
            <a:rect l="l" t="t" r="r" b="b"/>
            <a:pathLst>
              <a:path w="2963330" h="71215" extrusionOk="0">
                <a:moveTo>
                  <a:pt x="0" y="0"/>
                </a:moveTo>
                <a:lnTo>
                  <a:pt x="2963330" y="0"/>
                </a:lnTo>
                <a:cubicBezTo>
                  <a:pt x="2963330" y="23739"/>
                  <a:pt x="2963330" y="47477"/>
                  <a:pt x="2963330" y="71215"/>
                </a:cubicBezTo>
                <a:lnTo>
                  <a:pt x="0" y="71215"/>
                </a:lnTo>
                <a:lnTo>
                  <a:pt x="0" y="0"/>
                </a:lnTo>
                <a:close/>
              </a:path>
            </a:pathLst>
          </a:custGeom>
          <a:solidFill>
            <a:srgbClr val="24BAA2"/>
          </a:solidFill>
          <a:ln w="9525" cap="flat" cmpd="sng">
            <a:solidFill>
              <a:srgbClr val="24BAA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4" name="Google Shape;54;p44"/>
          <p:cNvSpPr/>
          <p:nvPr/>
        </p:nvSpPr>
        <p:spPr>
          <a:xfrm>
            <a:off x="5040000" y="3812439"/>
            <a:ext cx="394105" cy="198697"/>
          </a:xfrm>
          <a:custGeom>
            <a:avLst/>
            <a:gdLst/>
            <a:ahLst/>
            <a:cxnLst/>
            <a:rect l="l" t="t" r="r" b="b"/>
            <a:pathLst>
              <a:path w="200753" h="101214" extrusionOk="0">
                <a:moveTo>
                  <a:pt x="185530" y="15135"/>
                </a:moveTo>
                <a:lnTo>
                  <a:pt x="185530" y="15135"/>
                </a:lnTo>
                <a:lnTo>
                  <a:pt x="185530" y="15135"/>
                </a:lnTo>
                <a:cubicBezTo>
                  <a:pt x="176016" y="5676"/>
                  <a:pt x="163647" y="0"/>
                  <a:pt x="149376" y="0"/>
                </a:cubicBezTo>
                <a:cubicBezTo>
                  <a:pt x="135104" y="0"/>
                  <a:pt x="122735" y="5676"/>
                  <a:pt x="113221" y="15135"/>
                </a:cubicBezTo>
                <a:lnTo>
                  <a:pt x="113221" y="15135"/>
                </a:lnTo>
                <a:lnTo>
                  <a:pt x="113221" y="15135"/>
                </a:lnTo>
                <a:cubicBezTo>
                  <a:pt x="108464" y="19865"/>
                  <a:pt x="104658" y="25540"/>
                  <a:pt x="101804" y="32162"/>
                </a:cubicBezTo>
                <a:lnTo>
                  <a:pt x="951" y="32162"/>
                </a:lnTo>
                <a:cubicBezTo>
                  <a:pt x="0" y="45405"/>
                  <a:pt x="0" y="58648"/>
                  <a:pt x="0" y="70945"/>
                </a:cubicBezTo>
                <a:lnTo>
                  <a:pt x="102755" y="70945"/>
                </a:lnTo>
                <a:cubicBezTo>
                  <a:pt x="105610" y="76620"/>
                  <a:pt x="108464" y="82296"/>
                  <a:pt x="113221" y="86080"/>
                </a:cubicBezTo>
                <a:lnTo>
                  <a:pt x="113221" y="86080"/>
                </a:lnTo>
                <a:lnTo>
                  <a:pt x="113221" y="86080"/>
                </a:lnTo>
                <a:cubicBezTo>
                  <a:pt x="122735" y="95539"/>
                  <a:pt x="135104" y="101215"/>
                  <a:pt x="149376" y="101215"/>
                </a:cubicBezTo>
                <a:cubicBezTo>
                  <a:pt x="163647" y="101215"/>
                  <a:pt x="176016" y="95539"/>
                  <a:pt x="185530" y="86080"/>
                </a:cubicBezTo>
                <a:lnTo>
                  <a:pt x="185530" y="86080"/>
                </a:lnTo>
                <a:lnTo>
                  <a:pt x="185530" y="86080"/>
                </a:lnTo>
                <a:cubicBezTo>
                  <a:pt x="195045" y="76620"/>
                  <a:pt x="200753" y="64323"/>
                  <a:pt x="200753" y="50134"/>
                </a:cubicBezTo>
                <a:cubicBezTo>
                  <a:pt x="199802" y="36891"/>
                  <a:pt x="194093" y="24594"/>
                  <a:pt x="185530" y="15135"/>
                </a:cubicBezTo>
                <a:close/>
                <a:moveTo>
                  <a:pt x="163647" y="66215"/>
                </a:moveTo>
                <a:lnTo>
                  <a:pt x="163647" y="66215"/>
                </a:lnTo>
                <a:cubicBezTo>
                  <a:pt x="159842" y="69999"/>
                  <a:pt x="154133" y="71891"/>
                  <a:pt x="148424" y="71891"/>
                </a:cubicBezTo>
                <a:cubicBezTo>
                  <a:pt x="142716" y="71891"/>
                  <a:pt x="137007" y="69999"/>
                  <a:pt x="133201" y="66215"/>
                </a:cubicBezTo>
                <a:lnTo>
                  <a:pt x="133201" y="66215"/>
                </a:lnTo>
                <a:cubicBezTo>
                  <a:pt x="129396" y="62431"/>
                  <a:pt x="127493" y="57702"/>
                  <a:pt x="127493" y="51080"/>
                </a:cubicBezTo>
                <a:cubicBezTo>
                  <a:pt x="127493" y="45405"/>
                  <a:pt x="129396" y="39729"/>
                  <a:pt x="133201" y="35945"/>
                </a:cubicBezTo>
                <a:lnTo>
                  <a:pt x="133201" y="35945"/>
                </a:lnTo>
                <a:cubicBezTo>
                  <a:pt x="137007" y="32162"/>
                  <a:pt x="141764" y="30270"/>
                  <a:pt x="148424" y="30270"/>
                </a:cubicBezTo>
                <a:cubicBezTo>
                  <a:pt x="154133" y="30270"/>
                  <a:pt x="159842" y="32162"/>
                  <a:pt x="163647" y="35945"/>
                </a:cubicBezTo>
                <a:lnTo>
                  <a:pt x="163647" y="35945"/>
                </a:lnTo>
                <a:cubicBezTo>
                  <a:pt x="167453" y="39729"/>
                  <a:pt x="169356" y="44459"/>
                  <a:pt x="169356" y="51080"/>
                </a:cubicBezTo>
                <a:cubicBezTo>
                  <a:pt x="170307" y="56756"/>
                  <a:pt x="167453" y="62431"/>
                  <a:pt x="163647" y="66215"/>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55" name="Google Shape;55;p44"/>
          <p:cNvGrpSpPr/>
          <p:nvPr/>
        </p:nvGrpSpPr>
        <p:grpSpPr>
          <a:xfrm>
            <a:off x="9005185" y="0"/>
            <a:ext cx="3525984" cy="2857223"/>
            <a:chOff x="1659400" y="1572038"/>
            <a:chExt cx="970931" cy="786778"/>
          </a:xfrm>
        </p:grpSpPr>
        <p:sp>
          <p:nvSpPr>
            <p:cNvPr id="56" name="Google Shape;56;p44"/>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7" name="Google Shape;57;p44"/>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941"/>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hone Slide">
  <p:cSld name="Phone Slide">
    <p:spTree>
      <p:nvGrpSpPr>
        <p:cNvPr id="1" name="Shape 58"/>
        <p:cNvGrpSpPr/>
        <p:nvPr/>
      </p:nvGrpSpPr>
      <p:grpSpPr>
        <a:xfrm>
          <a:off x="0" y="0"/>
          <a:ext cx="0" cy="0"/>
          <a:chOff x="0" y="0"/>
          <a:chExt cx="0" cy="0"/>
        </a:xfrm>
      </p:grpSpPr>
      <p:sp>
        <p:nvSpPr>
          <p:cNvPr id="59" name="Google Shape;59;p45"/>
          <p:cNvSpPr/>
          <p:nvPr/>
        </p:nvSpPr>
        <p:spPr>
          <a:xfrm>
            <a:off x="0" y="882027"/>
            <a:ext cx="12192000" cy="1437274"/>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 name="Google Shape;60;p45"/>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092E4B"/>
              </a:buClr>
              <a:buSzPts val="2400"/>
              <a:buFont typeface="Arial"/>
              <a:buNone/>
              <a:defRPr sz="2400" b="0" i="0" u="none" strike="noStrike" cap="none">
                <a:solidFill>
                  <a:srgbClr val="092E4B"/>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1" name="Google Shape;61;p4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pic>
        <p:nvPicPr>
          <p:cNvPr id="62" name="Google Shape;62;p45" descr="iPhone6_mockup_front_white.png"/>
          <p:cNvPicPr preferRelativeResize="0"/>
          <p:nvPr/>
        </p:nvPicPr>
        <p:blipFill rotWithShape="1">
          <a:blip r:embed="rId2" cstate="screen">
            <a:alphaModFix/>
            <a:extLst>
              <a:ext uri="{28A0092B-C50C-407E-A947-70E740481C1C}">
                <a14:useLocalDpi xmlns:a14="http://schemas.microsoft.com/office/drawing/2010/main"/>
              </a:ext>
            </a:extLst>
          </a:blip>
          <a:srcRect/>
          <a:stretch/>
        </p:blipFill>
        <p:spPr>
          <a:xfrm>
            <a:off x="7768850" y="226918"/>
            <a:ext cx="4094254" cy="6404164"/>
          </a:xfrm>
          <a:prstGeom prst="rect">
            <a:avLst/>
          </a:prstGeom>
          <a:noFill/>
          <a:ln>
            <a:noFill/>
          </a:ln>
        </p:spPr>
      </p:pic>
      <p:sp>
        <p:nvSpPr>
          <p:cNvPr id="63" name="Google Shape;63;p45"/>
          <p:cNvSpPr>
            <a:spLocks noGrp="1"/>
          </p:cNvSpPr>
          <p:nvPr>
            <p:ph type="pic" idx="3"/>
          </p:nvPr>
        </p:nvSpPr>
        <p:spPr>
          <a:xfrm>
            <a:off x="8583306" y="1246695"/>
            <a:ext cx="2444127" cy="4336988"/>
          </a:xfrm>
          <a:prstGeom prst="rect">
            <a:avLst/>
          </a:prstGeom>
          <a:solidFill>
            <a:srgbClr val="D8D8D8"/>
          </a:solidFill>
          <a:ln>
            <a:noFill/>
          </a:ln>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 Slide">
  <p:cSld name="1_Photo Slide">
    <p:spTree>
      <p:nvGrpSpPr>
        <p:cNvPr id="1" name="Shape 64"/>
        <p:cNvGrpSpPr/>
        <p:nvPr/>
      </p:nvGrpSpPr>
      <p:grpSpPr>
        <a:xfrm>
          <a:off x="0" y="0"/>
          <a:ext cx="0" cy="0"/>
          <a:chOff x="0" y="0"/>
          <a:chExt cx="0" cy="0"/>
        </a:xfrm>
      </p:grpSpPr>
      <p:sp>
        <p:nvSpPr>
          <p:cNvPr id="65" name="Google Shape;65;p46"/>
          <p:cNvSpPr/>
          <p:nvPr/>
        </p:nvSpPr>
        <p:spPr>
          <a:xfrm>
            <a:off x="0" y="0"/>
            <a:ext cx="6417733" cy="6858000"/>
          </a:xfrm>
          <a:custGeom>
            <a:avLst/>
            <a:gdLst/>
            <a:ahLst/>
            <a:cxnLst/>
            <a:rect l="l" t="t" r="r" b="b"/>
            <a:pathLst>
              <a:path w="852645" h="961650" extrusionOk="0">
                <a:moveTo>
                  <a:pt x="0" y="0"/>
                </a:moveTo>
                <a:lnTo>
                  <a:pt x="852646" y="0"/>
                </a:lnTo>
                <a:lnTo>
                  <a:pt x="852646" y="961651"/>
                </a:lnTo>
                <a:lnTo>
                  <a:pt x="0" y="961651"/>
                </a:lnTo>
                <a:close/>
              </a:path>
            </a:pathLst>
          </a:custGeom>
          <a:solidFill>
            <a:srgbClr val="7F3494"/>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6" name="Google Shape;66;p46"/>
          <p:cNvSpPr txBox="1">
            <a:spLocks noGrp="1"/>
          </p:cNvSpPr>
          <p:nvPr>
            <p:ph type="body" idx="1"/>
          </p:nvPr>
        </p:nvSpPr>
        <p:spPr>
          <a:xfrm>
            <a:off x="898358" y="2107770"/>
            <a:ext cx="4639192" cy="437769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7" name="Google Shape;67;p46"/>
          <p:cNvSpPr txBox="1">
            <a:spLocks noGrp="1"/>
          </p:cNvSpPr>
          <p:nvPr>
            <p:ph type="body" idx="2"/>
          </p:nvPr>
        </p:nvSpPr>
        <p:spPr>
          <a:xfrm>
            <a:off x="898358" y="890242"/>
            <a:ext cx="4757375"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68" name="Google Shape;68;p46"/>
          <p:cNvSpPr>
            <a:spLocks noGrp="1"/>
          </p:cNvSpPr>
          <p:nvPr>
            <p:ph type="pic" idx="3"/>
          </p:nvPr>
        </p:nvSpPr>
        <p:spPr>
          <a:xfrm>
            <a:off x="5888002" y="439730"/>
            <a:ext cx="5660531" cy="6045736"/>
          </a:xfrm>
          <a:prstGeom prst="rect">
            <a:avLst/>
          </a:prstGeom>
          <a:solidFill>
            <a:srgbClr val="F2F2F2"/>
          </a:solidFill>
          <a:ln>
            <a:noFill/>
          </a:ln>
        </p:spPr>
      </p:sp>
      <p:grpSp>
        <p:nvGrpSpPr>
          <p:cNvPr id="69" name="Google Shape;69;p46"/>
          <p:cNvGrpSpPr/>
          <p:nvPr/>
        </p:nvGrpSpPr>
        <p:grpSpPr>
          <a:xfrm>
            <a:off x="-2012374" y="3808246"/>
            <a:ext cx="3525984" cy="2857223"/>
            <a:chOff x="1659400" y="1572038"/>
            <a:chExt cx="970931" cy="786778"/>
          </a:xfrm>
        </p:grpSpPr>
        <p:sp>
          <p:nvSpPr>
            <p:cNvPr id="70" name="Google Shape;70;p46"/>
            <p:cNvSpPr/>
            <p:nvPr/>
          </p:nvSpPr>
          <p:spPr>
            <a:xfrm>
              <a:off x="2036634" y="1851797"/>
              <a:ext cx="593697" cy="420939"/>
            </a:xfrm>
            <a:custGeom>
              <a:avLst/>
              <a:gdLst/>
              <a:ahLst/>
              <a:cxnLst/>
              <a:rect l="l" t="t" r="r" b="b"/>
              <a:pathLst>
                <a:path w="593697" h="420939" extrusionOk="0">
                  <a:moveTo>
                    <a:pt x="578474" y="334860"/>
                  </a:moveTo>
                  <a:lnTo>
                    <a:pt x="578474" y="334860"/>
                  </a:lnTo>
                  <a:lnTo>
                    <a:pt x="578474" y="334860"/>
                  </a:lnTo>
                  <a:cubicBezTo>
                    <a:pt x="568960" y="325400"/>
                    <a:pt x="556591" y="319725"/>
                    <a:pt x="542320" y="319725"/>
                  </a:cubicBezTo>
                  <a:cubicBezTo>
                    <a:pt x="528048" y="319725"/>
                    <a:pt x="515679" y="325400"/>
                    <a:pt x="506165" y="334860"/>
                  </a:cubicBezTo>
                  <a:lnTo>
                    <a:pt x="506165" y="334860"/>
                  </a:lnTo>
                  <a:lnTo>
                    <a:pt x="506165" y="334860"/>
                  </a:lnTo>
                  <a:cubicBezTo>
                    <a:pt x="501408" y="339589"/>
                    <a:pt x="497602" y="345265"/>
                    <a:pt x="494748" y="351886"/>
                  </a:cubicBezTo>
                  <a:lnTo>
                    <a:pt x="71358" y="351886"/>
                  </a:lnTo>
                  <a:lnTo>
                    <a:pt x="71358" y="227023"/>
                  </a:lnTo>
                  <a:lnTo>
                    <a:pt x="71358" y="105944"/>
                  </a:lnTo>
                  <a:cubicBezTo>
                    <a:pt x="71358" y="103107"/>
                    <a:pt x="71358" y="100269"/>
                    <a:pt x="70406" y="98377"/>
                  </a:cubicBezTo>
                  <a:cubicBezTo>
                    <a:pt x="77066" y="95539"/>
                    <a:pt x="82775" y="91755"/>
                    <a:pt x="87532" y="87026"/>
                  </a:cubicBezTo>
                  <a:lnTo>
                    <a:pt x="87532" y="87026"/>
                  </a:lnTo>
                  <a:lnTo>
                    <a:pt x="87532" y="87026"/>
                  </a:lnTo>
                  <a:cubicBezTo>
                    <a:pt x="97047" y="77566"/>
                    <a:pt x="102755" y="65269"/>
                    <a:pt x="102755" y="51080"/>
                  </a:cubicBezTo>
                  <a:cubicBezTo>
                    <a:pt x="102755" y="36891"/>
                    <a:pt x="97047" y="24594"/>
                    <a:pt x="87532" y="15135"/>
                  </a:cubicBezTo>
                  <a:lnTo>
                    <a:pt x="87532" y="15135"/>
                  </a:lnTo>
                  <a:lnTo>
                    <a:pt x="87532" y="15135"/>
                  </a:lnTo>
                  <a:cubicBezTo>
                    <a:pt x="78018" y="5676"/>
                    <a:pt x="65649" y="0"/>
                    <a:pt x="51378" y="0"/>
                  </a:cubicBezTo>
                  <a:cubicBezTo>
                    <a:pt x="37106" y="0"/>
                    <a:pt x="24737" y="5676"/>
                    <a:pt x="15223" y="15135"/>
                  </a:cubicBezTo>
                  <a:lnTo>
                    <a:pt x="15223" y="15135"/>
                  </a:lnTo>
                  <a:lnTo>
                    <a:pt x="15223" y="15135"/>
                  </a:lnTo>
                  <a:cubicBezTo>
                    <a:pt x="5709" y="24594"/>
                    <a:pt x="0" y="36891"/>
                    <a:pt x="0" y="51080"/>
                  </a:cubicBezTo>
                  <a:cubicBezTo>
                    <a:pt x="0" y="65269"/>
                    <a:pt x="5709" y="77566"/>
                    <a:pt x="15223" y="87026"/>
                  </a:cubicBezTo>
                  <a:lnTo>
                    <a:pt x="15223" y="87026"/>
                  </a:lnTo>
                  <a:lnTo>
                    <a:pt x="15223" y="87026"/>
                  </a:lnTo>
                  <a:cubicBezTo>
                    <a:pt x="19980" y="91755"/>
                    <a:pt x="25689" y="95539"/>
                    <a:pt x="32349" y="98377"/>
                  </a:cubicBezTo>
                  <a:cubicBezTo>
                    <a:pt x="32349" y="101215"/>
                    <a:pt x="31397" y="104052"/>
                    <a:pt x="31397" y="105944"/>
                  </a:cubicBezTo>
                  <a:lnTo>
                    <a:pt x="31397" y="227023"/>
                  </a:lnTo>
                  <a:lnTo>
                    <a:pt x="31397" y="356616"/>
                  </a:lnTo>
                  <a:lnTo>
                    <a:pt x="31397" y="370805"/>
                  </a:lnTo>
                  <a:cubicBezTo>
                    <a:pt x="31397" y="381210"/>
                    <a:pt x="39960" y="390670"/>
                    <a:pt x="51378" y="390670"/>
                  </a:cubicBezTo>
                  <a:lnTo>
                    <a:pt x="495699" y="390670"/>
                  </a:lnTo>
                  <a:cubicBezTo>
                    <a:pt x="498554" y="396345"/>
                    <a:pt x="501408" y="402021"/>
                    <a:pt x="506165" y="405804"/>
                  </a:cubicBezTo>
                  <a:lnTo>
                    <a:pt x="506165" y="405804"/>
                  </a:lnTo>
                  <a:lnTo>
                    <a:pt x="506165" y="405804"/>
                  </a:lnTo>
                  <a:cubicBezTo>
                    <a:pt x="515679" y="415264"/>
                    <a:pt x="528048" y="420939"/>
                    <a:pt x="542320" y="420939"/>
                  </a:cubicBezTo>
                  <a:cubicBezTo>
                    <a:pt x="556591" y="420939"/>
                    <a:pt x="568960" y="415264"/>
                    <a:pt x="578474" y="405804"/>
                  </a:cubicBezTo>
                  <a:lnTo>
                    <a:pt x="578474" y="405804"/>
                  </a:lnTo>
                  <a:lnTo>
                    <a:pt x="578474" y="405804"/>
                  </a:lnTo>
                  <a:cubicBezTo>
                    <a:pt x="587989" y="396345"/>
                    <a:pt x="593697" y="384048"/>
                    <a:pt x="593697" y="369859"/>
                  </a:cubicBezTo>
                  <a:cubicBezTo>
                    <a:pt x="592746" y="356616"/>
                    <a:pt x="587037" y="344319"/>
                    <a:pt x="578474" y="334860"/>
                  </a:cubicBezTo>
                  <a:close/>
                  <a:moveTo>
                    <a:pt x="37106" y="35945"/>
                  </a:moveTo>
                  <a:lnTo>
                    <a:pt x="37106" y="35945"/>
                  </a:lnTo>
                  <a:cubicBezTo>
                    <a:pt x="40912" y="32162"/>
                    <a:pt x="45669" y="30270"/>
                    <a:pt x="52329" y="30270"/>
                  </a:cubicBezTo>
                  <a:cubicBezTo>
                    <a:pt x="58038" y="30270"/>
                    <a:pt x="63746" y="32162"/>
                    <a:pt x="67552" y="35945"/>
                  </a:cubicBezTo>
                  <a:lnTo>
                    <a:pt x="67552" y="35945"/>
                  </a:lnTo>
                  <a:cubicBezTo>
                    <a:pt x="71358" y="39729"/>
                    <a:pt x="73261" y="44459"/>
                    <a:pt x="73261" y="51080"/>
                  </a:cubicBezTo>
                  <a:cubicBezTo>
                    <a:pt x="73261" y="56756"/>
                    <a:pt x="71358" y="62431"/>
                    <a:pt x="67552" y="66215"/>
                  </a:cubicBezTo>
                  <a:lnTo>
                    <a:pt x="67552" y="66215"/>
                  </a:lnTo>
                  <a:cubicBezTo>
                    <a:pt x="63746" y="69999"/>
                    <a:pt x="58989" y="71891"/>
                    <a:pt x="52329" y="71891"/>
                  </a:cubicBezTo>
                  <a:cubicBezTo>
                    <a:pt x="46620" y="71891"/>
                    <a:pt x="40912" y="69999"/>
                    <a:pt x="37106" y="66215"/>
                  </a:cubicBezTo>
                  <a:lnTo>
                    <a:pt x="37106" y="66215"/>
                  </a:lnTo>
                  <a:cubicBezTo>
                    <a:pt x="33300" y="62431"/>
                    <a:pt x="31397" y="57702"/>
                    <a:pt x="31397" y="51080"/>
                  </a:cubicBezTo>
                  <a:cubicBezTo>
                    <a:pt x="30446" y="45405"/>
                    <a:pt x="33300" y="39729"/>
                    <a:pt x="37106" y="35945"/>
                  </a:cubicBezTo>
                  <a:close/>
                  <a:moveTo>
                    <a:pt x="556591" y="385940"/>
                  </a:moveTo>
                  <a:lnTo>
                    <a:pt x="556591" y="385940"/>
                  </a:lnTo>
                  <a:cubicBezTo>
                    <a:pt x="552786" y="389724"/>
                    <a:pt x="547077" y="391615"/>
                    <a:pt x="541368" y="391615"/>
                  </a:cubicBezTo>
                  <a:cubicBezTo>
                    <a:pt x="535660" y="391615"/>
                    <a:pt x="529951" y="389724"/>
                    <a:pt x="526145" y="385940"/>
                  </a:cubicBezTo>
                  <a:lnTo>
                    <a:pt x="526145" y="385940"/>
                  </a:lnTo>
                  <a:cubicBezTo>
                    <a:pt x="522340" y="382156"/>
                    <a:pt x="520437" y="377427"/>
                    <a:pt x="520437" y="370805"/>
                  </a:cubicBezTo>
                  <a:cubicBezTo>
                    <a:pt x="520437" y="365129"/>
                    <a:pt x="522340" y="359454"/>
                    <a:pt x="526145" y="355670"/>
                  </a:cubicBezTo>
                  <a:lnTo>
                    <a:pt x="526145" y="355670"/>
                  </a:lnTo>
                  <a:cubicBezTo>
                    <a:pt x="529951" y="351886"/>
                    <a:pt x="534708" y="349994"/>
                    <a:pt x="541368" y="349994"/>
                  </a:cubicBezTo>
                  <a:cubicBezTo>
                    <a:pt x="547077" y="349994"/>
                    <a:pt x="552786" y="351886"/>
                    <a:pt x="556591" y="355670"/>
                  </a:cubicBezTo>
                  <a:lnTo>
                    <a:pt x="556591" y="355670"/>
                  </a:lnTo>
                  <a:cubicBezTo>
                    <a:pt x="560397" y="359454"/>
                    <a:pt x="562300" y="364183"/>
                    <a:pt x="562300" y="370805"/>
                  </a:cubicBezTo>
                  <a:cubicBezTo>
                    <a:pt x="563251" y="376481"/>
                    <a:pt x="560397" y="382156"/>
                    <a:pt x="556591" y="385940"/>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71" name="Google Shape;71;p46"/>
            <p:cNvSpPr/>
            <p:nvPr/>
          </p:nvSpPr>
          <p:spPr>
            <a:xfrm>
              <a:off x="1659400" y="1572038"/>
              <a:ext cx="753052" cy="786778"/>
            </a:xfrm>
            <a:custGeom>
              <a:avLst/>
              <a:gdLst/>
              <a:ahLst/>
              <a:cxnLst/>
              <a:rect l="l" t="t" r="r" b="b"/>
              <a:pathLst>
                <a:path w="753052" h="786778" extrusionOk="0">
                  <a:moveTo>
                    <a:pt x="742587" y="262732"/>
                  </a:moveTo>
                  <a:lnTo>
                    <a:pt x="385797" y="3547"/>
                  </a:lnTo>
                  <a:cubicBezTo>
                    <a:pt x="379137" y="-1182"/>
                    <a:pt x="370574" y="-1182"/>
                    <a:pt x="364866" y="3547"/>
                  </a:cubicBezTo>
                  <a:lnTo>
                    <a:pt x="7125" y="263678"/>
                  </a:lnTo>
                  <a:cubicBezTo>
                    <a:pt x="-487" y="269354"/>
                    <a:pt x="-2389" y="280705"/>
                    <a:pt x="3319" y="288273"/>
                  </a:cubicBezTo>
                  <a:cubicBezTo>
                    <a:pt x="7125" y="293002"/>
                    <a:pt x="11882" y="295840"/>
                    <a:pt x="17591" y="295840"/>
                  </a:cubicBezTo>
                  <a:lnTo>
                    <a:pt x="17591" y="295840"/>
                  </a:lnTo>
                  <a:lnTo>
                    <a:pt x="136521" y="295840"/>
                  </a:lnTo>
                  <a:lnTo>
                    <a:pt x="136521" y="295840"/>
                  </a:lnTo>
                  <a:lnTo>
                    <a:pt x="272576" y="295840"/>
                  </a:lnTo>
                  <a:lnTo>
                    <a:pt x="272576" y="403676"/>
                  </a:lnTo>
                  <a:cubicBezTo>
                    <a:pt x="265916" y="406514"/>
                    <a:pt x="259256" y="410298"/>
                    <a:pt x="254499" y="415027"/>
                  </a:cubicBezTo>
                  <a:lnTo>
                    <a:pt x="254499" y="415027"/>
                  </a:lnTo>
                  <a:lnTo>
                    <a:pt x="254499" y="415027"/>
                  </a:lnTo>
                  <a:cubicBezTo>
                    <a:pt x="244985" y="424487"/>
                    <a:pt x="239276" y="436784"/>
                    <a:pt x="239276" y="450973"/>
                  </a:cubicBezTo>
                  <a:cubicBezTo>
                    <a:pt x="239276" y="465162"/>
                    <a:pt x="244985" y="477459"/>
                    <a:pt x="254499" y="486918"/>
                  </a:cubicBezTo>
                  <a:lnTo>
                    <a:pt x="254499" y="486918"/>
                  </a:lnTo>
                  <a:lnTo>
                    <a:pt x="254499" y="486918"/>
                  </a:lnTo>
                  <a:cubicBezTo>
                    <a:pt x="264013" y="496377"/>
                    <a:pt x="276382" y="502053"/>
                    <a:pt x="290654" y="502053"/>
                  </a:cubicBezTo>
                  <a:cubicBezTo>
                    <a:pt x="304925" y="502053"/>
                    <a:pt x="317294" y="496377"/>
                    <a:pt x="326808" y="486918"/>
                  </a:cubicBezTo>
                  <a:lnTo>
                    <a:pt x="326808" y="486918"/>
                  </a:lnTo>
                  <a:lnTo>
                    <a:pt x="326808" y="486918"/>
                  </a:lnTo>
                  <a:cubicBezTo>
                    <a:pt x="336323" y="477459"/>
                    <a:pt x="342031" y="465162"/>
                    <a:pt x="342031" y="450973"/>
                  </a:cubicBezTo>
                  <a:cubicBezTo>
                    <a:pt x="342031" y="436784"/>
                    <a:pt x="336323" y="424487"/>
                    <a:pt x="326808" y="415027"/>
                  </a:cubicBezTo>
                  <a:lnTo>
                    <a:pt x="326808" y="415027"/>
                  </a:lnTo>
                  <a:lnTo>
                    <a:pt x="326808" y="415027"/>
                  </a:lnTo>
                  <a:cubicBezTo>
                    <a:pt x="322051" y="410298"/>
                    <a:pt x="315391" y="406514"/>
                    <a:pt x="308731" y="403676"/>
                  </a:cubicBezTo>
                  <a:lnTo>
                    <a:pt x="308731" y="277867"/>
                  </a:lnTo>
                  <a:cubicBezTo>
                    <a:pt x="308731" y="268408"/>
                    <a:pt x="301119" y="259895"/>
                    <a:pt x="290654" y="259895"/>
                  </a:cubicBezTo>
                  <a:lnTo>
                    <a:pt x="137472" y="259895"/>
                  </a:lnTo>
                  <a:cubicBezTo>
                    <a:pt x="137472" y="259895"/>
                    <a:pt x="137472" y="259895"/>
                    <a:pt x="137472" y="259895"/>
                  </a:cubicBezTo>
                  <a:lnTo>
                    <a:pt x="72774" y="259895"/>
                  </a:lnTo>
                  <a:lnTo>
                    <a:pt x="376283" y="39493"/>
                  </a:lnTo>
                  <a:lnTo>
                    <a:pt x="679792" y="259895"/>
                  </a:lnTo>
                  <a:lnTo>
                    <a:pt x="615094" y="259895"/>
                  </a:lnTo>
                  <a:cubicBezTo>
                    <a:pt x="605580" y="259895"/>
                    <a:pt x="597017" y="267462"/>
                    <a:pt x="597017" y="277867"/>
                  </a:cubicBezTo>
                  <a:lnTo>
                    <a:pt x="597017" y="502053"/>
                  </a:lnTo>
                  <a:lnTo>
                    <a:pt x="597017" y="555971"/>
                  </a:lnTo>
                  <a:cubicBezTo>
                    <a:pt x="597017" y="555971"/>
                    <a:pt x="597017" y="555971"/>
                    <a:pt x="597017" y="555971"/>
                  </a:cubicBezTo>
                  <a:lnTo>
                    <a:pt x="597017" y="686509"/>
                  </a:lnTo>
                  <a:cubicBezTo>
                    <a:pt x="597017" y="687455"/>
                    <a:pt x="597017" y="687455"/>
                    <a:pt x="597017" y="688401"/>
                  </a:cubicBezTo>
                  <a:cubicBezTo>
                    <a:pt x="590357" y="691239"/>
                    <a:pt x="583697" y="695023"/>
                    <a:pt x="578939" y="699753"/>
                  </a:cubicBezTo>
                  <a:lnTo>
                    <a:pt x="578939" y="699753"/>
                  </a:lnTo>
                  <a:lnTo>
                    <a:pt x="578939" y="699753"/>
                  </a:lnTo>
                  <a:cubicBezTo>
                    <a:pt x="569425" y="709212"/>
                    <a:pt x="563716" y="721509"/>
                    <a:pt x="563716" y="735698"/>
                  </a:cubicBezTo>
                  <a:cubicBezTo>
                    <a:pt x="563716" y="749887"/>
                    <a:pt x="569425" y="762184"/>
                    <a:pt x="578939" y="771643"/>
                  </a:cubicBezTo>
                  <a:lnTo>
                    <a:pt x="578939" y="771643"/>
                  </a:lnTo>
                  <a:lnTo>
                    <a:pt x="578939" y="771643"/>
                  </a:lnTo>
                  <a:cubicBezTo>
                    <a:pt x="588454" y="781103"/>
                    <a:pt x="600822" y="786778"/>
                    <a:pt x="615094" y="786778"/>
                  </a:cubicBezTo>
                  <a:cubicBezTo>
                    <a:pt x="629366" y="786778"/>
                    <a:pt x="641734" y="781103"/>
                    <a:pt x="651249" y="771643"/>
                  </a:cubicBezTo>
                  <a:lnTo>
                    <a:pt x="651249" y="771643"/>
                  </a:lnTo>
                  <a:lnTo>
                    <a:pt x="651249" y="771643"/>
                  </a:lnTo>
                  <a:cubicBezTo>
                    <a:pt x="660763" y="762184"/>
                    <a:pt x="666472" y="749887"/>
                    <a:pt x="666472" y="735698"/>
                  </a:cubicBezTo>
                  <a:cubicBezTo>
                    <a:pt x="666472" y="721509"/>
                    <a:pt x="660763" y="709212"/>
                    <a:pt x="651249" y="699753"/>
                  </a:cubicBezTo>
                  <a:lnTo>
                    <a:pt x="651249" y="699753"/>
                  </a:lnTo>
                  <a:lnTo>
                    <a:pt x="651249" y="699753"/>
                  </a:lnTo>
                  <a:cubicBezTo>
                    <a:pt x="646491" y="695023"/>
                    <a:pt x="639831" y="691239"/>
                    <a:pt x="633171" y="688401"/>
                  </a:cubicBezTo>
                  <a:cubicBezTo>
                    <a:pt x="633171" y="687455"/>
                    <a:pt x="633171" y="687455"/>
                    <a:pt x="633171" y="686509"/>
                  </a:cubicBezTo>
                  <a:lnTo>
                    <a:pt x="633171" y="602322"/>
                  </a:lnTo>
                  <a:cubicBezTo>
                    <a:pt x="633171" y="607051"/>
                    <a:pt x="634123" y="602322"/>
                    <a:pt x="633171" y="596646"/>
                  </a:cubicBezTo>
                  <a:lnTo>
                    <a:pt x="633171" y="555971"/>
                  </a:lnTo>
                  <a:cubicBezTo>
                    <a:pt x="633171" y="555971"/>
                    <a:pt x="633171" y="555971"/>
                    <a:pt x="633171" y="555971"/>
                  </a:cubicBezTo>
                  <a:lnTo>
                    <a:pt x="633171" y="502053"/>
                  </a:lnTo>
                  <a:lnTo>
                    <a:pt x="633171" y="295840"/>
                  </a:lnTo>
                  <a:lnTo>
                    <a:pt x="734975" y="295840"/>
                  </a:lnTo>
                  <a:cubicBezTo>
                    <a:pt x="744490" y="295840"/>
                    <a:pt x="753053" y="288273"/>
                    <a:pt x="753053" y="277867"/>
                  </a:cubicBezTo>
                  <a:cubicBezTo>
                    <a:pt x="751150" y="272192"/>
                    <a:pt x="747344" y="266516"/>
                    <a:pt x="742587" y="262732"/>
                  </a:cubicBezTo>
                  <a:close/>
                  <a:moveTo>
                    <a:pt x="305877" y="465162"/>
                  </a:moveTo>
                  <a:lnTo>
                    <a:pt x="305877" y="465162"/>
                  </a:lnTo>
                  <a:cubicBezTo>
                    <a:pt x="302071" y="468945"/>
                    <a:pt x="296362" y="470837"/>
                    <a:pt x="290654" y="470837"/>
                  </a:cubicBezTo>
                  <a:cubicBezTo>
                    <a:pt x="284945" y="470837"/>
                    <a:pt x="279236" y="468945"/>
                    <a:pt x="275431" y="465162"/>
                  </a:cubicBezTo>
                  <a:lnTo>
                    <a:pt x="275431" y="465162"/>
                  </a:lnTo>
                  <a:cubicBezTo>
                    <a:pt x="271625" y="461378"/>
                    <a:pt x="269722" y="456648"/>
                    <a:pt x="269722" y="450027"/>
                  </a:cubicBezTo>
                  <a:cubicBezTo>
                    <a:pt x="269722" y="444351"/>
                    <a:pt x="271625" y="438676"/>
                    <a:pt x="275431" y="434892"/>
                  </a:cubicBezTo>
                  <a:lnTo>
                    <a:pt x="275431" y="434892"/>
                  </a:lnTo>
                  <a:cubicBezTo>
                    <a:pt x="279236" y="431108"/>
                    <a:pt x="283994" y="429216"/>
                    <a:pt x="290654" y="429216"/>
                  </a:cubicBezTo>
                  <a:cubicBezTo>
                    <a:pt x="296362" y="429216"/>
                    <a:pt x="302071" y="431108"/>
                    <a:pt x="305877" y="434892"/>
                  </a:cubicBezTo>
                  <a:lnTo>
                    <a:pt x="305877" y="434892"/>
                  </a:lnTo>
                  <a:cubicBezTo>
                    <a:pt x="309682" y="438676"/>
                    <a:pt x="311585" y="443405"/>
                    <a:pt x="311585" y="450027"/>
                  </a:cubicBezTo>
                  <a:cubicBezTo>
                    <a:pt x="311585" y="456648"/>
                    <a:pt x="309682" y="461378"/>
                    <a:pt x="305877" y="465162"/>
                  </a:cubicBezTo>
                  <a:close/>
                  <a:moveTo>
                    <a:pt x="628414" y="749887"/>
                  </a:moveTo>
                  <a:lnTo>
                    <a:pt x="628414" y="749887"/>
                  </a:lnTo>
                  <a:cubicBezTo>
                    <a:pt x="624608" y="753671"/>
                    <a:pt x="618900" y="755562"/>
                    <a:pt x="613191" y="755562"/>
                  </a:cubicBezTo>
                  <a:cubicBezTo>
                    <a:pt x="607482" y="755562"/>
                    <a:pt x="601774" y="753671"/>
                    <a:pt x="597968" y="749887"/>
                  </a:cubicBezTo>
                  <a:lnTo>
                    <a:pt x="597968" y="749887"/>
                  </a:lnTo>
                  <a:cubicBezTo>
                    <a:pt x="594162" y="746103"/>
                    <a:pt x="592259" y="741374"/>
                    <a:pt x="592259" y="734752"/>
                  </a:cubicBezTo>
                  <a:cubicBezTo>
                    <a:pt x="592259" y="729076"/>
                    <a:pt x="594162" y="723401"/>
                    <a:pt x="597968" y="719617"/>
                  </a:cubicBezTo>
                  <a:lnTo>
                    <a:pt x="597968" y="719617"/>
                  </a:lnTo>
                  <a:cubicBezTo>
                    <a:pt x="601774" y="715833"/>
                    <a:pt x="606531" y="713942"/>
                    <a:pt x="613191" y="713942"/>
                  </a:cubicBezTo>
                  <a:cubicBezTo>
                    <a:pt x="618900" y="713942"/>
                    <a:pt x="624608" y="715833"/>
                    <a:pt x="628414" y="719617"/>
                  </a:cubicBezTo>
                  <a:lnTo>
                    <a:pt x="628414" y="719617"/>
                  </a:lnTo>
                  <a:cubicBezTo>
                    <a:pt x="632220" y="723401"/>
                    <a:pt x="634123" y="728130"/>
                    <a:pt x="634123" y="734752"/>
                  </a:cubicBezTo>
                  <a:cubicBezTo>
                    <a:pt x="634123" y="741374"/>
                    <a:pt x="632220" y="746103"/>
                    <a:pt x="628414" y="749887"/>
                  </a:cubicBezTo>
                  <a:close/>
                </a:path>
              </a:pathLst>
            </a:custGeom>
            <a:solidFill>
              <a:schemeClr val="lt1">
                <a:alpha val="12549"/>
              </a:schemeClr>
            </a:solidFill>
            <a:ln>
              <a:noFill/>
            </a:ln>
          </p:spPr>
          <p:txBody>
            <a:bodyPr spcFirstLastPara="1" wrap="square" lIns="91425" tIns="45700" rIns="91425" bIns="45700"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cons">
  <p:cSld name="Icons">
    <p:spTree>
      <p:nvGrpSpPr>
        <p:cNvPr id="1" name="Shape 72"/>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9"/>
          <p:cNvSpPr/>
          <p:nvPr/>
        </p:nvSpPr>
        <p:spPr>
          <a:xfrm rot="-5400000">
            <a:off x="10313073" y="4835824"/>
            <a:ext cx="3173496" cy="24622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000" b="0" i="0" u="none" strike="noStrike" cap="none" dirty="0">
                <a:solidFill>
                  <a:srgbClr val="092E4B"/>
                </a:solidFill>
                <a:latin typeface="Calibri"/>
                <a:ea typeface="Calibri"/>
                <a:cs typeface="Calibri"/>
                <a:sym typeface="Calibri"/>
              </a:rPr>
              <a:t>Reframing Skills for Senior Carers</a:t>
            </a:r>
            <a:endParaRPr sz="1000" b="0" i="0" dirty="0">
              <a:solidFill>
                <a:srgbClr val="092E4B"/>
              </a:solidFill>
              <a:latin typeface="Calibri"/>
              <a:ea typeface="Calibri"/>
              <a:cs typeface="Calibri"/>
              <a:sym typeface="Calibri"/>
            </a:endParaRPr>
          </a:p>
        </p:txBody>
      </p:sp>
      <p:cxnSp>
        <p:nvCxnSpPr>
          <p:cNvPr id="11" name="Google Shape;11;p39"/>
          <p:cNvCxnSpPr/>
          <p:nvPr/>
        </p:nvCxnSpPr>
        <p:spPr>
          <a:xfrm rot="10800000">
            <a:off x="11791088" y="6608548"/>
            <a:ext cx="224149" cy="0"/>
          </a:xfrm>
          <a:prstGeom prst="straightConnector1">
            <a:avLst/>
          </a:prstGeom>
          <a:noFill/>
          <a:ln w="9525" cap="flat" cmpd="sng">
            <a:solidFill>
              <a:srgbClr val="24BAA2"/>
            </a:solidFill>
            <a:prstDash val="solid"/>
            <a:miter lim="4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66"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14.jpeg"/><Relationship Id="rId1" Type="http://schemas.openxmlformats.org/officeDocument/2006/relationships/slideLayout" Target="../slideLayouts/slideLayout18.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00.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79.xml"/><Relationship Id="rId1" Type="http://schemas.openxmlformats.org/officeDocument/2006/relationships/slideLayout" Target="../slideLayouts/slideLayout16.xml"/><Relationship Id="rId5" Type="http://schemas.openxmlformats.org/officeDocument/2006/relationships/hyperlink" Target="https://creativecommons.org/licenses/by-nc-nd/3.0/" TargetMode="External"/><Relationship Id="rId4" Type="http://schemas.openxmlformats.org/officeDocument/2006/relationships/hyperlink" Target="https://www.safespace.qa/en/topic/how-stylish-your-netiquette" TargetMode="External"/></Relationships>
</file>

<file path=ppt/slides/_rels/slide101.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hyperlink" Target="https://play.google.com/store/apps/details?id=it.drwolf.gioia&amp;gl=IT" TargetMode="External"/><Relationship Id="rId2" Type="http://schemas.openxmlformats.org/officeDocument/2006/relationships/notesSlide" Target="../notesSlides/notesSlide81.xml"/><Relationship Id="rId1" Type="http://schemas.openxmlformats.org/officeDocument/2006/relationships/slideLayout" Target="../slideLayouts/slideLayout2.xml"/><Relationship Id="rId6" Type="http://schemas.openxmlformats.org/officeDocument/2006/relationships/image" Target="../media/image154.png"/><Relationship Id="rId5" Type="http://schemas.openxmlformats.org/officeDocument/2006/relationships/hyperlink" Target="https://familyar.net/" TargetMode="External"/><Relationship Id="rId4" Type="http://schemas.openxmlformats.org/officeDocument/2006/relationships/image" Target="../media/image153.png"/></Relationships>
</file>

<file path=ppt/slides/_rels/slide103.xml.rels><?xml version="1.0" encoding="UTF-8" standalone="yes"?>
<Relationships xmlns="http://schemas.openxmlformats.org/package/2006/relationships"><Relationship Id="rId3" Type="http://schemas.openxmlformats.org/officeDocument/2006/relationships/hyperlink" Target="https://www.televeda.com/virtual-community" TargetMode="External"/><Relationship Id="rId2" Type="http://schemas.openxmlformats.org/officeDocument/2006/relationships/notesSlide" Target="../notesSlides/notesSlide82.xml"/><Relationship Id="rId1" Type="http://schemas.openxmlformats.org/officeDocument/2006/relationships/slideLayout" Target="../slideLayouts/slideLayout16.xml"/><Relationship Id="rId4" Type="http://schemas.openxmlformats.org/officeDocument/2006/relationships/image" Target="../media/image155.png"/></Relationships>
</file>

<file path=ppt/slides/_rels/slide104.xml.rels><?xml version="1.0" encoding="UTF-8" standalone="yes"?>
<Relationships xmlns="http://schemas.openxmlformats.org/package/2006/relationships"><Relationship Id="rId3" Type="http://schemas.openxmlformats.org/officeDocument/2006/relationships/hyperlink" Target="https://apps.apple.com/us/app/words-with-friends-2-word-game/id1196764367" TargetMode="External"/><Relationship Id="rId2" Type="http://schemas.openxmlformats.org/officeDocument/2006/relationships/notesSlide" Target="../notesSlides/notesSlide83.xml"/><Relationship Id="rId1" Type="http://schemas.openxmlformats.org/officeDocument/2006/relationships/slideLayout" Target="../slideLayouts/slideLayout7.xml"/><Relationship Id="rId4" Type="http://schemas.openxmlformats.org/officeDocument/2006/relationships/image" Target="../media/image156.png"/></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157.jp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video" Target="https://www.youtube.com/embed/o5RxOCCHNGM?feature=oembed" TargetMode="External"/><Relationship Id="rId6" Type="http://schemas.openxmlformats.org/officeDocument/2006/relationships/image" Target="../media/image159.jpeg"/><Relationship Id="rId5" Type="http://schemas.openxmlformats.org/officeDocument/2006/relationships/image" Target="../media/image158.png"/><Relationship Id="rId4" Type="http://schemas.openxmlformats.org/officeDocument/2006/relationships/hyperlink" Target="https://www.netflix.com/browse" TargetMode="External"/></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87.xml"/><Relationship Id="rId7" Type="http://schemas.openxmlformats.org/officeDocument/2006/relationships/image" Target="../media/image161.jpeg"/><Relationship Id="rId2" Type="http://schemas.openxmlformats.org/officeDocument/2006/relationships/slideLayout" Target="../slideLayouts/slideLayout2.xml"/><Relationship Id="rId1" Type="http://schemas.openxmlformats.org/officeDocument/2006/relationships/video" Target="https://www.youtube.com/embed/7G7RyXzHMSM?feature=oembed" TargetMode="External"/><Relationship Id="rId6" Type="http://schemas.openxmlformats.org/officeDocument/2006/relationships/hyperlink" Target="https://www.youtube.com/watch?v=7G7RyXzHMSM" TargetMode="External"/><Relationship Id="rId5" Type="http://schemas.openxmlformats.org/officeDocument/2006/relationships/image" Target="../media/image160.png"/><Relationship Id="rId4" Type="http://schemas.openxmlformats.org/officeDocument/2006/relationships/hyperlink" Target="https://www.primevideo.com/?ref_=dvm_pds_amz_IT_lb_s_g_mkw_sTDHnwcSq-dc_pcrid_620104401970&amp;mrntrk=slid__pgrid_93370874068_pgeo_20573_x__ptid_kwd-296527732991" TargetMode="Externa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video" Target="https://www.youtube.com/embed/PxpNtOIFRm4?feature=oembed" TargetMode="External"/><Relationship Id="rId6" Type="http://schemas.openxmlformats.org/officeDocument/2006/relationships/image" Target="../media/image162.jpeg"/><Relationship Id="rId5" Type="http://schemas.openxmlformats.org/officeDocument/2006/relationships/hyperlink" Target="https://www.youtube.com/watch?v=PxpNtOIFRm4" TargetMode="External"/><Relationship Id="rId4" Type="http://schemas.openxmlformats.org/officeDocument/2006/relationships/hyperlink" Target="https://open.spotify.com/playlist/37i9dQZF1DX6PSDDh80gx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video" Target="https://www.youtube.com/embed/a8UliXksHhI?feature=oembed" TargetMode="External"/><Relationship Id="rId5" Type="http://schemas.openxmlformats.org/officeDocument/2006/relationships/image" Target="../media/image20.jpeg"/><Relationship Id="rId4" Type="http://schemas.openxmlformats.org/officeDocument/2006/relationships/hyperlink" Target="https://www.youtube.com/watch?v=a8UliXksHhI" TargetMode="External"/></Relationships>
</file>

<file path=ppt/slides/_rels/slide110.xml.rels><?xml version="1.0" encoding="UTF-8" standalone="yes"?>
<Relationships xmlns="http://schemas.openxmlformats.org/package/2006/relationships"><Relationship Id="rId3" Type="http://schemas.openxmlformats.org/officeDocument/2006/relationships/notesSlide" Target="../notesSlides/notesSlide89.xml"/><Relationship Id="rId2" Type="http://schemas.openxmlformats.org/officeDocument/2006/relationships/slideLayout" Target="../slideLayouts/slideLayout2.xml"/><Relationship Id="rId1" Type="http://schemas.openxmlformats.org/officeDocument/2006/relationships/video" Target="https://www.youtube.com/embed/XnAvz8J6Nq0?feature=oembed" TargetMode="External"/><Relationship Id="rId5" Type="http://schemas.openxmlformats.org/officeDocument/2006/relationships/image" Target="../media/image163.jpeg"/><Relationship Id="rId4" Type="http://schemas.openxmlformats.org/officeDocument/2006/relationships/hyperlink" Target="https://pluto.tv/" TargetMode="Externa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112.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91.xml"/><Relationship Id="rId1" Type="http://schemas.openxmlformats.org/officeDocument/2006/relationships/slideLayout" Target="../slideLayouts/slideLayout16.xml"/></Relationships>
</file>

<file path=ppt/slides/_rels/slide113.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notesSlide" Target="../notesSlides/notesSlide92.xml"/><Relationship Id="rId1" Type="http://schemas.openxmlformats.org/officeDocument/2006/relationships/slideLayout" Target="../slideLayouts/slideLayout16.xml"/><Relationship Id="rId4" Type="http://schemas.openxmlformats.org/officeDocument/2006/relationships/image" Target="../media/image165.png"/></Relationships>
</file>

<file path=ppt/slides/_rels/slide114.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image" Target="../media/image169.png"/></Relationships>
</file>

<file path=ppt/slides/_rels/slide1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artsandculture.google.com/" TargetMode="External"/><Relationship Id="rId2" Type="http://schemas.openxmlformats.org/officeDocument/2006/relationships/notesSlide" Target="../notesSlides/notesSlide98.xml"/><Relationship Id="rId1" Type="http://schemas.openxmlformats.org/officeDocument/2006/relationships/slideLayout" Target="../slideLayouts/slideLayout5.xml"/><Relationship Id="rId4" Type="http://schemas.openxmlformats.org/officeDocument/2006/relationships/image" Target="../media/image174.jpeg"/></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pewresearch.org/internet/2017/05/17/technology-use-among-seniors/"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hyperlink" Target="https://idf.org/" TargetMode="External"/><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hyperlink" Target="https://diabetesatlas.org/" TargetMode="Externa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6.xml"/><Relationship Id="rId1" Type="http://schemas.openxmlformats.org/officeDocument/2006/relationships/video" Target="https://www.youtube.com/embed/wZAjVQWbMlE?feature=oembed" TargetMode="External"/><Relationship Id="rId5" Type="http://schemas.openxmlformats.org/officeDocument/2006/relationships/image" Target="../media/image25.jpeg"/><Relationship Id="rId4" Type="http://schemas.openxmlformats.org/officeDocument/2006/relationships/hyperlink" Target="https://www.youtube.com/watch?v=wZAjVQWbMlE"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comments" Target="../comments/commen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hyperlink" Target="https://www.beatdiabetesapp.in/"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hyperlink" Target="https://play.google.com/store/apps/details?id=com.andromo.dev462136.app489914"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slide" Target="slide47.xml"/><Relationship Id="rId4" Type="http://schemas.openxmlformats.org/officeDocument/2006/relationships/slide" Target="slide84.xml"/></Relationships>
</file>

<file path=ppt/slides/_rels/slide30.xml.rels><?xml version="1.0" encoding="UTF-8" standalone="yes"?>
<Relationships xmlns="http://schemas.openxmlformats.org/package/2006/relationships"><Relationship Id="rId3" Type="http://schemas.openxmlformats.org/officeDocument/2006/relationships/hyperlink" Target="https://www.mysugr.com/en/diabetes-app/"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hyperlink" Target="https://app.adjust.com/2fmespc?campaign=Homepage" TargetMode="External"/><Relationship Id="rId5" Type="http://schemas.openxmlformats.org/officeDocument/2006/relationships/image" Target="../media/image55.png"/><Relationship Id="rId4" Type="http://schemas.openxmlformats.org/officeDocument/2006/relationships/hyperlink" Target="https://app.adjust.com/qev8qwc?campaign=Homepage"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onetouch.com/products/softwares-and-apps/one-touch-reveal-mobile-and-web-app"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hyperlink" Target="https://apps.apple.com/us/app/onetouch-reveal/id651293599" TargetMode="External"/><Relationship Id="rId7"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play.google.com/store/apps/details?id=com.lifescan.reveal" TargetMode="Externa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hyperlink" Target="https://apps.apple.com/ie/app/diabetic-recipes-healthy-food/id1138423580" TargetMode="External"/><Relationship Id="rId7"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play.google.com/store/apps/details?id=com.cookware.diabeticrecipes&amp;hl=en" TargetMode="Externa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bezzyt2d.com/" TargetMode="External"/><Relationship Id="rId7"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5.png"/><Relationship Id="rId4" Type="http://schemas.openxmlformats.org/officeDocument/2006/relationships/hyperlink" Target="https://play.google.com/store/apps/details?id=com.healthline.t2d&amp;referrer=af_tranid%3DLuIlNB79fQN7c3Mz6k49OQ%26shortlink%3D71be25f6%26pid%3DWeb%26c%3DDesktop%26af_adset%3DUnreg%26af_web_id%3D629191be-e576-4b15-98cb-0710159c4da0-o" TargetMode="Externa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medisafeapp.com/" TargetMode="External"/><Relationship Id="rId2" Type="http://schemas.openxmlformats.org/officeDocument/2006/relationships/image" Target="../media/image62.jpeg"/><Relationship Id="rId1" Type="http://schemas.openxmlformats.org/officeDocument/2006/relationships/slideLayout" Target="../slideLayouts/slideLayout3.xml"/><Relationship Id="rId4" Type="http://schemas.openxmlformats.org/officeDocument/2006/relationships/image" Target="../media/image6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hyperlink" Target="https://herohealth.com/" TargetMode="External"/><Relationship Id="rId1" Type="http://schemas.openxmlformats.org/officeDocument/2006/relationships/slideLayout" Target="../slideLayouts/slideLayout3.xml"/><Relationship Id="rId5" Type="http://schemas.openxmlformats.org/officeDocument/2006/relationships/image" Target="../media/image66.jpeg"/><Relationship Id="rId4" Type="http://schemas.openxmlformats.org/officeDocument/2006/relationships/image" Target="../media/image65.pn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s://herohealth.com/" TargetMode="Externa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hyperlink" Target="https://www.myfitnesspal.com/" TargetMode="External"/><Relationship Id="rId7"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https://play.google.com/store/apps/details?id=com.myfitnesspal.android&amp;gl=US&amp;pli=1" TargetMode="External"/><Relationship Id="rId5" Type="http://schemas.openxmlformats.org/officeDocument/2006/relationships/image" Target="../media/image55.png"/><Relationship Id="rId4" Type="http://schemas.openxmlformats.org/officeDocument/2006/relationships/hyperlink" Target="https://apps.apple.com/ie/app/myfitnesspal-calorie-counter/id341232718" TargetMode="External"/><Relationship Id="rId9" Type="http://schemas.openxmlformats.org/officeDocument/2006/relationships/image" Target="../media/image69.png"/></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s://herohealth.com/"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s://apps.apple.com/lr/app/myheart-blood-pressure-diary/id1504293357" TargetMode="External"/><Relationship Id="rId7"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hyperlink" Target="https://play.google.com/store/apps/details?id=com.bluefish.bloodpressure&amp;gl=US" TargetMode="External"/><Relationship Id="rId4" Type="http://schemas.openxmlformats.org/officeDocument/2006/relationships/image" Target="../media/image55.png"/></Relationships>
</file>

<file path=ppt/slides/_rels/slide4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slide" Target="slide58.xml"/><Relationship Id="rId2" Type="http://schemas.openxmlformats.org/officeDocument/2006/relationships/slide" Target="slide49.xml"/><Relationship Id="rId1" Type="http://schemas.openxmlformats.org/officeDocument/2006/relationships/slideLayout" Target="../slideLayouts/slideLayout8.xml"/><Relationship Id="rId5" Type="http://schemas.openxmlformats.org/officeDocument/2006/relationships/slide" Target="slide73.xml"/><Relationship Id="rId4" Type="http://schemas.openxmlformats.org/officeDocument/2006/relationships/slide" Target="slide64.xml"/></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slide" Target="slide24.xml"/><Relationship Id="rId4" Type="http://schemas.openxmlformats.org/officeDocument/2006/relationships/slide" Target="slide13.xml"/></Relationships>
</file>

<file path=ppt/slides/_rels/slide5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53.xml.rels><?xml version="1.0" encoding="UTF-8" standalone="yes"?>
<Relationships xmlns="http://schemas.openxmlformats.org/package/2006/relationships"><Relationship Id="rId3" Type="http://schemas.openxmlformats.org/officeDocument/2006/relationships/hyperlink" Target="https://www.mi.com/es/product/mi-smart-band-6/" TargetMode="External"/><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82.png"/><Relationship Id="rId4" Type="http://schemas.openxmlformats.org/officeDocument/2006/relationships/image" Target="../media/image81.png"/></Relationships>
</file>

<file path=ppt/slides/_rels/slide54.xml.rels><?xml version="1.0" encoding="UTF-8" standalone="yes"?>
<Relationships xmlns="http://schemas.openxmlformats.org/package/2006/relationships"><Relationship Id="rId3" Type="http://schemas.openxmlformats.org/officeDocument/2006/relationships/hyperlink" Target="https://www.orientatech.es/en/rosita"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84.png"/><Relationship Id="rId4" Type="http://schemas.openxmlformats.org/officeDocument/2006/relationships/image" Target="../media/image83.jpeg"/></Relationships>
</file>

<file path=ppt/slides/_rels/slide55.xml.rels><?xml version="1.0" encoding="UTF-8" standalone="yes"?>
<Relationships xmlns="http://schemas.openxmlformats.org/package/2006/relationships"><Relationship Id="rId3" Type="http://schemas.openxmlformats.org/officeDocument/2006/relationships/hyperlink" Target="https://www.downdogapp.com/" TargetMode="External"/><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85.jpeg"/><Relationship Id="rId4" Type="http://schemas.openxmlformats.org/officeDocument/2006/relationships/hyperlink" Target="https://play.google.com/store/apps/details?id=com.downdogapp&amp;pli=1" TargetMode="External"/></Relationships>
</file>

<file path=ppt/slides/_rels/slide56.xml.rels><?xml version="1.0" encoding="UTF-8" standalone="yes"?>
<Relationships xmlns="http://schemas.openxmlformats.org/package/2006/relationships"><Relationship Id="rId3" Type="http://schemas.openxmlformats.org/officeDocument/2006/relationships/hyperlink" Target="https://play.google.com/store/apps/details?id=fitness.com.senior&amp;gl=US" TargetMode="External"/><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86.jpeg"/></Relationships>
</file>

<file path=ppt/slides/_rels/slide57.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89.png"/><Relationship Id="rId5" Type="http://schemas.openxmlformats.org/officeDocument/2006/relationships/hyperlink" Target="https://oroi.uk/" TargetMode="External"/><Relationship Id="rId4" Type="http://schemas.openxmlformats.org/officeDocument/2006/relationships/image" Target="../media/image88.png"/></Relationships>
</file>

<file path=ppt/slides/_rels/slide5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hyperlink" Target="http://www.hydrateforhealth.co.uk/dehydration-biggest-issue-nhs/#:~:text=This%20costs%20the%20National%20Health,much%20quicker%20manifestations%20than%20malnutrition." TargetMode="External"/><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hyperlink" Target="https://www.mdpi.com/2072-6643/13/10/3640"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waterminder.com/" TargetMode="External"/><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s://hidratespark.com/" TargetMode="External"/><Relationship Id="rId7"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94.png"/><Relationship Id="rId5" Type="http://schemas.openxmlformats.org/officeDocument/2006/relationships/image" Target="../media/image87.png"/><Relationship Id="rId10" Type="http://schemas.openxmlformats.org/officeDocument/2006/relationships/hyperlink" Target="https://hidratespark.com/products/hidratespark-pro-smart-water-bottle-21oz-620ml-insulated-stainless-steel-chug" TargetMode="External"/><Relationship Id="rId4" Type="http://schemas.openxmlformats.org/officeDocument/2006/relationships/image" Target="../media/image93.jpeg"/><Relationship Id="rId9" Type="http://schemas.openxmlformats.org/officeDocument/2006/relationships/image" Target="../media/image88.png"/></Relationships>
</file>

<file path=ppt/slides/_rels/slide63.xml.rels><?xml version="1.0" encoding="UTF-8" standalone="yes"?>
<Relationships xmlns="http://schemas.openxmlformats.org/package/2006/relationships"><Relationship Id="rId3" Type="http://schemas.openxmlformats.org/officeDocument/2006/relationships/hyperlink" Target="https://sixty.ie/" TargetMode="External"/><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hyperlink" Target="https://www.aplaceformom.com/caregiver-resources/articles/healthy-habits-for-seniors" TargetMode="External"/><Relationship Id="rId4" Type="http://schemas.openxmlformats.org/officeDocument/2006/relationships/image" Target="../media/image101.png"/></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s://www.cdc.gov/aging/pdf/healthy-aging-in-action508.pdf" TargetMode="Externa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hyperlink" Target="https://yuka.io/es/" TargetMode="External"/><Relationship Id="rId2" Type="http://schemas.openxmlformats.org/officeDocument/2006/relationships/notesSlide" Target="../notesSlides/notesSlide50.xml"/><Relationship Id="rId1" Type="http://schemas.openxmlformats.org/officeDocument/2006/relationships/slideLayout" Target="../slideLayouts/slideLayout7.xml"/><Relationship Id="rId5" Type="http://schemas.openxmlformats.org/officeDocument/2006/relationships/image" Target="../media/image107.png"/><Relationship Id="rId4" Type="http://schemas.openxmlformats.org/officeDocument/2006/relationships/image" Target="../media/image106.png"/></Relationships>
</file>

<file path=ppt/slides/_rels/slide69.xml.rels><?xml version="1.0" encoding="UTF-8" standalone="yes"?>
<Relationships xmlns="http://schemas.openxmlformats.org/package/2006/relationships"><Relationship Id="rId3" Type="http://schemas.openxmlformats.org/officeDocument/2006/relationships/hyperlink" Target="https://www.sentab.com/" TargetMode="External"/><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09.jpeg"/><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70.xml.rels><?xml version="1.0" encoding="UTF-8" standalone="yes"?>
<Relationships xmlns="http://schemas.openxmlformats.org/package/2006/relationships"><Relationship Id="rId3" Type="http://schemas.openxmlformats.org/officeDocument/2006/relationships/hyperlink" Target="https://www.anxietycanada.com/resources/mindshift-cbt/?_ga=2.78246866.715970994.1673994069-1339189338.1673994069&amp;_gl=1*1f7emo1*_ga*MTMzOTE4OTMzOC4xNjczOTk0MDY5*_ga_Y4J3VSGKVS*MTY3Mzk5NDA2OS4xLjEuMTY3Mzk5NDI3My4wLjAuMA.." TargetMode="External"/><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10.png"/></Relationships>
</file>

<file path=ppt/slides/_rels/slide7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1.png"/><Relationship Id="rId7" Type="http://schemas.openxmlformats.org/officeDocument/2006/relationships/image" Target="../media/image114.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13.png"/><Relationship Id="rId11" Type="http://schemas.openxmlformats.org/officeDocument/2006/relationships/image" Target="../media/image118.png"/><Relationship Id="rId5" Type="http://schemas.openxmlformats.org/officeDocument/2006/relationships/image" Target="../media/image112.png"/><Relationship Id="rId10" Type="http://schemas.openxmlformats.org/officeDocument/2006/relationships/image" Target="../media/image117.png"/><Relationship Id="rId4" Type="http://schemas.openxmlformats.org/officeDocument/2006/relationships/hyperlink" Target="https://www.dommuss.com/en/" TargetMode="External"/><Relationship Id="rId9" Type="http://schemas.openxmlformats.org/officeDocument/2006/relationships/image" Target="../media/image116.png"/></Relationships>
</file>

<file path=ppt/slides/_rels/slide72.xml.rels><?xml version="1.0" encoding="UTF-8" standalone="yes"?>
<Relationships xmlns="http://schemas.openxmlformats.org/package/2006/relationships"><Relationship Id="rId3" Type="http://schemas.openxmlformats.org/officeDocument/2006/relationships/hyperlink" Target="https://www.dommuss.com/en/" TargetMode="External"/><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56.xml"/><Relationship Id="rId1" Type="http://schemas.openxmlformats.org/officeDocument/2006/relationships/slideLayout" Target="../slideLayouts/slideLayout9.xml"/><Relationship Id="rId5" Type="http://schemas.openxmlformats.org/officeDocument/2006/relationships/image" Target="../media/image122.jpeg"/><Relationship Id="rId4" Type="http://schemas.openxmlformats.org/officeDocument/2006/relationships/image" Target="../media/image121.jpeg"/></Relationships>
</file>

<file path=ppt/slides/_rels/slide75.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26.jpeg"/></Relationships>
</file>

<file path=ppt/slides/_rels/slide78.xml.rels><?xml version="1.0" encoding="UTF-8" standalone="yes"?>
<Relationships xmlns="http://schemas.openxmlformats.org/package/2006/relationships"><Relationship Id="rId3" Type="http://schemas.openxmlformats.org/officeDocument/2006/relationships/hyperlink" Target="https://www.xbox.com/en-GB" TargetMode="External"/><Relationship Id="rId2" Type="http://schemas.openxmlformats.org/officeDocument/2006/relationships/hyperlink" Target="https://www.playstation.com/en-gb/" TargetMode="External"/><Relationship Id="rId1" Type="http://schemas.openxmlformats.org/officeDocument/2006/relationships/slideLayout" Target="../slideLayouts/slideLayout8.xml"/><Relationship Id="rId6" Type="http://schemas.openxmlformats.org/officeDocument/2006/relationships/hyperlink" Target="https://satisfyingretirement.blogspot.com/2018/03/our-retirement-image-do-younger-folks.html" TargetMode="External"/><Relationship Id="rId5" Type="http://schemas.openxmlformats.org/officeDocument/2006/relationships/image" Target="../media/image127.jpeg"/><Relationship Id="rId4" Type="http://schemas.openxmlformats.org/officeDocument/2006/relationships/hyperlink" Target="https://www.nintendo.com/" TargetMode="External"/></Relationships>
</file>

<file path=ppt/slides/_rels/slide79.xml.rels><?xml version="1.0" encoding="UTF-8" standalone="yes"?>
<Relationships xmlns="http://schemas.openxmlformats.org/package/2006/relationships"><Relationship Id="rId8" Type="http://schemas.openxmlformats.org/officeDocument/2006/relationships/hyperlink" Target="https://store.steampowered.com/app/865360/We_Were_Here_Together/" TargetMode="External"/><Relationship Id="rId13" Type="http://schemas.openxmlformats.org/officeDocument/2006/relationships/image" Target="../media/image132.jpeg"/><Relationship Id="rId3" Type="http://schemas.openxmlformats.org/officeDocument/2006/relationships/image" Target="../media/image87.png"/><Relationship Id="rId7" Type="http://schemas.openxmlformats.org/officeDocument/2006/relationships/hyperlink" Target="https://store.steampowered.com/app/1220370/Ever_Forward/?l=latam" TargetMode="External"/><Relationship Id="rId12" Type="http://schemas.openxmlformats.org/officeDocument/2006/relationships/image" Target="../media/image131.jpeg"/><Relationship Id="rId2" Type="http://schemas.openxmlformats.org/officeDocument/2006/relationships/notesSlide" Target="../notesSlides/notesSlide60.xml"/><Relationship Id="rId1" Type="http://schemas.openxmlformats.org/officeDocument/2006/relationships/slideLayout" Target="../slideLayouts/slideLayout3.xml"/><Relationship Id="rId6" Type="http://schemas.openxmlformats.org/officeDocument/2006/relationships/image" Target="../media/image128.jpeg"/><Relationship Id="rId11" Type="http://schemas.openxmlformats.org/officeDocument/2006/relationships/image" Target="../media/image130.jpeg"/><Relationship Id="rId5" Type="http://schemas.openxmlformats.org/officeDocument/2006/relationships/hyperlink" Target="https://escapeacademygame.com/es" TargetMode="External"/><Relationship Id="rId10" Type="http://schemas.openxmlformats.org/officeDocument/2006/relationships/image" Target="../media/image129.png"/><Relationship Id="rId4" Type="http://schemas.openxmlformats.org/officeDocument/2006/relationships/image" Target="../media/image88.png"/><Relationship Id="rId9" Type="http://schemas.openxmlformats.org/officeDocument/2006/relationships/hyperlink" Target="https://store.playstation.com/es-es/product/EP2333-PPSA01832_00-MAQUETTESIEE0000"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hyperlink" Target="https://www.lumosity.com/es/"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png"/></Relationships>
</file>

<file path=ppt/slides/_rels/slide81.xml.rels><?xml version="1.0" encoding="UTF-8" standalone="yes"?>
<Relationships xmlns="http://schemas.openxmlformats.org/package/2006/relationships"><Relationship Id="rId3" Type="http://schemas.openxmlformats.org/officeDocument/2006/relationships/hyperlink" Target="https://www.peak.net/" TargetMode="External"/><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36.png"/><Relationship Id="rId4" Type="http://schemas.openxmlformats.org/officeDocument/2006/relationships/image" Target="../media/image135.jpeg"/></Relationships>
</file>

<file path=ppt/slides/_rels/slide82.xml.rels><?xml version="1.0" encoding="UTF-8" standalone="yes"?>
<Relationships xmlns="http://schemas.openxmlformats.org/package/2006/relationships"><Relationship Id="rId3" Type="http://schemas.openxmlformats.org/officeDocument/2006/relationships/hyperlink" Target="https://play.google.com/store/apps/details?id=net.rention.mind.skillz&amp;gl=US" TargetMode="External"/><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37.jpeg"/></Relationships>
</file>

<file path=ppt/slides/_rels/slide83.xml.rels><?xml version="1.0" encoding="UTF-8" standalone="yes"?>
<Relationships xmlns="http://schemas.openxmlformats.org/package/2006/relationships"><Relationship Id="rId3" Type="http://schemas.openxmlformats.org/officeDocument/2006/relationships/hyperlink" Target="https://www.peoplematters.in/blog/diversity/this-holi-celebrate-the-five-colors-of-inclusion-28861" TargetMode="External"/><Relationship Id="rId2" Type="http://schemas.openxmlformats.org/officeDocument/2006/relationships/image" Target="../media/image138.jpg"/><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slide" Target="slide86.xml"/><Relationship Id="rId2" Type="http://schemas.openxmlformats.org/officeDocument/2006/relationships/notesSlide" Target="../notesSlides/notesSlide64.xml"/><Relationship Id="rId1" Type="http://schemas.openxmlformats.org/officeDocument/2006/relationships/slideLayout" Target="../slideLayouts/slideLayout12.xml"/><Relationship Id="rId6" Type="http://schemas.openxmlformats.org/officeDocument/2006/relationships/slide" Target="slide111.xml"/><Relationship Id="rId5" Type="http://schemas.openxmlformats.org/officeDocument/2006/relationships/slide" Target="slide105.xml"/><Relationship Id="rId4" Type="http://schemas.openxmlformats.org/officeDocument/2006/relationships/slide" Target="slide8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5.xml"/><Relationship Id="rId1" Type="http://schemas.openxmlformats.org/officeDocument/2006/relationships/video" Target="https://www.youtube.com/embed/0vnFT3J__yg?feature=oembed" TargetMode="External"/><Relationship Id="rId5" Type="http://schemas.openxmlformats.org/officeDocument/2006/relationships/image" Target="../media/image13.jpeg"/><Relationship Id="rId4" Type="http://schemas.openxmlformats.org/officeDocument/2006/relationships/hyperlink" Target="https://www.youtube.com/watch?v=0vnFT3J__yg"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16.xml"/><Relationship Id="rId1" Type="http://schemas.openxmlformats.org/officeDocument/2006/relationships/video" Target="https://www.youtube.com/embed/KYKh2SFQtEA?feature=oembed" TargetMode="External"/><Relationship Id="rId6" Type="http://schemas.openxmlformats.org/officeDocument/2006/relationships/image" Target="../media/image142.jpeg"/><Relationship Id="rId5" Type="http://schemas.openxmlformats.org/officeDocument/2006/relationships/hyperlink" Target="https://www.youtube.com/watch?v=KYKh2SFQtEA" TargetMode="External"/><Relationship Id="rId4" Type="http://schemas.openxmlformats.org/officeDocument/2006/relationships/hyperlink" Target="https://www.facebook.com/" TargetMode="External"/></Relationships>
</file>

<file path=ppt/slides/_rels/slide92.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7.xml"/><Relationship Id="rId1" Type="http://schemas.openxmlformats.org/officeDocument/2006/relationships/video" Target="https://www.youtube.com/embed/dZ8jykKJ5mU?feature=oembed" TargetMode="External"/><Relationship Id="rId6" Type="http://schemas.openxmlformats.org/officeDocument/2006/relationships/image" Target="../media/image143.jpeg"/><Relationship Id="rId5" Type="http://schemas.openxmlformats.org/officeDocument/2006/relationships/hyperlink" Target="https://www.youtube.com/watch?v=dZ8jykKJ5mU" TargetMode="External"/><Relationship Id="rId4" Type="http://schemas.openxmlformats.org/officeDocument/2006/relationships/hyperlink" Target="https://twitter.com/i/flow/login?input_flow_data=%7B%22requested_variant%22%3A%22eyJsYW5nIjoiaXQifQ%3D%3D%22%7D" TargetMode="External"/></Relationships>
</file>

<file path=ppt/slides/_rels/slide93.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hyperlink" Target="https://esheninger.blogspot.com/2016/04/the-blogging-hurdle.html" TargetMode="Externa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netflix.com/ie/title/80991754" TargetMode="External"/><Relationship Id="rId2" Type="http://schemas.openxmlformats.org/officeDocument/2006/relationships/notesSlide" Target="../notesSlides/notesSlide76.xml"/><Relationship Id="rId1" Type="http://schemas.openxmlformats.org/officeDocument/2006/relationships/slideLayout" Target="../slideLayouts/slideLayout16.xml"/><Relationship Id="rId4" Type="http://schemas.openxmlformats.org/officeDocument/2006/relationships/image" Target="../media/image148.png"/></Relationships>
</file>

<file path=ppt/slides/_rels/slide9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7.xml"/><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hyperlink" Target="https://www.picpedia.org/chalkboard/r/rules.htm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
          <p:cNvSpPr txBox="1">
            <a:spLocks noGrp="1"/>
          </p:cNvSpPr>
          <p:nvPr>
            <p:ph type="body" idx="2"/>
          </p:nvPr>
        </p:nvSpPr>
        <p:spPr>
          <a:xfrm>
            <a:off x="490621" y="3641686"/>
            <a:ext cx="5228254" cy="533100"/>
          </a:xfrm>
          <a:prstGeom prst="rect">
            <a:avLst/>
          </a:prstGeom>
          <a:noFill/>
          <a:ln>
            <a:noFill/>
          </a:ln>
        </p:spPr>
        <p:txBody>
          <a:bodyPr spcFirstLastPara="1" wrap="square" lIns="91425" tIns="45700" rIns="91425" bIns="45700" anchor="t" anchorCtr="0">
            <a:noAutofit/>
          </a:bodyPr>
          <a:lstStyle/>
          <a:p>
            <a:pPr marL="0" lvl="0" indent="0" algn="l" rtl="0">
              <a:lnSpc>
                <a:spcPct val="98850"/>
              </a:lnSpc>
              <a:spcBef>
                <a:spcPts val="0"/>
              </a:spcBef>
              <a:spcAft>
                <a:spcPts val="0"/>
              </a:spcAft>
              <a:buClr>
                <a:schemeClr val="lt1"/>
              </a:buClr>
              <a:buSzPts val="4000"/>
              <a:buNone/>
            </a:pPr>
            <a:r>
              <a:rPr lang="en-US" sz="4000" b="1" dirty="0"/>
              <a:t>MODULE 3 –</a:t>
            </a:r>
            <a:endParaRPr sz="4000" b="1" dirty="0"/>
          </a:p>
          <a:p>
            <a:pPr marL="0" lvl="0" indent="0" algn="l" rtl="0">
              <a:lnSpc>
                <a:spcPct val="98850"/>
              </a:lnSpc>
              <a:spcBef>
                <a:spcPts val="0"/>
              </a:spcBef>
              <a:spcAft>
                <a:spcPts val="0"/>
              </a:spcAft>
              <a:buClr>
                <a:schemeClr val="lt1"/>
              </a:buClr>
              <a:buSzPts val="4000"/>
              <a:buNone/>
            </a:pPr>
            <a:r>
              <a:rPr lang="en-US" sz="4000" b="1" dirty="0"/>
              <a:t>Digital technologies for the healthcare field </a:t>
            </a:r>
          </a:p>
        </p:txBody>
      </p:sp>
      <p:pic>
        <p:nvPicPr>
          <p:cNvPr id="212" name="Google Shape;212;p1"/>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718875" y="423474"/>
            <a:ext cx="5982504" cy="4551483"/>
          </a:xfrm>
          <a:prstGeom prst="rect">
            <a:avLst/>
          </a:prstGeom>
          <a:solidFill>
            <a:srgbClr val="F2F2F2"/>
          </a:solidFill>
          <a:ln>
            <a:noFill/>
          </a:ln>
        </p:spPr>
      </p:pic>
      <p:sp>
        <p:nvSpPr>
          <p:cNvPr id="213" name="Google Shape;213;p1"/>
          <p:cNvSpPr txBox="1">
            <a:spLocks noGrp="1"/>
          </p:cNvSpPr>
          <p:nvPr>
            <p:ph type="body" idx="4"/>
          </p:nvPr>
        </p:nvSpPr>
        <p:spPr>
          <a:xfrm>
            <a:off x="7918315" y="5611394"/>
            <a:ext cx="3622500" cy="73110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US"/>
              <a:t>﻿www.housingcare.net</a:t>
            </a:r>
            <a:endParaRPr/>
          </a:p>
        </p:txBody>
      </p:sp>
      <p:sp>
        <p:nvSpPr>
          <p:cNvPr id="2" name="Google Shape;106;p50">
            <a:extLst>
              <a:ext uri="{FF2B5EF4-FFF2-40B4-BE49-F238E27FC236}">
                <a16:creationId xmlns:a16="http://schemas.microsoft.com/office/drawing/2014/main" id="{90196F8D-D1F6-21B3-07A5-02F3BFA61CFB}"/>
              </a:ext>
            </a:extLst>
          </p:cNvPr>
          <p:cNvSpPr/>
          <p:nvPr/>
        </p:nvSpPr>
        <p:spPr>
          <a:xfrm>
            <a:off x="2439877" y="6111381"/>
            <a:ext cx="3990106" cy="646290"/>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92E4B"/>
              </a:buClr>
              <a:buSzPts val="1050"/>
              <a:buFont typeface="Calibri"/>
              <a:buNone/>
            </a:pPr>
            <a:r>
              <a:rPr lang="en-US" sz="900" b="0" i="0" dirty="0">
                <a:solidFill>
                  <a:srgbClr val="092E4B"/>
                </a:solidFill>
                <a:latin typeface="Calibri"/>
                <a:ea typeface="Calibri"/>
                <a:cs typeface="Calibri"/>
                <a:sym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sz="9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DC01BBB5-8673-1881-A0CE-7AAADFE646C3}"/>
              </a:ext>
            </a:extLst>
          </p:cNvPr>
          <p:cNvSpPr>
            <a:spLocks noGrp="1"/>
          </p:cNvSpPr>
          <p:nvPr>
            <p:ph type="body" sz="quarter" idx="16"/>
          </p:nvPr>
        </p:nvSpPr>
        <p:spPr>
          <a:xfrm>
            <a:off x="457200" y="405842"/>
            <a:ext cx="11363325" cy="803654"/>
          </a:xfrm>
        </p:spPr>
        <p:txBody>
          <a:bodyPr/>
          <a:lstStyle/>
          <a:p>
            <a:r>
              <a:rPr lang="en-US" dirty="0"/>
              <a:t>How can we improve the independence of seniors? </a:t>
            </a:r>
            <a:endParaRPr lang="es-ES" dirty="0"/>
          </a:p>
        </p:txBody>
      </p:sp>
      <p:sp>
        <p:nvSpPr>
          <p:cNvPr id="11" name="Rectangle 7">
            <a:extLst>
              <a:ext uri="{FF2B5EF4-FFF2-40B4-BE49-F238E27FC236}">
                <a16:creationId xmlns:a16="http://schemas.microsoft.com/office/drawing/2014/main" id="{654DB3DE-EEDD-6086-4601-F583E8B24840}"/>
              </a:ext>
            </a:extLst>
          </p:cNvPr>
          <p:cNvSpPr>
            <a:spLocks noChangeArrowheads="1"/>
          </p:cNvSpPr>
          <p:nvPr/>
        </p:nvSpPr>
        <p:spPr bwMode="auto">
          <a:xfrm>
            <a:off x="0" y="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5" name="Rectangle 1">
            <a:extLst>
              <a:ext uri="{FF2B5EF4-FFF2-40B4-BE49-F238E27FC236}">
                <a16:creationId xmlns:a16="http://schemas.microsoft.com/office/drawing/2014/main" id="{49D922A4-F213-24B0-0B1A-FA79B86117AC}"/>
              </a:ext>
            </a:extLst>
          </p:cNvPr>
          <p:cNvSpPr>
            <a:spLocks noChangeArrowheads="1"/>
          </p:cNvSpPr>
          <p:nvPr/>
        </p:nvSpPr>
        <p:spPr bwMode="auto">
          <a:xfrm>
            <a:off x="152400" y="1524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pic>
        <p:nvPicPr>
          <p:cNvPr id="2051" name="Picture 3" descr="Scribble Circle Font Hand Drawn Numbers Black Isolated">
            <a:extLst>
              <a:ext uri="{FF2B5EF4-FFF2-40B4-BE49-F238E27FC236}">
                <a16:creationId xmlns:a16="http://schemas.microsoft.com/office/drawing/2014/main" id="{87439263-C3D2-5E62-9A91-0F87BE66A99C}"/>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1947429" y="1125219"/>
            <a:ext cx="855839" cy="803654"/>
          </a:xfrm>
          <a:prstGeom prst="rect">
            <a:avLst/>
          </a:prstGeom>
          <a:noFill/>
          <a:extLst>
            <a:ext uri="{909E8E84-426E-40DD-AFC4-6F175D3DCCD1}">
              <a14:hiddenFill xmlns:a14="http://schemas.microsoft.com/office/drawing/2010/main">
                <a:solidFill>
                  <a:srgbClr val="FFFFFF"/>
                </a:solidFill>
              </a14:hiddenFill>
            </a:ext>
          </a:extLst>
        </p:spPr>
      </p:pic>
      <p:sp>
        <p:nvSpPr>
          <p:cNvPr id="8" name="Marcador de texto 3">
            <a:extLst>
              <a:ext uri="{FF2B5EF4-FFF2-40B4-BE49-F238E27FC236}">
                <a16:creationId xmlns:a16="http://schemas.microsoft.com/office/drawing/2014/main" id="{3AFBB2EA-D301-BDEF-08E2-3FB379FE9921}"/>
              </a:ext>
            </a:extLst>
          </p:cNvPr>
          <p:cNvSpPr>
            <a:spLocks noGrp="1"/>
          </p:cNvSpPr>
          <p:nvPr>
            <p:ph type="body" sz="quarter" idx="18"/>
          </p:nvPr>
        </p:nvSpPr>
        <p:spPr>
          <a:xfrm>
            <a:off x="8126166" y="4352508"/>
            <a:ext cx="3400640" cy="1635598"/>
          </a:xfrm>
        </p:spPr>
        <p:txBody>
          <a:bodyPr/>
          <a:lstStyle/>
          <a:p>
            <a:pPr indent="0" algn="ct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Teach them self-motivation: </a:t>
            </a:r>
            <a:r>
              <a:rPr lang="en-US" sz="1600" dirty="0">
                <a:latin typeface="Calibri" panose="020F0502020204030204" pitchFamily="34" charset="0"/>
                <a:ea typeface="Calibri" panose="020F0502020204030204" pitchFamily="34" charset="0"/>
                <a:cs typeface="Calibri" panose="020F0502020204030204" pitchFamily="34" charset="0"/>
              </a:rPr>
              <a:t>It is essential to teach them to be curious in their daily lives, and to show them the way so that they are able to motivate themselves. This will improve their self-concept and therefore their self-esteem. </a:t>
            </a: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3" name="Picture 5" descr="Scribble Circle Font Hand Drawn Numbers Black Isolated">
            <a:extLst>
              <a:ext uri="{FF2B5EF4-FFF2-40B4-BE49-F238E27FC236}">
                <a16:creationId xmlns:a16="http://schemas.microsoft.com/office/drawing/2014/main" id="{3A40A1FE-8176-E61F-D972-C7DD1C0C591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5540932" y="1103455"/>
            <a:ext cx="845698" cy="724884"/>
          </a:xfrm>
          <a:prstGeom prst="rect">
            <a:avLst/>
          </a:prstGeom>
          <a:noFill/>
          <a:extLst>
            <a:ext uri="{909E8E84-426E-40DD-AFC4-6F175D3DCCD1}">
              <a14:hiddenFill xmlns:a14="http://schemas.microsoft.com/office/drawing/2010/main">
                <a:solidFill>
                  <a:srgbClr val="FFFFFF"/>
                </a:solidFill>
              </a14:hiddenFill>
            </a:ext>
          </a:extLst>
        </p:spPr>
      </p:pic>
      <p:sp>
        <p:nvSpPr>
          <p:cNvPr id="9" name="Marcador de texto 3">
            <a:extLst>
              <a:ext uri="{FF2B5EF4-FFF2-40B4-BE49-F238E27FC236}">
                <a16:creationId xmlns:a16="http://schemas.microsoft.com/office/drawing/2014/main" id="{8534CE36-1336-BF17-0489-101BE2A22F51}"/>
              </a:ext>
            </a:extLst>
          </p:cNvPr>
          <p:cNvSpPr txBox="1">
            <a:spLocks/>
          </p:cNvSpPr>
          <p:nvPr/>
        </p:nvSpPr>
        <p:spPr>
          <a:xfrm>
            <a:off x="562557" y="1940116"/>
            <a:ext cx="3400640"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Improving self-acceptance skills</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We must show them respect for themselves, accepting their strengths and the areas in which they can improve, because </a:t>
            </a:r>
            <a:r>
              <a:rPr lang="en-US" sz="1600" b="1" dirty="0">
                <a:latin typeface="Calibri" panose="020F0502020204030204" pitchFamily="34" charset="0"/>
                <a:ea typeface="Calibri" panose="020F0502020204030204" pitchFamily="34" charset="0"/>
                <a:cs typeface="Calibri" panose="020F0502020204030204" pitchFamily="34" charset="0"/>
              </a:rPr>
              <a:t>age is not a condition to stop learning.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5" name="Picture 7" descr="Scribble Circle Font Hand Drawn Numbers Black Isolated">
            <a:extLst>
              <a:ext uri="{FF2B5EF4-FFF2-40B4-BE49-F238E27FC236}">
                <a16:creationId xmlns:a16="http://schemas.microsoft.com/office/drawing/2014/main" id="{10341548-8ECF-E36E-571A-B9CA2DF757AF}"/>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9467080" y="1055554"/>
            <a:ext cx="803654" cy="803654"/>
          </a:xfrm>
          <a:prstGeom prst="rect">
            <a:avLst/>
          </a:prstGeom>
          <a:noFill/>
          <a:extLst>
            <a:ext uri="{909E8E84-426E-40DD-AFC4-6F175D3DCCD1}">
              <a14:hiddenFill xmlns:a14="http://schemas.microsoft.com/office/drawing/2010/main">
                <a:solidFill>
                  <a:srgbClr val="FFFFFF"/>
                </a:solidFill>
              </a14:hiddenFill>
            </a:ext>
          </a:extLst>
        </p:spPr>
      </p:pic>
      <p:sp>
        <p:nvSpPr>
          <p:cNvPr id="10" name="Marcador de texto 3">
            <a:extLst>
              <a:ext uri="{FF2B5EF4-FFF2-40B4-BE49-F238E27FC236}">
                <a16:creationId xmlns:a16="http://schemas.microsoft.com/office/drawing/2014/main" id="{88AC6477-B9A8-1702-51BA-A11D91BD4031}"/>
              </a:ext>
            </a:extLst>
          </p:cNvPr>
          <p:cNvSpPr txBox="1">
            <a:spLocks/>
          </p:cNvSpPr>
          <p:nvPr/>
        </p:nvSpPr>
        <p:spPr>
          <a:xfrm>
            <a:off x="4122271" y="4352508"/>
            <a:ext cx="3822452"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Recognition of emotions</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Being independent means being able to do what you want to do without considering the opinion of others. This will make them feel one way or another, an aspect we can work on in order to acknowledge their state is to understand that </a:t>
            </a:r>
            <a:r>
              <a:rPr lang="en-US" sz="1600" b="1" dirty="0">
                <a:latin typeface="Calibri" panose="020F0502020204030204" pitchFamily="34" charset="0"/>
                <a:ea typeface="Calibri" panose="020F0502020204030204" pitchFamily="34" charset="0"/>
                <a:cs typeface="Calibri" panose="020F0502020204030204" pitchFamily="34" charset="0"/>
              </a:rPr>
              <a:t>emotions are a key aspect in their decisions.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3" name="Marcador de texto 3">
            <a:extLst>
              <a:ext uri="{FF2B5EF4-FFF2-40B4-BE49-F238E27FC236}">
                <a16:creationId xmlns:a16="http://schemas.microsoft.com/office/drawing/2014/main" id="{701A98C9-2FE6-F628-0EFD-E1D9CEC11715}"/>
              </a:ext>
            </a:extLst>
          </p:cNvPr>
          <p:cNvSpPr txBox="1">
            <a:spLocks/>
          </p:cNvSpPr>
          <p:nvPr/>
        </p:nvSpPr>
        <p:spPr>
          <a:xfrm>
            <a:off x="7944723" y="1933060"/>
            <a:ext cx="3400640"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Work on the </a:t>
            </a:r>
            <a:r>
              <a:rPr lang="en-US" sz="1600" b="1" dirty="0" err="1">
                <a:solidFill>
                  <a:srgbClr val="7F3494"/>
                </a:solidFill>
                <a:latin typeface="Calibri" panose="020F0502020204030204" pitchFamily="34" charset="0"/>
                <a:ea typeface="Calibri" panose="020F0502020204030204" pitchFamily="34" charset="0"/>
                <a:cs typeface="Calibri" panose="020F0502020204030204" pitchFamily="34" charset="0"/>
              </a:rPr>
              <a:t>organisation</a:t>
            </a: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 of time:</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The vast majority of elderly people have many problems in </a:t>
            </a:r>
            <a:r>
              <a:rPr lang="en-US" sz="1600" dirty="0" err="1">
                <a:latin typeface="Calibri" panose="020F0502020204030204" pitchFamily="34" charset="0"/>
                <a:ea typeface="Calibri" panose="020F0502020204030204" pitchFamily="34" charset="0"/>
                <a:cs typeface="Calibri" panose="020F0502020204030204" pitchFamily="34" charset="0"/>
              </a:rPr>
              <a:t>organising</a:t>
            </a:r>
            <a:r>
              <a:rPr lang="en-US" sz="1600" dirty="0">
                <a:latin typeface="Calibri" panose="020F0502020204030204" pitchFamily="34" charset="0"/>
                <a:ea typeface="Calibri" panose="020F0502020204030204" pitchFamily="34" charset="0"/>
                <a:cs typeface="Calibri" panose="020F0502020204030204" pitchFamily="34" charset="0"/>
              </a:rPr>
              <a:t> their time, so we must </a:t>
            </a:r>
            <a:r>
              <a:rPr lang="en-US" sz="1600" b="1" dirty="0">
                <a:latin typeface="Calibri" panose="020F0502020204030204" pitchFamily="34" charset="0"/>
                <a:ea typeface="Calibri" panose="020F0502020204030204" pitchFamily="34" charset="0"/>
                <a:cs typeface="Calibri" panose="020F0502020204030204" pitchFamily="34" charset="0"/>
              </a:rPr>
              <a:t>provide them with the appropriate tools </a:t>
            </a:r>
            <a:r>
              <a:rPr lang="en-US" sz="1600" dirty="0">
                <a:latin typeface="Calibri" panose="020F0502020204030204" pitchFamily="34" charset="0"/>
                <a:ea typeface="Calibri" panose="020F0502020204030204" pitchFamily="34" charset="0"/>
                <a:cs typeface="Calibri" panose="020F0502020204030204" pitchFamily="34" charset="0"/>
              </a:rPr>
              <a:t>to make it much easier for them.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5" name="Marcador de texto 3">
            <a:extLst>
              <a:ext uri="{FF2B5EF4-FFF2-40B4-BE49-F238E27FC236}">
                <a16:creationId xmlns:a16="http://schemas.microsoft.com/office/drawing/2014/main" id="{432D0BDE-2F95-29DD-6293-BADD0E7C96F9}"/>
              </a:ext>
            </a:extLst>
          </p:cNvPr>
          <p:cNvSpPr txBox="1">
            <a:spLocks/>
          </p:cNvSpPr>
          <p:nvPr/>
        </p:nvSpPr>
        <p:spPr>
          <a:xfrm>
            <a:off x="516235" y="4509000"/>
            <a:ext cx="3400640"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17" name="Marcador de texto 3">
            <a:extLst>
              <a:ext uri="{FF2B5EF4-FFF2-40B4-BE49-F238E27FC236}">
                <a16:creationId xmlns:a16="http://schemas.microsoft.com/office/drawing/2014/main" id="{2DAB41CE-E4CF-B501-CCB7-52B773F7822B}"/>
              </a:ext>
            </a:extLst>
          </p:cNvPr>
          <p:cNvSpPr txBox="1">
            <a:spLocks/>
          </p:cNvSpPr>
          <p:nvPr/>
        </p:nvSpPr>
        <p:spPr>
          <a:xfrm>
            <a:off x="4247278" y="1937132"/>
            <a:ext cx="3486539"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Motivate them</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Care is not only direct, but often the best care is the care that makes the client feel better. Therefore, the caregiver must motivate the person to do things adapted to their likes and needs.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pic>
        <p:nvPicPr>
          <p:cNvPr id="2057" name="Picture 9" descr="Scribble Circle Font Hand Drawn Numbers Black Isolated">
            <a:extLst>
              <a:ext uri="{FF2B5EF4-FFF2-40B4-BE49-F238E27FC236}">
                <a16:creationId xmlns:a16="http://schemas.microsoft.com/office/drawing/2014/main" id="{DEE68037-BE19-8496-CEA7-2331F673255A}"/>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1947429" y="3520246"/>
            <a:ext cx="738503" cy="668348"/>
          </a:xfrm>
          <a:prstGeom prst="rect">
            <a:avLst/>
          </a:prstGeom>
          <a:noFill/>
          <a:extLst>
            <a:ext uri="{909E8E84-426E-40DD-AFC4-6F175D3DCCD1}">
              <a14:hiddenFill xmlns:a14="http://schemas.microsoft.com/office/drawing/2010/main">
                <a:solidFill>
                  <a:srgbClr val="FFFFFF"/>
                </a:solidFill>
              </a14:hiddenFill>
            </a:ext>
          </a:extLst>
        </p:spPr>
      </p:pic>
      <p:pic>
        <p:nvPicPr>
          <p:cNvPr id="2059" name="Picture 11" descr="Scribble Circle Font Hand Drawn Numbers Black Isolated">
            <a:extLst>
              <a:ext uri="{FF2B5EF4-FFF2-40B4-BE49-F238E27FC236}">
                <a16:creationId xmlns:a16="http://schemas.microsoft.com/office/drawing/2014/main" id="{636088F7-1E98-E86E-E200-90405C78E4D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5710007" y="3519404"/>
            <a:ext cx="745024" cy="669190"/>
          </a:xfrm>
          <a:prstGeom prst="rect">
            <a:avLst/>
          </a:prstGeom>
          <a:noFill/>
          <a:extLst>
            <a:ext uri="{909E8E84-426E-40DD-AFC4-6F175D3DCCD1}">
              <a14:hiddenFill xmlns:a14="http://schemas.microsoft.com/office/drawing/2010/main">
                <a:solidFill>
                  <a:srgbClr val="FFFFFF"/>
                </a:solidFill>
              </a14:hiddenFill>
            </a:ext>
          </a:extLst>
        </p:spPr>
      </p:pic>
      <p:pic>
        <p:nvPicPr>
          <p:cNvPr id="2061" name="Picture 13" descr="Scribble Circle Font Hand Drawn Numbers Black Isolated">
            <a:extLst>
              <a:ext uri="{FF2B5EF4-FFF2-40B4-BE49-F238E27FC236}">
                <a16:creationId xmlns:a16="http://schemas.microsoft.com/office/drawing/2014/main" id="{C9E9EF88-CEE4-7BCF-F104-153CBD8D2DA9}"/>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9499821" y="3575714"/>
            <a:ext cx="751717" cy="601706"/>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4">
            <a:extLst>
              <a:ext uri="{FF2B5EF4-FFF2-40B4-BE49-F238E27FC236}">
                <a16:creationId xmlns:a16="http://schemas.microsoft.com/office/drawing/2014/main" id="{0B3751D1-AD70-963D-3AD0-A99F72C576E2}"/>
              </a:ext>
            </a:extLst>
          </p:cNvPr>
          <p:cNvSpPr>
            <a:spLocks noChangeArrowheads="1"/>
          </p:cNvSpPr>
          <p:nvPr/>
        </p:nvSpPr>
        <p:spPr bwMode="auto">
          <a:xfrm>
            <a:off x="304800" y="3048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19" name="Rectangle 15">
            <a:extLst>
              <a:ext uri="{FF2B5EF4-FFF2-40B4-BE49-F238E27FC236}">
                <a16:creationId xmlns:a16="http://schemas.microsoft.com/office/drawing/2014/main" id="{B6C60B72-73A0-21C9-7BE3-5DCCF2BE0C66}"/>
              </a:ext>
            </a:extLst>
          </p:cNvPr>
          <p:cNvSpPr>
            <a:spLocks noChangeArrowheads="1"/>
          </p:cNvSpPr>
          <p:nvPr/>
        </p:nvSpPr>
        <p:spPr bwMode="auto">
          <a:xfrm>
            <a:off x="457200" y="457200"/>
            <a:ext cx="12192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s-ES" altLang="es-ES" sz="1800" b="0" i="0" u="none" strike="noStrike" cap="none" normalizeH="0" baseline="0">
              <a:ln>
                <a:noFill/>
              </a:ln>
              <a:solidFill>
                <a:schemeClr val="tx1"/>
              </a:solidFill>
              <a:effectLst/>
              <a:latin typeface="Arial" panose="020B0604020202020204" pitchFamily="34" charset="0"/>
            </a:endParaRPr>
          </a:p>
        </p:txBody>
      </p:sp>
      <p:sp>
        <p:nvSpPr>
          <p:cNvPr id="20" name="Marcador de texto 3">
            <a:extLst>
              <a:ext uri="{FF2B5EF4-FFF2-40B4-BE49-F238E27FC236}">
                <a16:creationId xmlns:a16="http://schemas.microsoft.com/office/drawing/2014/main" id="{622F8C99-B153-7AE3-BC6C-A1DABAC7C094}"/>
              </a:ext>
            </a:extLst>
          </p:cNvPr>
          <p:cNvSpPr txBox="1">
            <a:spLocks/>
          </p:cNvSpPr>
          <p:nvPr/>
        </p:nvSpPr>
        <p:spPr>
          <a:xfrm>
            <a:off x="540188" y="4352508"/>
            <a:ext cx="3400640" cy="163559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92E4B"/>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0" algn="ctr"/>
            <a:r>
              <a:rPr lang="en-US" sz="1600" b="1" dirty="0">
                <a:solidFill>
                  <a:srgbClr val="7F3494"/>
                </a:solidFill>
                <a:latin typeface="Calibri" panose="020F0502020204030204" pitchFamily="34" charset="0"/>
                <a:ea typeface="Calibri" panose="020F0502020204030204" pitchFamily="34" charset="0"/>
                <a:cs typeface="Calibri" panose="020F0502020204030204" pitchFamily="34" charset="0"/>
              </a:rPr>
              <a:t>Work on decision-making</a:t>
            </a:r>
            <a:r>
              <a:rPr lang="en-US" sz="1600" dirty="0">
                <a:solidFill>
                  <a:srgbClr val="7F3494"/>
                </a:solidFill>
                <a:latin typeface="Calibri" panose="020F0502020204030204" pitchFamily="34" charset="0"/>
                <a:ea typeface="Calibri" panose="020F0502020204030204" pitchFamily="34" charset="0"/>
                <a:cs typeface="Calibri" panose="020F0502020204030204" pitchFamily="34" charset="0"/>
              </a:rPr>
              <a:t>: </a:t>
            </a:r>
            <a:r>
              <a:rPr lang="en-US" sz="1600" dirty="0">
                <a:latin typeface="Calibri" panose="020F0502020204030204" pitchFamily="34" charset="0"/>
                <a:ea typeface="Calibri" panose="020F0502020204030204" pitchFamily="34" charset="0"/>
                <a:cs typeface="Calibri" panose="020F0502020204030204" pitchFamily="34" charset="0"/>
              </a:rPr>
              <a:t>it is important that they know how to </a:t>
            </a:r>
            <a:r>
              <a:rPr lang="en-US" sz="1600" b="1" dirty="0" err="1">
                <a:latin typeface="Calibri" panose="020F0502020204030204" pitchFamily="34" charset="0"/>
                <a:ea typeface="Calibri" panose="020F0502020204030204" pitchFamily="34" charset="0"/>
                <a:cs typeface="Calibri" panose="020F0502020204030204" pitchFamily="34" charset="0"/>
              </a:rPr>
              <a:t>prioritise</a:t>
            </a:r>
            <a:r>
              <a:rPr lang="en-US" sz="1600" b="1" dirty="0">
                <a:latin typeface="Calibri" panose="020F0502020204030204" pitchFamily="34" charset="0"/>
                <a:ea typeface="Calibri" panose="020F0502020204030204" pitchFamily="34" charset="0"/>
                <a:cs typeface="Calibri" panose="020F0502020204030204" pitchFamily="34" charset="0"/>
              </a:rPr>
              <a:t> between their preferences and their obligations</a:t>
            </a:r>
            <a:r>
              <a:rPr lang="en-US" sz="1600" dirty="0">
                <a:latin typeface="Calibri" panose="020F0502020204030204" pitchFamily="34" charset="0"/>
                <a:ea typeface="Calibri" panose="020F0502020204030204" pitchFamily="34" charset="0"/>
                <a:cs typeface="Calibri" panose="020F0502020204030204" pitchFamily="34" charset="0"/>
              </a:rPr>
              <a:t>. Understanding that throughout the day there is time for lots and that they must reserve some time for their interests. </a:t>
            </a:r>
            <a:endParaRPr lang="en-US" b="1" dirty="0">
              <a:latin typeface="Calibri" panose="020F0502020204030204" pitchFamily="34" charset="0"/>
              <a:ea typeface="Calibri" panose="020F0502020204030204" pitchFamily="34" charset="0"/>
              <a:cs typeface="Calibri" panose="020F0502020204030204" pitchFamily="34" charset="0"/>
            </a:endParaRPr>
          </a:p>
          <a:p>
            <a:pPr indent="0" algn="ctr"/>
            <a:endParaRPr lang="en-US"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6097468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46"/>
          <p:cNvSpPr txBox="1">
            <a:spLocks noGrp="1"/>
          </p:cNvSpPr>
          <p:nvPr>
            <p:ph type="body" idx="1"/>
          </p:nvPr>
        </p:nvSpPr>
        <p:spPr>
          <a:xfrm>
            <a:off x="5337672" y="1189531"/>
            <a:ext cx="6064785" cy="4478938"/>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Do not use capital letters: they stand for yelling.</a:t>
            </a:r>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Use </a:t>
            </a:r>
            <a:r>
              <a:rPr lang="en-US" sz="2400">
                <a:solidFill>
                  <a:schemeClr val="lt1"/>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2"/>
                  </a:ext>
                </a:extLst>
              </a:rPr>
              <a:t>emoticons</a:t>
            </a:r>
            <a:r>
              <a:rPr lang="en-US" sz="2400">
                <a:solidFill>
                  <a:schemeClr val="lt1"/>
                </a:solidFill>
                <a:latin typeface="Calibri"/>
                <a:ea typeface="Calibri"/>
                <a:cs typeface="Calibri"/>
                <a:sym typeface="Calibri"/>
              </a:rPr>
              <a:t> </a:t>
            </a:r>
            <a:r>
              <a:rPr lang="en-US"/>
              <a:t>(the small yellow faces with expression such as smile or crying)</a:t>
            </a:r>
            <a:r>
              <a:rPr lang="en-US" sz="2400">
                <a:solidFill>
                  <a:schemeClr val="lt1"/>
                </a:solidFill>
                <a:latin typeface="Calibri"/>
                <a:ea typeface="Calibri"/>
                <a:cs typeface="Calibri"/>
                <a:sym typeface="Calibri"/>
              </a:rPr>
              <a:t> that will help</a:t>
            </a:r>
            <a:r>
              <a:rPr lang="en-US"/>
              <a:t> create a </a:t>
            </a:r>
            <a:r>
              <a:rPr lang="en-US" sz="2400">
                <a:solidFill>
                  <a:schemeClr val="lt1"/>
                </a:solidFill>
                <a:latin typeface="Calibri"/>
                <a:ea typeface="Calibri"/>
                <a:cs typeface="Calibri"/>
                <a:sym typeface="Calibri"/>
              </a:rPr>
              <a:t>better understand in your message.</a:t>
            </a:r>
            <a:endParaRPr>
              <a:solidFill>
                <a:schemeClr val="lt1"/>
              </a:solidFill>
              <a:latin typeface="Calibri"/>
              <a:ea typeface="Calibri"/>
              <a:cs typeface="Calibri"/>
              <a:sym typeface="Calibri"/>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Always ask for consent before tagging other people on photos or videos</a:t>
            </a:r>
            <a:r>
              <a:rPr lang="en-US"/>
              <a:t>.</a:t>
            </a:r>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Respect the privacy of other users by avoiding publishing personal information and sensitive data</a:t>
            </a:r>
            <a:r>
              <a:rPr lang="en-US"/>
              <a:t>.</a:t>
            </a:r>
            <a:endParaRPr/>
          </a:p>
          <a:p>
            <a:pPr marL="685800" lvl="0" indent="-457200" algn="l" rtl="0">
              <a:lnSpc>
                <a:spcPct val="90000"/>
              </a:lnSpc>
              <a:spcBef>
                <a:spcPts val="1000"/>
              </a:spcBef>
              <a:spcAft>
                <a:spcPts val="0"/>
              </a:spcAft>
              <a:buSzPts val="2400"/>
              <a:buFont typeface="Arial"/>
              <a:buAutoNum type="arabicPeriod"/>
            </a:pPr>
            <a:r>
              <a:rPr lang="en-US" sz="2400">
                <a:solidFill>
                  <a:schemeClr val="lt1"/>
                </a:solidFill>
                <a:latin typeface="Calibri"/>
                <a:ea typeface="Calibri"/>
                <a:cs typeface="Calibri"/>
                <a:sym typeface="Calibri"/>
              </a:rPr>
              <a:t>Cite the sources and, if possible, link them, in the case of publications of texts, photos or videos</a:t>
            </a:r>
            <a:r>
              <a:rPr lang="en-US"/>
              <a:t>.</a:t>
            </a:r>
            <a:endParaRPr>
              <a:solidFill>
                <a:schemeClr val="lt1"/>
              </a:solidFill>
              <a:latin typeface="Calibri"/>
              <a:ea typeface="Calibri"/>
              <a:cs typeface="Calibri"/>
              <a:sym typeface="Calibri"/>
            </a:endParaRPr>
          </a:p>
          <a:p>
            <a:pPr marL="228600" lvl="0" indent="0" algn="l" rtl="0">
              <a:lnSpc>
                <a:spcPct val="90000"/>
              </a:lnSpc>
              <a:spcBef>
                <a:spcPts val="1000"/>
              </a:spcBef>
              <a:spcAft>
                <a:spcPts val="0"/>
              </a:spcAft>
              <a:buSzPts val="2400"/>
              <a:buNone/>
            </a:pPr>
            <a:br>
              <a:rPr lang="en-US" sz="2400">
                <a:solidFill>
                  <a:schemeClr val="lt1"/>
                </a:solidFill>
                <a:latin typeface="Calibri"/>
                <a:ea typeface="Calibri"/>
                <a:cs typeface="Calibri"/>
                <a:sym typeface="Calibri"/>
              </a:rPr>
            </a:br>
            <a:r>
              <a:rPr lang="en-US" sz="2400">
                <a:solidFill>
                  <a:schemeClr val="lt1"/>
                </a:solidFill>
                <a:latin typeface="Calibri"/>
                <a:ea typeface="Calibri"/>
                <a:cs typeface="Calibri"/>
                <a:sym typeface="Calibri"/>
              </a:rPr>
              <a:t> </a:t>
            </a:r>
            <a:endParaRPr>
              <a:solidFill>
                <a:schemeClr val="lt1"/>
              </a:solidFill>
            </a:endParaRPr>
          </a:p>
        </p:txBody>
      </p:sp>
      <p:pic>
        <p:nvPicPr>
          <p:cNvPr id="305" name="Google Shape;305;p46"/>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l="6295" r="6295"/>
          <a:stretch/>
        </p:blipFill>
        <p:spPr>
          <a:xfrm>
            <a:off x="0" y="1866787"/>
            <a:ext cx="5130800" cy="3913188"/>
          </a:xfrm>
          <a:prstGeom prst="rect">
            <a:avLst/>
          </a:prstGeom>
          <a:solidFill>
            <a:srgbClr val="D8D8D8"/>
          </a:solidFill>
          <a:ln>
            <a:noFill/>
          </a:ln>
        </p:spPr>
      </p:pic>
      <p:sp>
        <p:nvSpPr>
          <p:cNvPr id="306" name="Google Shape;306;p46"/>
          <p:cNvSpPr txBox="1">
            <a:spLocks noGrp="1"/>
          </p:cNvSpPr>
          <p:nvPr>
            <p:ph type="body" idx="2"/>
          </p:nvPr>
        </p:nvSpPr>
        <p:spPr>
          <a:xfrm>
            <a:off x="5227162" y="276860"/>
            <a:ext cx="4401993"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Netiquette rules</a:t>
            </a:r>
            <a:endParaRPr/>
          </a:p>
        </p:txBody>
      </p:sp>
      <p:sp>
        <p:nvSpPr>
          <p:cNvPr id="307" name="Google Shape;307;p46"/>
          <p:cNvSpPr txBox="1"/>
          <p:nvPr/>
        </p:nvSpPr>
        <p:spPr>
          <a:xfrm>
            <a:off x="0" y="5779975"/>
            <a:ext cx="51308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900" b="0" i="0" u="sng" strike="noStrike" cap="none">
                <a:solidFill>
                  <a:srgbClr val="000000"/>
                </a:solidFill>
                <a:latin typeface="Arial"/>
                <a:ea typeface="Arial"/>
                <a:cs typeface="Arial"/>
                <a:sym typeface="Arial"/>
                <a:hlinkClick r:id="rId4">
                  <a:extLst>
                    <a:ext uri="{A12FA001-AC4F-418D-AE19-62706E023703}">
                      <ahyp:hlinkClr xmlns:ahyp="http://schemas.microsoft.com/office/drawing/2018/hyperlinkcolor" val="tx"/>
                    </a:ext>
                  </a:extLst>
                </a:hlinkClick>
              </a:rPr>
              <a:t>Questa foto</a:t>
            </a:r>
            <a:r>
              <a:rPr lang="en-US" sz="900" b="0" i="0" u="none" strike="noStrike" cap="none">
                <a:solidFill>
                  <a:srgbClr val="000000"/>
                </a:solidFill>
                <a:latin typeface="Arial"/>
                <a:ea typeface="Arial"/>
                <a:cs typeface="Arial"/>
                <a:sym typeface="Arial"/>
              </a:rPr>
              <a:t> di Autore sconosciuto è concesso in licenza da </a:t>
            </a:r>
            <a:r>
              <a:rPr lang="en-US" sz="900" b="0" i="0" u="sng" strike="noStrike" cap="none">
                <a:solidFill>
                  <a:srgbClr val="000000"/>
                </a:solidFill>
                <a:latin typeface="Arial"/>
                <a:ea typeface="Arial"/>
                <a:cs typeface="Arial"/>
                <a:sym typeface="Arial"/>
                <a:hlinkClick r:id="rId5">
                  <a:extLst>
                    <a:ext uri="{A12FA001-AC4F-418D-AE19-62706E023703}">
                      <ahyp:hlinkClr xmlns:ahyp="http://schemas.microsoft.com/office/drawing/2018/hyperlinkcolor" val="tx"/>
                    </a:ext>
                  </a:extLst>
                </a:hlinkClick>
              </a:rPr>
              <a:t>CC BY-NC-ND</a:t>
            </a:r>
            <a:endParaRPr sz="900" b="0" i="0" u="none" strike="noStrike" cap="non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sp>
        <p:nvSpPr>
          <p:cNvPr id="312" name="Google Shape;312;p47"/>
          <p:cNvSpPr txBox="1">
            <a:spLocks noGrp="1"/>
          </p:cNvSpPr>
          <p:nvPr>
            <p:ph type="body" idx="1"/>
          </p:nvPr>
        </p:nvSpPr>
        <p:spPr>
          <a:xfrm>
            <a:off x="78975" y="2312225"/>
            <a:ext cx="8429758" cy="3849300"/>
          </a:xfrm>
          <a:prstGeom prst="rect">
            <a:avLst/>
          </a:prstGeom>
          <a:noFill/>
          <a:ln>
            <a:noFill/>
          </a:ln>
        </p:spPr>
        <p:txBody>
          <a:bodyPr spcFirstLastPara="1" wrap="square" lIns="91425" tIns="45700" rIns="91425" bIns="45700" anchor="t" anchorCtr="0">
            <a:noAutofit/>
          </a:bodyPr>
          <a:lstStyle/>
          <a:p>
            <a:pPr marL="685800" lvl="0" indent="-457200" algn="l" rtl="0">
              <a:lnSpc>
                <a:spcPct val="90000"/>
              </a:lnSpc>
              <a:spcBef>
                <a:spcPts val="1000"/>
              </a:spcBef>
              <a:spcAft>
                <a:spcPts val="0"/>
              </a:spcAft>
              <a:buClr>
                <a:srgbClr val="011E3B"/>
              </a:buClr>
              <a:buSzPts val="2400"/>
              <a:buFont typeface="Arial"/>
              <a:buAutoNum type="arabicPeriod" startAt="6"/>
            </a:pPr>
            <a:r>
              <a:rPr lang="en-US" sz="2400" dirty="0">
                <a:solidFill>
                  <a:srgbClr val="011E3B"/>
                </a:solidFill>
                <a:latin typeface="Calibri"/>
                <a:ea typeface="Calibri"/>
                <a:cs typeface="Calibri"/>
                <a:sym typeface="Calibri"/>
              </a:rPr>
              <a:t>Do not become a part of </a:t>
            </a:r>
            <a:r>
              <a:rPr lang="en-US" sz="2400" dirty="0">
                <a:solidFill>
                  <a:srgbClr val="011E3B"/>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3"/>
                  </a:ext>
                </a:extLst>
              </a:rPr>
              <a:t>cyberbullying</a:t>
            </a:r>
            <a:r>
              <a:rPr lang="en-US" dirty="0">
                <a:solidFill>
                  <a:srgbClr val="011E3B"/>
                </a:solidFill>
              </a:rPr>
              <a:t> (which means write unpolite comments and reactions online)</a:t>
            </a:r>
            <a:r>
              <a:rPr lang="en-US" sz="2400" dirty="0">
                <a:solidFill>
                  <a:srgbClr val="011E3B"/>
                </a:solidFill>
                <a:latin typeface="Calibri"/>
                <a:ea typeface="Calibri"/>
                <a:cs typeface="Calibri"/>
                <a:sym typeface="Calibri"/>
              </a:rPr>
              <a:t> by publishing posts praising hatred, and racial, sexual or religious discrimination.</a:t>
            </a:r>
            <a:endParaRPr dirty="0">
              <a:solidFill>
                <a:srgbClr val="011E3B"/>
              </a:solidFill>
            </a:endParaRPr>
          </a:p>
          <a:p>
            <a:pPr marL="685800" lvl="0" indent="-457200" algn="l" rtl="0">
              <a:lnSpc>
                <a:spcPct val="90000"/>
              </a:lnSpc>
              <a:spcBef>
                <a:spcPts val="1000"/>
              </a:spcBef>
              <a:spcAft>
                <a:spcPts val="0"/>
              </a:spcAft>
              <a:buClr>
                <a:srgbClr val="011E3B"/>
              </a:buClr>
              <a:buSzPts val="2400"/>
              <a:buFont typeface="Arial"/>
              <a:buAutoNum type="arabicPeriod" startAt="6"/>
            </a:pPr>
            <a:r>
              <a:rPr lang="en-US" sz="2400" dirty="0">
                <a:solidFill>
                  <a:srgbClr val="011E3B"/>
                </a:solidFill>
                <a:latin typeface="Calibri"/>
                <a:ea typeface="Calibri"/>
                <a:cs typeface="Calibri"/>
                <a:sym typeface="Calibri"/>
              </a:rPr>
              <a:t>Express your position in a respectful way and without personally attacking those who think differently</a:t>
            </a:r>
            <a:r>
              <a:rPr lang="en-US" dirty="0">
                <a:solidFill>
                  <a:srgbClr val="011E3B"/>
                </a:solidFill>
              </a:rPr>
              <a:t>.</a:t>
            </a:r>
            <a:endParaRPr dirty="0">
              <a:solidFill>
                <a:srgbClr val="011E3B"/>
              </a:solidFill>
              <a:latin typeface="Calibri"/>
              <a:ea typeface="Calibri"/>
              <a:cs typeface="Calibri"/>
              <a:sym typeface="Calibri"/>
            </a:endParaRPr>
          </a:p>
          <a:p>
            <a:pPr marL="685800" lvl="0" indent="-457200" algn="l" rtl="0">
              <a:lnSpc>
                <a:spcPct val="90000"/>
              </a:lnSpc>
              <a:spcBef>
                <a:spcPts val="1000"/>
              </a:spcBef>
              <a:spcAft>
                <a:spcPts val="0"/>
              </a:spcAft>
              <a:buClr>
                <a:srgbClr val="011E3B"/>
              </a:buClr>
              <a:buSzPts val="2400"/>
              <a:buFont typeface="Arial"/>
              <a:buAutoNum type="arabicPeriod" startAt="6"/>
            </a:pPr>
            <a:r>
              <a:rPr lang="en-US" sz="2400" dirty="0">
                <a:solidFill>
                  <a:srgbClr val="011E3B"/>
                </a:solidFill>
                <a:latin typeface="Calibri"/>
                <a:ea typeface="Calibri"/>
                <a:cs typeface="Calibri"/>
                <a:sym typeface="Calibri"/>
              </a:rPr>
              <a:t>Don't be hard on those who make mistakes</a:t>
            </a:r>
            <a:r>
              <a:rPr lang="en-US" dirty="0">
                <a:solidFill>
                  <a:srgbClr val="011E3B"/>
                </a:solidFill>
              </a:rPr>
              <a:t>.</a:t>
            </a:r>
            <a:endParaRPr dirty="0">
              <a:solidFill>
                <a:srgbClr val="011E3B"/>
              </a:solidFill>
              <a:latin typeface="Calibri"/>
              <a:ea typeface="Calibri"/>
              <a:cs typeface="Calibri"/>
              <a:sym typeface="Calibri"/>
            </a:endParaRPr>
          </a:p>
          <a:p>
            <a:pPr marL="685800" lvl="0" indent="-457200" algn="l" rtl="0">
              <a:lnSpc>
                <a:spcPct val="90000"/>
              </a:lnSpc>
              <a:spcBef>
                <a:spcPts val="1000"/>
              </a:spcBef>
              <a:spcAft>
                <a:spcPts val="0"/>
              </a:spcAft>
              <a:buClr>
                <a:srgbClr val="011E3B"/>
              </a:buClr>
              <a:buSzPts val="2400"/>
              <a:buFont typeface="Arial"/>
              <a:buAutoNum type="arabicPeriod" startAt="6"/>
            </a:pPr>
            <a:r>
              <a:rPr lang="en-US" sz="2400" dirty="0">
                <a:solidFill>
                  <a:srgbClr val="011E3B"/>
                </a:solidFill>
                <a:latin typeface="Calibri"/>
                <a:ea typeface="Calibri"/>
                <a:cs typeface="Calibri"/>
                <a:sym typeface="Calibri"/>
              </a:rPr>
              <a:t>Do not offend others by using profane, rude, inappropriate or derogatory language</a:t>
            </a:r>
            <a:r>
              <a:rPr lang="en-US" dirty="0">
                <a:solidFill>
                  <a:srgbClr val="011E3B"/>
                </a:solidFill>
              </a:rPr>
              <a:t>.</a:t>
            </a:r>
            <a:endParaRPr dirty="0">
              <a:solidFill>
                <a:srgbClr val="011E3B"/>
              </a:solidFill>
              <a:latin typeface="Calibri"/>
              <a:ea typeface="Calibri"/>
              <a:cs typeface="Calibri"/>
              <a:sym typeface="Calibri"/>
            </a:endParaRPr>
          </a:p>
          <a:p>
            <a:pPr marL="685800" lvl="0" indent="-457200" algn="l" rtl="0">
              <a:lnSpc>
                <a:spcPct val="90000"/>
              </a:lnSpc>
              <a:spcBef>
                <a:spcPts val="1000"/>
              </a:spcBef>
              <a:spcAft>
                <a:spcPts val="0"/>
              </a:spcAft>
              <a:buClr>
                <a:srgbClr val="011E3B"/>
              </a:buClr>
              <a:buSzPts val="2400"/>
              <a:buFont typeface="Arial"/>
              <a:buAutoNum type="arabicPeriod" startAt="6"/>
            </a:pPr>
            <a:r>
              <a:rPr lang="en-US" sz="2400" dirty="0">
                <a:solidFill>
                  <a:srgbClr val="011E3B"/>
                </a:solidFill>
                <a:latin typeface="Calibri"/>
                <a:ea typeface="Calibri"/>
                <a:cs typeface="Calibri"/>
                <a:sym typeface="Calibri"/>
              </a:rPr>
              <a:t>Use</a:t>
            </a:r>
            <a:r>
              <a:rPr lang="en-US" sz="2400" dirty="0">
                <a:solidFill>
                  <a:srgbClr val="011E3B"/>
                </a:solidFill>
                <a:latin typeface="Calibri"/>
                <a:ea typeface="Calibri"/>
                <a:cs typeface="Calibri"/>
                <a:sym typeface="Calibri"/>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4"/>
                  </a:ext>
                </a:extLst>
              </a:rPr>
              <a:t> hashtags </a:t>
            </a:r>
            <a:r>
              <a:rPr lang="en-US" sz="2400" dirty="0">
                <a:solidFill>
                  <a:srgbClr val="011E3B"/>
                </a:solidFill>
                <a:latin typeface="Calibri"/>
                <a:ea typeface="Calibri"/>
                <a:cs typeface="Calibri"/>
                <a:sym typeface="Calibri"/>
              </a:rPr>
              <a:t>correctly and without exaggerating</a:t>
            </a:r>
            <a:r>
              <a:rPr lang="en-US" dirty="0">
                <a:solidFill>
                  <a:srgbClr val="011E3B"/>
                </a:solidFill>
              </a:rPr>
              <a:t>. Hashtags are words used to label the contents to let them be found faster by other users interested in the same topic</a:t>
            </a:r>
            <a:endParaRPr dirty="0">
              <a:solidFill>
                <a:srgbClr val="011E3B"/>
              </a:solidFill>
            </a:endParaRPr>
          </a:p>
        </p:txBody>
      </p:sp>
      <p:pic>
        <p:nvPicPr>
          <p:cNvPr id="313" name="Google Shape;313;p47" descr="Immagine che contiene testo, interni, computer, elettronico&#10;&#10;Descrizione generata automaticamente"/>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solidFill>
            <a:srgbClr val="D8D8D8"/>
          </a:solidFill>
          <a:ln>
            <a:noFill/>
          </a:ln>
        </p:spPr>
      </p:pic>
      <p:sp>
        <p:nvSpPr>
          <p:cNvPr id="314" name="Google Shape;314;p47"/>
          <p:cNvSpPr txBox="1">
            <a:spLocks noGrp="1"/>
          </p:cNvSpPr>
          <p:nvPr>
            <p:ph type="body" idx="2"/>
          </p:nvPr>
        </p:nvSpPr>
        <p:spPr>
          <a:xfrm>
            <a:off x="709593" y="1125950"/>
            <a:ext cx="7178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Netiquette rules…Continued</a:t>
            </a:r>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50"/>
          <p:cNvSpPr txBox="1">
            <a:spLocks noGrp="1"/>
          </p:cNvSpPr>
          <p:nvPr>
            <p:ph type="body" idx="1"/>
          </p:nvPr>
        </p:nvSpPr>
        <p:spPr>
          <a:xfrm>
            <a:off x="615500" y="1166047"/>
            <a:ext cx="10595237" cy="126514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Televeda is just one platform available and it’s mostly recommended for English speaking users, nevertheless, there are some similar applications also in other countries.</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335" name="Google Shape;335;p50"/>
          <p:cNvSpPr txBox="1">
            <a:spLocks noGrp="1"/>
          </p:cNvSpPr>
          <p:nvPr>
            <p:ph type="body" idx="2"/>
          </p:nvPr>
        </p:nvSpPr>
        <p:spPr>
          <a:xfrm>
            <a:off x="615500" y="37897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Social Community Platforms</a:t>
            </a:r>
            <a:endParaRPr dirty="0"/>
          </a:p>
        </p:txBody>
      </p:sp>
      <p:pic>
        <p:nvPicPr>
          <p:cNvPr id="336" name="Google Shape;336;p50">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15501" y="2584944"/>
            <a:ext cx="1502465" cy="1268548"/>
          </a:xfrm>
          <a:prstGeom prst="rect">
            <a:avLst/>
          </a:prstGeom>
          <a:noFill/>
          <a:ln>
            <a:noFill/>
          </a:ln>
        </p:spPr>
      </p:pic>
      <p:sp>
        <p:nvSpPr>
          <p:cNvPr id="337" name="Google Shape;337;p50"/>
          <p:cNvSpPr txBox="1"/>
          <p:nvPr/>
        </p:nvSpPr>
        <p:spPr>
          <a:xfrm>
            <a:off x="2117966" y="2588352"/>
            <a:ext cx="9458533" cy="1265140"/>
          </a:xfrm>
          <a:prstGeom prst="rect">
            <a:avLst/>
          </a:prstGeom>
          <a:noFill/>
          <a:ln>
            <a:noFill/>
          </a:ln>
        </p:spPr>
        <p:txBody>
          <a:bodyPr spcFirstLastPara="1" wrap="square" lIns="91425" tIns="45700" rIns="91425" bIns="45700" anchor="t" anchorCtr="0">
            <a:noAutofit/>
          </a:bodyPr>
          <a:lstStyle/>
          <a:p>
            <a:pPr marL="457200" marR="0" lvl="0" indent="-228600" algn="r" rtl="0">
              <a:lnSpc>
                <a:spcPct val="90000"/>
              </a:lnSpc>
              <a:spcBef>
                <a:spcPts val="1000"/>
              </a:spcBef>
              <a:spcAft>
                <a:spcPts val="0"/>
              </a:spcAft>
              <a:buClr>
                <a:srgbClr val="092E4B"/>
              </a:buClr>
              <a:buSzPts val="2400"/>
              <a:buFont typeface="Arial"/>
              <a:buNone/>
            </a:pPr>
            <a:r>
              <a:rPr lang="en-US" sz="2400" b="0" i="0" u="none" strike="noStrike" cap="none" dirty="0">
                <a:solidFill>
                  <a:srgbClr val="092E4B"/>
                </a:solidFill>
                <a:latin typeface="Calibri"/>
                <a:ea typeface="Calibri"/>
                <a:cs typeface="Calibri"/>
                <a:sym typeface="Calibri"/>
              </a:rPr>
              <a:t>In Italy there is the </a:t>
            </a:r>
            <a:r>
              <a:rPr lang="en-US" sz="2400" b="0" i="0" u="sng" strike="noStrike" cap="none" dirty="0" err="1">
                <a:solidFill>
                  <a:srgbClr val="092E4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Gioia</a:t>
            </a:r>
            <a:r>
              <a:rPr lang="en-US" sz="2400" b="0" i="0" u="sng" strike="noStrike" cap="none" dirty="0">
                <a:solidFill>
                  <a:srgbClr val="092E4B"/>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 app</a:t>
            </a:r>
            <a:r>
              <a:rPr lang="en-US" sz="2400" b="0" i="0" u="none" strike="noStrike" cap="none" dirty="0">
                <a:solidFill>
                  <a:srgbClr val="092E4B"/>
                </a:solidFill>
                <a:latin typeface="Calibri"/>
                <a:ea typeface="Calibri"/>
                <a:cs typeface="Calibri"/>
                <a:sym typeface="Calibri"/>
              </a:rPr>
              <a:t> that works pretty the same as </a:t>
            </a:r>
            <a:r>
              <a:rPr lang="en-US" sz="2400" b="0" i="0" u="none" strike="noStrike" cap="none" dirty="0" err="1">
                <a:solidFill>
                  <a:srgbClr val="092E4B"/>
                </a:solidFill>
                <a:latin typeface="Calibri"/>
                <a:ea typeface="Calibri"/>
                <a:cs typeface="Calibri"/>
                <a:sym typeface="Calibri"/>
              </a:rPr>
              <a:t>Televeda</a:t>
            </a:r>
            <a:r>
              <a:rPr lang="en-US" sz="2400" b="0" i="0" u="none" strike="noStrike" cap="none" dirty="0">
                <a:solidFill>
                  <a:srgbClr val="092E4B"/>
                </a:solidFill>
                <a:latin typeface="Calibri"/>
                <a:ea typeface="Calibri"/>
                <a:cs typeface="Calibri"/>
                <a:sym typeface="Calibri"/>
              </a:rPr>
              <a:t>. The senior can download the App and once they are logged-in, they can join virtual classes in which they can do different things, such as reading a book together or physical activities.</a:t>
            </a:r>
            <a:endParaRPr dirty="0"/>
          </a:p>
          <a:p>
            <a:pPr marL="457200" marR="0" lvl="0" indent="-228600" algn="r" rtl="0">
              <a:lnSpc>
                <a:spcPct val="90000"/>
              </a:lnSpc>
              <a:spcBef>
                <a:spcPts val="1000"/>
              </a:spcBef>
              <a:spcAft>
                <a:spcPts val="0"/>
              </a:spcAft>
              <a:buClr>
                <a:srgbClr val="092E4B"/>
              </a:buClr>
              <a:buSzPts val="2400"/>
              <a:buFont typeface="Arial"/>
              <a:buNone/>
            </a:pPr>
            <a:endParaRPr sz="2400" b="0" i="0" u="none" strike="noStrike" cap="none" dirty="0">
              <a:solidFill>
                <a:srgbClr val="092E4B"/>
              </a:solidFill>
              <a:latin typeface="Calibri"/>
              <a:ea typeface="Calibri"/>
              <a:cs typeface="Calibri"/>
              <a:sym typeface="Calibri"/>
            </a:endParaRPr>
          </a:p>
        </p:txBody>
      </p:sp>
      <p:pic>
        <p:nvPicPr>
          <p:cNvPr id="338" name="Google Shape;338;p50">
            <a:hlinkClick r:id="rId5"/>
          </p:cNvPr>
          <p:cNvPicPr preferRelativeResize="0"/>
          <p:nvPr/>
        </p:nvPicPr>
        <p:blipFill rotWithShape="1">
          <a:blip r:embed="rId6">
            <a:alphaModFix/>
          </a:blip>
          <a:srcRect/>
          <a:stretch/>
        </p:blipFill>
        <p:spPr>
          <a:xfrm>
            <a:off x="8954867" y="4879994"/>
            <a:ext cx="2621632" cy="825497"/>
          </a:xfrm>
          <a:prstGeom prst="rect">
            <a:avLst/>
          </a:prstGeom>
          <a:noFill/>
          <a:ln>
            <a:noFill/>
          </a:ln>
        </p:spPr>
      </p:pic>
      <p:sp>
        <p:nvSpPr>
          <p:cNvPr id="339" name="Google Shape;339;p50"/>
          <p:cNvSpPr txBox="1"/>
          <p:nvPr/>
        </p:nvSpPr>
        <p:spPr>
          <a:xfrm>
            <a:off x="615501" y="4532654"/>
            <a:ext cx="8059869" cy="1656046"/>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2400" b="0" i="0" u="none" strike="noStrike" cap="none">
                <a:solidFill>
                  <a:srgbClr val="092E4B"/>
                </a:solidFill>
                <a:latin typeface="Calibri"/>
                <a:ea typeface="Calibri"/>
                <a:cs typeface="Calibri"/>
                <a:sym typeface="Calibri"/>
              </a:rPr>
              <a:t>In Spain </a:t>
            </a:r>
            <a:r>
              <a:rPr lang="en-US" sz="2400" b="0" i="0" u="sng" strike="noStrike" cap="none">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Familyar</a:t>
            </a:r>
            <a:r>
              <a:rPr lang="en-US" sz="2400" b="0" i="0" u="none" strike="noStrike" cap="none">
                <a:solidFill>
                  <a:srgbClr val="092E4B"/>
                </a:solidFill>
                <a:latin typeface="Calibri"/>
                <a:ea typeface="Calibri"/>
                <a:cs typeface="Calibri"/>
                <a:sym typeface="Calibri"/>
              </a:rPr>
              <a:t> </a:t>
            </a:r>
            <a:r>
              <a:rPr lang="en-US" sz="2400">
                <a:solidFill>
                  <a:srgbClr val="092E4B"/>
                </a:solidFill>
                <a:latin typeface="Calibri"/>
                <a:ea typeface="Calibri"/>
                <a:cs typeface="Calibri"/>
                <a:sym typeface="Calibri"/>
              </a:rPr>
              <a:t>is available </a:t>
            </a:r>
            <a:r>
              <a:rPr lang="en-US" sz="2400" b="0" i="0" u="none" strike="noStrike" cap="none">
                <a:solidFill>
                  <a:srgbClr val="092E4B"/>
                </a:solidFill>
                <a:latin typeface="Calibri"/>
                <a:ea typeface="Calibri"/>
                <a:cs typeface="Calibri"/>
                <a:sym typeface="Calibri"/>
              </a:rPr>
              <a:t>which is an app</a:t>
            </a:r>
            <a:r>
              <a:rPr lang="en-US" sz="2400">
                <a:solidFill>
                  <a:srgbClr val="092E4B"/>
                </a:solidFill>
                <a:latin typeface="Calibri"/>
                <a:ea typeface="Calibri"/>
                <a:cs typeface="Calibri"/>
                <a:sym typeface="Calibri"/>
              </a:rPr>
              <a:t> that</a:t>
            </a:r>
            <a:r>
              <a:rPr lang="en-US" sz="2400" b="0" i="0" u="none" strike="noStrike" cap="none">
                <a:solidFill>
                  <a:srgbClr val="092E4B"/>
                </a:solidFill>
                <a:latin typeface="Calibri"/>
                <a:ea typeface="Calibri"/>
                <a:cs typeface="Calibri"/>
                <a:sym typeface="Calibri"/>
              </a:rPr>
              <a:t> requires a subscription, to create a group of people around the seniors. This group can be made by famil</a:t>
            </a:r>
            <a:r>
              <a:rPr lang="en-US" sz="2400">
                <a:solidFill>
                  <a:srgbClr val="092E4B"/>
                </a:solidFill>
                <a:latin typeface="Calibri"/>
                <a:ea typeface="Calibri"/>
                <a:cs typeface="Calibri"/>
                <a:sym typeface="Calibri"/>
              </a:rPr>
              <a:t>y</a:t>
            </a:r>
            <a:r>
              <a:rPr lang="en-US" sz="2400" b="0" i="0" u="none" strike="noStrike" cap="none">
                <a:solidFill>
                  <a:srgbClr val="092E4B"/>
                </a:solidFill>
                <a:latin typeface="Calibri"/>
                <a:ea typeface="Calibri"/>
                <a:cs typeface="Calibri"/>
                <a:sym typeface="Calibri"/>
              </a:rPr>
              <a:t>, care workers, friends and neighbours to keep the interaction constant.</a:t>
            </a:r>
            <a:endParaRPr/>
          </a:p>
          <a:p>
            <a:pPr marL="457200" marR="0" lvl="0" indent="-228600" algn="l" rtl="0">
              <a:lnSpc>
                <a:spcPct val="90000"/>
              </a:lnSpc>
              <a:spcBef>
                <a:spcPts val="1000"/>
              </a:spcBef>
              <a:spcAft>
                <a:spcPts val="0"/>
              </a:spcAft>
              <a:buClr>
                <a:srgbClr val="092E4B"/>
              </a:buClr>
              <a:buSzPts val="2400"/>
              <a:buFont typeface="Arial"/>
              <a:buNone/>
            </a:pPr>
            <a:endParaRPr sz="2400" b="0" i="0" u="none" strike="noStrike" cap="none">
              <a:solidFill>
                <a:srgbClr val="092E4B"/>
              </a:solidFill>
              <a:latin typeface="Calibri"/>
              <a:ea typeface="Calibri"/>
              <a:cs typeface="Calibri"/>
              <a:sym typeface="Calibri"/>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49"/>
          <p:cNvSpPr txBox="1">
            <a:spLocks noGrp="1"/>
          </p:cNvSpPr>
          <p:nvPr>
            <p:ph type="body" idx="1"/>
          </p:nvPr>
        </p:nvSpPr>
        <p:spPr>
          <a:xfrm>
            <a:off x="5660150" y="1142975"/>
            <a:ext cx="5752200" cy="39132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2400"/>
              <a:buFont typeface="Arial"/>
              <a:buNone/>
            </a:pPr>
            <a:r>
              <a:rPr lang="en-US" dirty="0" err="1"/>
              <a:t>Televeda</a:t>
            </a:r>
            <a:r>
              <a:rPr lang="en-US" dirty="0"/>
              <a:t> is a social live streaming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5"/>
                  </a:ext>
                </a:extLst>
              </a:rPr>
              <a:t>platform </a:t>
            </a:r>
            <a:r>
              <a:rPr lang="en-US" dirty="0"/>
              <a:t>specifically thought for seniors who can find different activities to do while they are connected with other users from all over the world. A platform is a website with different sections where the user can interact with different content.</a:t>
            </a:r>
            <a:endParaRPr dirty="0"/>
          </a:p>
          <a:p>
            <a:pPr marL="457200" marR="0" lvl="0" indent="-228600" algn="l" rtl="0">
              <a:lnSpc>
                <a:spcPct val="90000"/>
              </a:lnSpc>
              <a:spcBef>
                <a:spcPts val="1000"/>
              </a:spcBef>
              <a:spcAft>
                <a:spcPts val="0"/>
              </a:spcAft>
              <a:buClr>
                <a:schemeClr val="lt1"/>
              </a:buClr>
              <a:buSzPts val="2400"/>
              <a:buFont typeface="Arial"/>
              <a:buNone/>
            </a:pPr>
            <a:r>
              <a:rPr lang="en-US" dirty="0"/>
              <a:t>Joining is really easy, an email account is all you need to subscribe.</a:t>
            </a:r>
            <a:endParaRPr dirty="0"/>
          </a:p>
          <a:p>
            <a:pPr marL="457200" marR="0" lvl="0" indent="-228600" algn="l" rtl="0">
              <a:lnSpc>
                <a:spcPct val="90000"/>
              </a:lnSpc>
              <a:spcBef>
                <a:spcPts val="1000"/>
              </a:spcBef>
              <a:spcAft>
                <a:spcPts val="0"/>
              </a:spcAft>
              <a:buClr>
                <a:schemeClr val="lt1"/>
              </a:buClr>
              <a:buSzPts val="2400"/>
              <a:buFont typeface="Arial"/>
              <a:buNone/>
            </a:pPr>
            <a:r>
              <a:rPr lang="en-US" dirty="0"/>
              <a:t>It’s possible to join multiple kinds of classes such as fitness, drawing, painting or just playing games with other users.</a:t>
            </a:r>
            <a:endParaRPr dirty="0"/>
          </a:p>
          <a:p>
            <a:pPr marL="457200" marR="0" lvl="0" indent="-228600" algn="l" rtl="0">
              <a:lnSpc>
                <a:spcPct val="90000"/>
              </a:lnSpc>
              <a:spcBef>
                <a:spcPts val="1000"/>
              </a:spcBef>
              <a:spcAft>
                <a:spcPts val="0"/>
              </a:spcAft>
              <a:buClr>
                <a:schemeClr val="lt1"/>
              </a:buClr>
              <a:buSzPts val="2400"/>
              <a:buFont typeface="Arial"/>
              <a:buNone/>
            </a:pPr>
            <a:r>
              <a:rPr lang="en-US" dirty="0"/>
              <a:t>Virtual events, such as Bingo night, are </a:t>
            </a:r>
            <a:r>
              <a:rPr lang="en-US" dirty="0" err="1"/>
              <a:t>organised</a:t>
            </a:r>
            <a:r>
              <a:rPr lang="en-US" dirty="0"/>
              <a:t> to have fun together.</a:t>
            </a:r>
            <a:endParaRPr dirty="0"/>
          </a:p>
        </p:txBody>
      </p:sp>
      <p:sp>
        <p:nvSpPr>
          <p:cNvPr id="328" name="Google Shape;328;p49"/>
          <p:cNvSpPr txBox="1">
            <a:spLocks noGrp="1"/>
          </p:cNvSpPr>
          <p:nvPr>
            <p:ph type="body" idx="2"/>
          </p:nvPr>
        </p:nvSpPr>
        <p:spPr>
          <a:xfrm>
            <a:off x="5740613" y="347764"/>
            <a:ext cx="4991100" cy="992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sz="3100" u="sng">
                <a:solidFill>
                  <a:srgbClr val="24BAA2"/>
                </a:solidFill>
                <a:hlinkClick r:id="rId3">
                  <a:extLst>
                    <a:ext uri="{A12FA001-AC4F-418D-AE19-62706E023703}">
                      <ahyp:hlinkClr xmlns:ahyp="http://schemas.microsoft.com/office/drawing/2018/hyperlinkcolor" val="tx"/>
                    </a:ext>
                  </a:extLst>
                </a:hlinkClick>
              </a:rPr>
              <a:t>Televeda</a:t>
            </a:r>
            <a:r>
              <a:rPr lang="en-US" sz="3100">
                <a:solidFill>
                  <a:srgbClr val="24BAA2"/>
                </a:solidFill>
              </a:rPr>
              <a:t> v</a:t>
            </a:r>
            <a:r>
              <a:rPr lang="en-US" sz="3100"/>
              <a:t>irtual community</a:t>
            </a:r>
            <a:endParaRPr/>
          </a:p>
        </p:txBody>
      </p:sp>
      <p:pic>
        <p:nvPicPr>
          <p:cNvPr id="329" name="Google Shape;329;p4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1851660"/>
            <a:ext cx="5130800" cy="3913187"/>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sp>
        <p:nvSpPr>
          <p:cNvPr id="319" name="Google Shape;319;p48"/>
          <p:cNvSpPr txBox="1">
            <a:spLocks noGrp="1"/>
          </p:cNvSpPr>
          <p:nvPr>
            <p:ph type="body" idx="1"/>
          </p:nvPr>
        </p:nvSpPr>
        <p:spPr>
          <a:xfrm>
            <a:off x="187287" y="2321070"/>
            <a:ext cx="7933717" cy="415684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Word with friend is a game similar to Scrabble, in which the player can interact and play in multiplayer mode with friends, challenging each other in games with different game options.</a:t>
            </a:r>
            <a:endParaRPr/>
          </a:p>
          <a:p>
            <a:pPr marL="457200" marR="0" lvl="0" indent="-228600" algn="l" rtl="0">
              <a:lnSpc>
                <a:spcPct val="90000"/>
              </a:lnSpc>
              <a:spcBef>
                <a:spcPts val="1000"/>
              </a:spcBef>
              <a:spcAft>
                <a:spcPts val="0"/>
              </a:spcAft>
              <a:buClr>
                <a:srgbClr val="092E4B"/>
              </a:buClr>
              <a:buSzPts val="2400"/>
              <a:buFont typeface="Arial"/>
              <a:buNone/>
            </a:pPr>
            <a:r>
              <a:rPr lang="en-US"/>
              <a:t>It, therefore, allows players to interact with friends but also get to know other players, positively impacting cognitive functions as well. It helps, in fact, to train thinking in searching for the right words.</a:t>
            </a:r>
            <a:endParaRPr/>
          </a:p>
          <a:p>
            <a:pPr marL="457200" marR="0" lvl="0" indent="-228600" algn="l" rtl="0">
              <a:lnSpc>
                <a:spcPct val="90000"/>
              </a:lnSpc>
              <a:spcBef>
                <a:spcPts val="1000"/>
              </a:spcBef>
              <a:spcAft>
                <a:spcPts val="0"/>
              </a:spcAft>
              <a:buClr>
                <a:srgbClr val="092E4B"/>
              </a:buClr>
              <a:buSzPts val="2400"/>
              <a:buFont typeface="Arial"/>
              <a:buNone/>
            </a:pPr>
            <a:r>
              <a:rPr lang="en-US"/>
              <a:t>It is available in iOS, Android and on the web, but not in all languages, but don’t worry about this because you can find a lot of similar app in your language.</a:t>
            </a:r>
            <a:endParaRPr/>
          </a:p>
        </p:txBody>
      </p:sp>
      <p:sp>
        <p:nvSpPr>
          <p:cNvPr id="320" name="Google Shape;320;p48"/>
          <p:cNvSpPr txBox="1">
            <a:spLocks noGrp="1"/>
          </p:cNvSpPr>
          <p:nvPr>
            <p:ph type="body" idx="2"/>
          </p:nvPr>
        </p:nvSpPr>
        <p:spPr>
          <a:xfrm>
            <a:off x="565046" y="1190312"/>
            <a:ext cx="7178100" cy="1031700"/>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3">
                  <a:extLst>
                    <a:ext uri="{A12FA001-AC4F-418D-AE19-62706E023703}">
                      <ahyp:hlinkClr xmlns:ahyp="http://schemas.microsoft.com/office/drawing/2018/hyperlinkcolor" val="tx"/>
                    </a:ext>
                  </a:extLst>
                </a:hlinkClick>
              </a:rPr>
              <a:t>Word with friend app</a:t>
            </a:r>
            <a:endParaRPr>
              <a:solidFill>
                <a:srgbClr val="24BAA2"/>
              </a:solidFill>
            </a:endParaRPr>
          </a:p>
        </p:txBody>
      </p:sp>
      <p:pic>
        <p:nvPicPr>
          <p:cNvPr id="321" name="Google Shape;321;p48"/>
          <p:cNvPicPr preferRelativeResize="0"/>
          <p:nvPr/>
        </p:nvPicPr>
        <p:blipFill rotWithShape="1">
          <a:blip r:embed="rId4">
            <a:alphaModFix/>
          </a:blip>
          <a:srcRect/>
          <a:stretch/>
        </p:blipFill>
        <p:spPr>
          <a:xfrm>
            <a:off x="8583306" y="2221918"/>
            <a:ext cx="2444127" cy="2386542"/>
          </a:xfrm>
          <a:prstGeom prst="rect">
            <a:avLst/>
          </a:prstGeom>
          <a:noFill/>
          <a:ln>
            <a:noFill/>
          </a:ln>
        </p:spPr>
      </p:pic>
      <p:sp>
        <p:nvSpPr>
          <p:cNvPr id="322" name="Google Shape;322;p48"/>
          <p:cNvSpPr txBox="1"/>
          <p:nvPr/>
        </p:nvSpPr>
        <p:spPr>
          <a:xfrm>
            <a:off x="478975" y="97975"/>
            <a:ext cx="61395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3600" b="1">
                <a:solidFill>
                  <a:srgbClr val="7F3494"/>
                </a:solidFill>
                <a:latin typeface="Calibri"/>
                <a:ea typeface="Calibri"/>
                <a:cs typeface="Calibri"/>
                <a:sym typeface="Calibri"/>
              </a:rPr>
              <a:t>Be Inspired…</a:t>
            </a:r>
            <a:r>
              <a:rPr lang="en-US" sz="3600">
                <a:solidFill>
                  <a:srgbClr val="7F3494"/>
                </a:solidFill>
                <a:latin typeface="Calibri"/>
                <a:ea typeface="Calibri"/>
                <a:cs typeface="Calibri"/>
                <a:sym typeface="Calibri"/>
              </a:rPr>
              <a:t>suitable Apps</a:t>
            </a:r>
            <a:endParaRPr sz="3600">
              <a:solidFill>
                <a:srgbClr val="7F3494"/>
              </a:solidFill>
              <a:latin typeface="Calibri"/>
              <a:ea typeface="Calibri"/>
              <a:cs typeface="Calibri"/>
              <a:sym typeface="Calibri"/>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51"/>
          <p:cNvSpPr txBox="1">
            <a:spLocks noGrp="1"/>
          </p:cNvSpPr>
          <p:nvPr>
            <p:ph type="body" idx="1"/>
          </p:nvPr>
        </p:nvSpPr>
        <p:spPr>
          <a:xfrm>
            <a:off x="5698495" y="3429000"/>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dirty="0"/>
              <a:t>Entertainment Apps</a:t>
            </a:r>
            <a:endParaRPr dirty="0"/>
          </a:p>
        </p:txBody>
      </p:sp>
      <p:sp>
        <p:nvSpPr>
          <p:cNvPr id="345" name="Google Shape;345;p51"/>
          <p:cNvSpPr txBox="1">
            <a:spLocks noGrp="1"/>
          </p:cNvSpPr>
          <p:nvPr>
            <p:ph type="body" idx="2"/>
          </p:nvPr>
        </p:nvSpPr>
        <p:spPr>
          <a:xfrm>
            <a:off x="891653" y="2003728"/>
            <a:ext cx="2226931" cy="186562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sz="8000" dirty="0"/>
              <a:t> (c)</a:t>
            </a:r>
            <a:endParaRPr sz="8000" dirty="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52"/>
          <p:cNvSpPr txBox="1">
            <a:spLocks noGrp="1"/>
          </p:cNvSpPr>
          <p:nvPr>
            <p:ph type="body" idx="1"/>
          </p:nvPr>
        </p:nvSpPr>
        <p:spPr>
          <a:xfrm>
            <a:off x="667753" y="1687963"/>
            <a:ext cx="5047200" cy="38499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dirty="0"/>
              <a:t>Today, entertainment is made more accessible through</a:t>
            </a:r>
            <a:r>
              <a:rPr lang="en-US" b="1" dirty="0"/>
              <a:t> streaming.</a:t>
            </a:r>
            <a:r>
              <a:rPr lang="en-US" dirty="0"/>
              <a:t> This is a system for transmitting audio and video over the Internet, allowing people to listen to or watch the content they want without having to wait until it has been fully downloaded.</a:t>
            </a:r>
            <a:endParaRPr dirty="0"/>
          </a:p>
          <a:p>
            <a:pPr marL="0" marR="0" lvl="0" indent="0" algn="l" rtl="0">
              <a:lnSpc>
                <a:spcPct val="90000"/>
              </a:lnSpc>
              <a:spcBef>
                <a:spcPts val="1000"/>
              </a:spcBef>
              <a:spcAft>
                <a:spcPts val="0"/>
              </a:spcAft>
              <a:buClr>
                <a:srgbClr val="092E4B"/>
              </a:buClr>
              <a:buSzPts val="2400"/>
              <a:buFont typeface="Arial"/>
              <a:buNone/>
            </a:pPr>
            <a:r>
              <a:rPr lang="en-US" dirty="0"/>
              <a:t>Major legal streaming platforms include Netflix, Amazon Prime, </a:t>
            </a:r>
            <a:r>
              <a:rPr lang="en-US" dirty="0" err="1"/>
              <a:t>NowTV</a:t>
            </a:r>
            <a:r>
              <a:rPr lang="en-US" dirty="0"/>
              <a:t>, Disney, Spotify, Pluto TV, YouTube. Continue reading to learn more about each </a:t>
            </a:r>
            <a:r>
              <a:rPr lang="en-US" dirty="0">
                <a:sym typeface="Wingdings" panose="05000000000000000000" pitchFamily="2" charset="2"/>
              </a:rPr>
              <a:t></a:t>
            </a:r>
            <a:endParaRPr dirty="0"/>
          </a:p>
        </p:txBody>
      </p:sp>
      <p:sp>
        <p:nvSpPr>
          <p:cNvPr id="351" name="Google Shape;351;p52"/>
          <p:cNvSpPr txBox="1">
            <a:spLocks noGrp="1"/>
          </p:cNvSpPr>
          <p:nvPr>
            <p:ph type="body" idx="2"/>
          </p:nvPr>
        </p:nvSpPr>
        <p:spPr>
          <a:xfrm>
            <a:off x="591556" y="652753"/>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Entertainment Apps</a:t>
            </a:r>
            <a:endParaRPr dirty="0"/>
          </a:p>
        </p:txBody>
      </p:sp>
      <p:pic>
        <p:nvPicPr>
          <p:cNvPr id="352" name="Google Shape;352;p52"/>
          <p:cNvPicPr preferRelativeResize="0"/>
          <p:nvPr/>
        </p:nvPicPr>
        <p:blipFill>
          <a:blip r:embed="rId3">
            <a:alphaModFix/>
          </a:blip>
          <a:stretch>
            <a:fillRect/>
          </a:stretch>
        </p:blipFill>
        <p:spPr>
          <a:xfrm>
            <a:off x="5997975" y="1717650"/>
            <a:ext cx="5720376" cy="3790524"/>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53"/>
          <p:cNvSpPr txBox="1">
            <a:spLocks noGrp="1"/>
          </p:cNvSpPr>
          <p:nvPr>
            <p:ph type="body" idx="1"/>
          </p:nvPr>
        </p:nvSpPr>
        <p:spPr>
          <a:xfrm>
            <a:off x="525938" y="1318192"/>
            <a:ext cx="11140120" cy="153580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SzPts val="2400"/>
              <a:buNone/>
            </a:pPr>
            <a:r>
              <a:rPr lang="en-US" dirty="0"/>
              <a:t>This is a subscription streaming service that hosts a considerable number of movies, series and documentaries, offering subscription plans usable by one, two or four users at the same time. The contents are in high-definition resolution so you can watch movies with clear </a:t>
            </a:r>
            <a:r>
              <a:rPr lang="en-US" dirty="0" err="1"/>
              <a:t>colours</a:t>
            </a:r>
            <a:r>
              <a:rPr lang="en-US" dirty="0"/>
              <a:t> and frames. If you want, you can also download the content and watch them when your internet connection is off.</a:t>
            </a:r>
            <a:endParaRPr dirty="0"/>
          </a:p>
        </p:txBody>
      </p:sp>
      <p:pic>
        <p:nvPicPr>
          <p:cNvPr id="358" name="Google Shape;358;p53">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689676" y="-380790"/>
            <a:ext cx="2812644" cy="2812644"/>
          </a:xfrm>
          <a:prstGeom prst="rect">
            <a:avLst/>
          </a:prstGeom>
          <a:noFill/>
          <a:ln>
            <a:noFill/>
          </a:ln>
        </p:spPr>
      </p:pic>
      <p:sp>
        <p:nvSpPr>
          <p:cNvPr id="359" name="Google Shape;359;p53"/>
          <p:cNvSpPr txBox="1"/>
          <p:nvPr/>
        </p:nvSpPr>
        <p:spPr>
          <a:xfrm>
            <a:off x="1003617" y="6048150"/>
            <a:ext cx="9929091" cy="397339"/>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b="0" i="0" u="none" strike="noStrike" cap="none" dirty="0">
                <a:solidFill>
                  <a:srgbClr val="000000"/>
                </a:solidFill>
                <a:latin typeface="Calibri"/>
                <a:ea typeface="Calibri"/>
                <a:cs typeface="Calibri"/>
                <a:sym typeface="Calibri"/>
              </a:rPr>
              <a:t>  </a:t>
            </a:r>
            <a:r>
              <a:rPr lang="en-US" b="0" i="0" u="none" strike="noStrike" cap="none" dirty="0">
                <a:solidFill>
                  <a:srgbClr val="092E4B"/>
                </a:solidFill>
                <a:latin typeface="Calibri"/>
                <a:ea typeface="Calibri"/>
                <a:cs typeface="Calibri"/>
                <a:sym typeface="Calibri"/>
              </a:rPr>
              <a:t>If the video doesn’t work here, click on this link:                                                 </a:t>
            </a:r>
            <a:r>
              <a:rPr lang="en-US" b="0" i="0" u="none" strike="noStrike" cap="none" dirty="0">
                <a:solidFill>
                  <a:srgbClr val="7030A0"/>
                </a:solidFill>
                <a:latin typeface="Calibri"/>
                <a:ea typeface="Calibri"/>
                <a:cs typeface="Calibri"/>
                <a:sym typeface="Calibri"/>
              </a:rPr>
              <a:t>https://www.youtube.com/watch?v=o5RxOCCHNGM</a:t>
            </a:r>
            <a:endParaRPr b="0" i="0" u="none" strike="noStrike" cap="none" dirty="0">
              <a:solidFill>
                <a:srgbClr val="7030A0"/>
              </a:solidFill>
              <a:latin typeface="Calibri"/>
              <a:ea typeface="Calibri"/>
              <a:cs typeface="Calibri"/>
              <a:sym typeface="Calibri"/>
            </a:endParaRPr>
          </a:p>
          <a:p>
            <a:pPr marL="457200" marR="0" lvl="0" indent="-228600" algn="l" rtl="0">
              <a:lnSpc>
                <a:spcPct val="90000"/>
              </a:lnSpc>
              <a:spcBef>
                <a:spcPts val="1000"/>
              </a:spcBef>
              <a:spcAft>
                <a:spcPts val="0"/>
              </a:spcAft>
              <a:buClr>
                <a:srgbClr val="092E4B"/>
              </a:buClr>
              <a:buSzPts val="2400"/>
              <a:buFont typeface="Arial"/>
              <a:buNone/>
            </a:pPr>
            <a:endParaRPr b="0" i="0" u="none" strike="noStrike" cap="none" dirty="0">
              <a:solidFill>
                <a:srgbClr val="092E4B"/>
              </a:solidFill>
              <a:latin typeface="Calibri"/>
              <a:ea typeface="Calibri"/>
              <a:cs typeface="Calibri"/>
              <a:sym typeface="Calibri"/>
            </a:endParaRPr>
          </a:p>
        </p:txBody>
      </p:sp>
      <p:pic>
        <p:nvPicPr>
          <p:cNvPr id="2" name="Online Media 1" title="How To Use Netflix (Beginners Guide!)">
            <a:hlinkClick r:id="" action="ppaction://media"/>
            <a:extLst>
              <a:ext uri="{FF2B5EF4-FFF2-40B4-BE49-F238E27FC236}">
                <a16:creationId xmlns:a16="http://schemas.microsoft.com/office/drawing/2014/main" id="{9D18CC47-ADC3-1001-B8AF-C1BAD98D9989}"/>
              </a:ext>
            </a:extLst>
          </p:cNvPr>
          <p:cNvPicPr>
            <a:picLocks noRot="1" noChangeAspect="1"/>
          </p:cNvPicPr>
          <p:nvPr>
            <a:videoFile r:link="rId1"/>
          </p:nvPr>
        </p:nvPicPr>
        <p:blipFill>
          <a:blip r:embed="rId6"/>
          <a:stretch>
            <a:fillRect/>
          </a:stretch>
        </p:blipFill>
        <p:spPr>
          <a:xfrm>
            <a:off x="3428356" y="3276136"/>
            <a:ext cx="5079611" cy="28699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54"/>
          <p:cNvSpPr txBox="1">
            <a:spLocks noGrp="1"/>
          </p:cNvSpPr>
          <p:nvPr>
            <p:ph type="body" idx="1"/>
          </p:nvPr>
        </p:nvSpPr>
        <p:spPr>
          <a:xfrm>
            <a:off x="409399" y="1485250"/>
            <a:ext cx="5686601" cy="14010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a:t>   Once you subscribe to Amazon Prime, the service automatically activates, supporting high quality definition. The contents are divided in categories, so you can choose among movies, cartoons or series and once you decided what to watch you can surf among the contents according to the genre. If you have a smart TV or the Amazon Firestick you can also use the microphone in the remote control and just say the title, then the App will open the movie automatically.</a:t>
            </a:r>
            <a:endParaRPr dirty="0"/>
          </a:p>
        </p:txBody>
      </p:sp>
      <p:sp>
        <p:nvSpPr>
          <p:cNvPr id="366" name="Google Shape;366;p54"/>
          <p:cNvSpPr txBox="1">
            <a:spLocks noGrp="1"/>
          </p:cNvSpPr>
          <p:nvPr>
            <p:ph type="body" idx="2"/>
          </p:nvPr>
        </p:nvSpPr>
        <p:spPr>
          <a:xfrm>
            <a:off x="672651" y="681593"/>
            <a:ext cx="4597681"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dirty="0">
                <a:solidFill>
                  <a:srgbClr val="24BAA2"/>
                </a:solidFill>
                <a:hlinkClick r:id="rId4">
                  <a:extLst>
                    <a:ext uri="{A12FA001-AC4F-418D-AE19-62706E023703}">
                      <ahyp:hlinkClr xmlns:ahyp="http://schemas.microsoft.com/office/drawing/2018/hyperlinkcolor" val="tx"/>
                    </a:ext>
                  </a:extLst>
                </a:hlinkClick>
              </a:rPr>
              <a:t>Amazon Prime Video</a:t>
            </a:r>
            <a:endParaRPr dirty="0">
              <a:solidFill>
                <a:srgbClr val="24BAA2"/>
              </a:solidFill>
            </a:endParaRPr>
          </a:p>
        </p:txBody>
      </p:sp>
      <p:pic>
        <p:nvPicPr>
          <p:cNvPr id="367" name="Google Shape;367;p54">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961377" y="4962526"/>
            <a:ext cx="1176800" cy="1177775"/>
          </a:xfrm>
          <a:prstGeom prst="rect">
            <a:avLst/>
          </a:prstGeom>
          <a:noFill/>
          <a:ln>
            <a:noFill/>
          </a:ln>
        </p:spPr>
      </p:pic>
      <p:sp>
        <p:nvSpPr>
          <p:cNvPr id="368" name="Google Shape;368;p54"/>
          <p:cNvSpPr txBox="1"/>
          <p:nvPr/>
        </p:nvSpPr>
        <p:spPr>
          <a:xfrm>
            <a:off x="7138177" y="5049419"/>
            <a:ext cx="4505700" cy="1287300"/>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600" b="0" i="0" u="none" strike="noStrike" cap="none" dirty="0">
                <a:solidFill>
                  <a:srgbClr val="092E4B"/>
                </a:solidFill>
                <a:latin typeface="Calibri"/>
                <a:ea typeface="Calibri"/>
                <a:cs typeface="Calibri"/>
                <a:sym typeface="Calibri"/>
              </a:rPr>
              <a:t>If the video doesn’t work here, click on this link:</a:t>
            </a:r>
            <a:endParaRPr sz="1600" dirty="0">
              <a:solidFill>
                <a:srgbClr val="092E4B"/>
              </a:solidFill>
            </a:endParaRPr>
          </a:p>
          <a:p>
            <a:pPr marL="457200" marR="0" lvl="0" indent="-228600" algn="ctr" rtl="0">
              <a:lnSpc>
                <a:spcPct val="90000"/>
              </a:lnSpc>
              <a:spcBef>
                <a:spcPts val="1000"/>
              </a:spcBef>
              <a:spcAft>
                <a:spcPts val="0"/>
              </a:spcAft>
              <a:buClr>
                <a:srgbClr val="092E4B"/>
              </a:buClr>
              <a:buSzPts val="2400"/>
              <a:buFont typeface="Arial"/>
              <a:buNone/>
            </a:pPr>
            <a:r>
              <a:rPr lang="en-US" sz="1600" b="0" i="0" u="sng" strike="noStrike" cap="none" dirty="0">
                <a:solidFill>
                  <a:srgbClr val="7030A0"/>
                </a:solidFill>
                <a:latin typeface="Calibri"/>
                <a:ea typeface="Calibri"/>
                <a:cs typeface="Calibri"/>
                <a:sym typeface="Calibri"/>
                <a:hlinkClick r:id="rId6">
                  <a:extLst>
                    <a:ext uri="{A12FA001-AC4F-418D-AE19-62706E023703}">
                      <ahyp:hlinkClr xmlns:ahyp="http://schemas.microsoft.com/office/drawing/2018/hyperlinkcolor" val="tx"/>
                    </a:ext>
                  </a:extLst>
                </a:hlinkClick>
              </a:rPr>
              <a:t>https://www.youtube.com/watch?v=7G7RyXzHMSM</a:t>
            </a:r>
            <a:r>
              <a:rPr lang="en-US" sz="1600" b="0" i="0" u="none" strike="noStrike" cap="none" dirty="0">
                <a:solidFill>
                  <a:srgbClr val="7030A0"/>
                </a:solidFill>
                <a:latin typeface="Calibri"/>
                <a:ea typeface="Calibri"/>
                <a:cs typeface="Calibri"/>
                <a:sym typeface="Calibri"/>
              </a:rPr>
              <a:t> </a:t>
            </a:r>
            <a:endParaRPr sz="1600" dirty="0"/>
          </a:p>
        </p:txBody>
      </p:sp>
      <p:pic>
        <p:nvPicPr>
          <p:cNvPr id="2" name="Online Media 1" title="How To Use Amazon Prime Video - Tutorial For Beginners (2020) ✅">
            <a:hlinkClick r:id="" action="ppaction://media"/>
            <a:extLst>
              <a:ext uri="{FF2B5EF4-FFF2-40B4-BE49-F238E27FC236}">
                <a16:creationId xmlns:a16="http://schemas.microsoft.com/office/drawing/2014/main" id="{1236B874-AD3E-77DF-19FA-F787DE884F55}"/>
              </a:ext>
            </a:extLst>
          </p:cNvPr>
          <p:cNvPicPr>
            <a:picLocks noRot="1" noChangeAspect="1"/>
          </p:cNvPicPr>
          <p:nvPr>
            <a:videoFile r:link="rId1"/>
          </p:nvPr>
        </p:nvPicPr>
        <p:blipFill>
          <a:blip r:embed="rId7"/>
          <a:stretch>
            <a:fillRect/>
          </a:stretch>
        </p:blipFill>
        <p:spPr>
          <a:xfrm>
            <a:off x="6096000" y="1573927"/>
            <a:ext cx="5374081" cy="30363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55"/>
          <p:cNvSpPr txBox="1">
            <a:spLocks noGrp="1"/>
          </p:cNvSpPr>
          <p:nvPr>
            <p:ph type="body" idx="1"/>
          </p:nvPr>
        </p:nvSpPr>
        <p:spPr>
          <a:xfrm>
            <a:off x="211015" y="1038775"/>
            <a:ext cx="11538004" cy="14862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a:t>   It is a music streaming service that gives access to millions of songs and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6"/>
                  </a:ext>
                </a:extLst>
              </a:rPr>
              <a:t>podcast</a:t>
            </a:r>
            <a:r>
              <a:rPr lang="en-US" dirty="0"/>
              <a:t>s. Podcasts are really popular right now. These are audio recordings in which people can tell stories, comment on news or read books. There are several genre of podcasts: crime, comedy, politics and historical ones etc. It’s just up to you to choose the best. Free versions can be accessed via PCs, laptops and smartphones.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7"/>
                  </a:ext>
                </a:extLst>
              </a:rPr>
              <a:t>The free version has some functions locked, to unlock them just subscribe to Spotify Premium, which means paying a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8"/>
                  </a:ext>
                </a:extLst>
              </a:rPr>
              <a:t>monthly</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9"/>
                  </a:ext>
                </a:extLst>
              </a:rPr>
              <a:t> fee.</a:t>
            </a:r>
            <a:endParaRPr dirty="0"/>
          </a:p>
        </p:txBody>
      </p:sp>
      <p:sp>
        <p:nvSpPr>
          <p:cNvPr id="375" name="Google Shape;375;p55"/>
          <p:cNvSpPr txBox="1">
            <a:spLocks noGrp="1"/>
          </p:cNvSpPr>
          <p:nvPr>
            <p:ph type="body" idx="2"/>
          </p:nvPr>
        </p:nvSpPr>
        <p:spPr>
          <a:xfrm>
            <a:off x="442981" y="327228"/>
            <a:ext cx="10595100" cy="803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4">
                  <a:extLst>
                    <a:ext uri="{A12FA001-AC4F-418D-AE19-62706E023703}">
                      <ahyp:hlinkClr xmlns:ahyp="http://schemas.microsoft.com/office/drawing/2018/hyperlinkcolor" val="tx"/>
                    </a:ext>
                  </a:extLst>
                </a:hlinkClick>
              </a:rPr>
              <a:t>Spotify</a:t>
            </a:r>
            <a:r>
              <a:rPr lang="en-US">
                <a:solidFill>
                  <a:srgbClr val="24BAA2"/>
                </a:solidFill>
              </a:rPr>
              <a:t> </a:t>
            </a:r>
            <a:endParaRPr>
              <a:solidFill>
                <a:srgbClr val="24BAA2"/>
              </a:solidFill>
            </a:endParaRPr>
          </a:p>
        </p:txBody>
      </p:sp>
      <p:sp>
        <p:nvSpPr>
          <p:cNvPr id="376" name="Google Shape;376;p55"/>
          <p:cNvSpPr txBox="1"/>
          <p:nvPr/>
        </p:nvSpPr>
        <p:spPr>
          <a:xfrm>
            <a:off x="798381" y="6008914"/>
            <a:ext cx="10595237" cy="389628"/>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600" b="0" i="0" u="none" strike="noStrike" cap="none" dirty="0">
                <a:solidFill>
                  <a:srgbClr val="092E4B"/>
                </a:solidFill>
                <a:latin typeface="Calibri"/>
                <a:ea typeface="Calibri"/>
                <a:cs typeface="Calibri"/>
                <a:sym typeface="Calibri"/>
              </a:rPr>
              <a:t>If the video doesn’t work here, click on this link:</a:t>
            </a:r>
            <a:r>
              <a:rPr lang="en-US" sz="1600" dirty="0">
                <a:solidFill>
                  <a:srgbClr val="092E4B"/>
                </a:solidFill>
                <a:ea typeface="Calibri"/>
              </a:rPr>
              <a:t>	</a:t>
            </a:r>
            <a:r>
              <a:rPr lang="en-US" sz="1600" b="0" i="0" u="sng" strike="noStrike" cap="none" dirty="0">
                <a:solidFill>
                  <a:srgbClr val="7030A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https://www.youtube.com/watch?v=PxpNtOIFRm4</a:t>
            </a:r>
            <a:r>
              <a:rPr lang="en-US" sz="1600" b="0" i="0" u="none" strike="noStrike" cap="none" dirty="0">
                <a:solidFill>
                  <a:srgbClr val="7030A0"/>
                </a:solidFill>
                <a:latin typeface="Calibri"/>
                <a:ea typeface="Calibri"/>
                <a:cs typeface="Calibri"/>
                <a:sym typeface="Calibri"/>
              </a:rPr>
              <a:t> </a:t>
            </a:r>
            <a:endParaRPr sz="1600" b="0" i="0" u="none" strike="noStrike" cap="none" dirty="0">
              <a:solidFill>
                <a:srgbClr val="7030A0"/>
              </a:solidFill>
              <a:latin typeface="Calibri"/>
              <a:ea typeface="Calibri"/>
              <a:cs typeface="Calibri"/>
              <a:sym typeface="Calibri"/>
            </a:endParaRPr>
          </a:p>
        </p:txBody>
      </p:sp>
      <p:pic>
        <p:nvPicPr>
          <p:cNvPr id="2" name="Online Media 1" title="How to Use Spotify – Complete Guide">
            <a:hlinkClick r:id="" action="ppaction://media"/>
            <a:extLst>
              <a:ext uri="{FF2B5EF4-FFF2-40B4-BE49-F238E27FC236}">
                <a16:creationId xmlns:a16="http://schemas.microsoft.com/office/drawing/2014/main" id="{93ADBEAF-C1D1-30EE-E371-A602F6475571}"/>
              </a:ext>
            </a:extLst>
          </p:cNvPr>
          <p:cNvPicPr>
            <a:picLocks noRot="1" noChangeAspect="1"/>
          </p:cNvPicPr>
          <p:nvPr>
            <a:videoFile r:link="rId1"/>
          </p:nvPr>
        </p:nvPicPr>
        <p:blipFill>
          <a:blip r:embed="rId6"/>
          <a:stretch>
            <a:fillRect/>
          </a:stretch>
        </p:blipFill>
        <p:spPr>
          <a:xfrm>
            <a:off x="3544650" y="3395722"/>
            <a:ext cx="4393547" cy="24823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8E787-EFAB-F22B-C066-CB602F7B202D}"/>
              </a:ext>
            </a:extLst>
          </p:cNvPr>
          <p:cNvSpPr>
            <a:spLocks noGrp="1"/>
          </p:cNvSpPr>
          <p:nvPr>
            <p:ph type="body" idx="2"/>
          </p:nvPr>
        </p:nvSpPr>
        <p:spPr>
          <a:xfrm>
            <a:off x="376237" y="437100"/>
            <a:ext cx="11439525" cy="1018971"/>
          </a:xfrm>
        </p:spPr>
        <p:txBody>
          <a:bodyPr/>
          <a:lstStyle/>
          <a:p>
            <a:r>
              <a:rPr lang="en-IE" dirty="0"/>
              <a:t>Simple Tips on how to Promote Independence…</a:t>
            </a:r>
          </a:p>
        </p:txBody>
      </p:sp>
      <p:pic>
        <p:nvPicPr>
          <p:cNvPr id="4" name="Picture 3">
            <a:extLst>
              <a:ext uri="{FF2B5EF4-FFF2-40B4-BE49-F238E27FC236}">
                <a16:creationId xmlns:a16="http://schemas.microsoft.com/office/drawing/2014/main" id="{8C978628-FACE-2F68-2196-C9E882D34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407337" y="1456845"/>
            <a:ext cx="7941283" cy="4839954"/>
          </a:xfrm>
          <a:prstGeom prst="rect">
            <a:avLst/>
          </a:prstGeom>
        </p:spPr>
      </p:pic>
      <p:sp>
        <p:nvSpPr>
          <p:cNvPr id="8" name="TextBox 7">
            <a:extLst>
              <a:ext uri="{FF2B5EF4-FFF2-40B4-BE49-F238E27FC236}">
                <a16:creationId xmlns:a16="http://schemas.microsoft.com/office/drawing/2014/main" id="{4FAA066A-E870-417F-84F0-D25534133F4E}"/>
              </a:ext>
            </a:extLst>
          </p:cNvPr>
          <p:cNvSpPr txBox="1"/>
          <p:nvPr/>
        </p:nvSpPr>
        <p:spPr>
          <a:xfrm>
            <a:off x="4331828" y="6010692"/>
            <a:ext cx="3278005" cy="276999"/>
          </a:xfrm>
          <a:prstGeom prst="rect">
            <a:avLst/>
          </a:prstGeom>
          <a:noFill/>
        </p:spPr>
        <p:txBody>
          <a:bodyPr wrap="square">
            <a:spAutoFit/>
          </a:bodyPr>
          <a:lstStyle/>
          <a:p>
            <a:r>
              <a:rPr lang="en-US" sz="1200" dirty="0">
                <a:solidFill>
                  <a:srgbClr val="24BA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How to Promote Independence - YouTube</a:t>
            </a:r>
            <a:endParaRPr lang="en-IE" sz="1200"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566B7EF-B391-2FA8-AAD9-52EFC7089405}"/>
              </a:ext>
            </a:extLst>
          </p:cNvPr>
          <p:cNvSpPr txBox="1"/>
          <p:nvPr/>
        </p:nvSpPr>
        <p:spPr>
          <a:xfrm>
            <a:off x="8641582" y="1628068"/>
            <a:ext cx="3174180" cy="4093428"/>
          </a:xfrm>
          <a:prstGeom prst="rect">
            <a:avLst/>
          </a:prstGeom>
          <a:noFill/>
        </p:spPr>
        <p:txBody>
          <a:bodyPr wrap="square" rtlCol="0">
            <a:spAutoFit/>
          </a:bodyPr>
          <a:lstStyle/>
          <a:p>
            <a:r>
              <a:rPr lang="en-IE" sz="2000" dirty="0">
                <a:solidFill>
                  <a:srgbClr val="002060"/>
                </a:solidFill>
                <a:latin typeface="Calibri" panose="020F0502020204030204" pitchFamily="34" charset="0"/>
                <a:ea typeface="Calibri" panose="020F0502020204030204" pitchFamily="34" charset="0"/>
                <a:cs typeface="Calibri" panose="020F0502020204030204" pitchFamily="34" charset="0"/>
              </a:rPr>
              <a:t>This short video gives some simple tips on how to promote the Independence of seniors as a caregiver. This includes allowing them to operate the controls for TVs, and digital technologies. Thus, giving them greater control and making your role a supportive one rather than doing tasks they can manage or learn.</a:t>
            </a:r>
          </a:p>
        </p:txBody>
      </p:sp>
      <p:pic>
        <p:nvPicPr>
          <p:cNvPr id="2" name="Online Media 1" title="How to Promote Independence">
            <a:hlinkClick r:id="" action="ppaction://media"/>
            <a:extLst>
              <a:ext uri="{FF2B5EF4-FFF2-40B4-BE49-F238E27FC236}">
                <a16:creationId xmlns:a16="http://schemas.microsoft.com/office/drawing/2014/main" id="{DFC146E6-916B-3844-CBEB-F6488A8A67CF}"/>
              </a:ext>
            </a:extLst>
          </p:cNvPr>
          <p:cNvPicPr>
            <a:picLocks noRot="1" noChangeAspect="1"/>
          </p:cNvPicPr>
          <p:nvPr>
            <a:videoFile r:link="rId1"/>
          </p:nvPr>
        </p:nvPicPr>
        <p:blipFill>
          <a:blip r:embed="rId5"/>
          <a:stretch>
            <a:fillRect/>
          </a:stretch>
        </p:blipFill>
        <p:spPr>
          <a:xfrm>
            <a:off x="2528499" y="1831055"/>
            <a:ext cx="5698957" cy="3687453"/>
          </a:xfrm>
          <a:prstGeom prst="rect">
            <a:avLst/>
          </a:prstGeom>
        </p:spPr>
      </p:pic>
    </p:spTree>
    <p:extLst>
      <p:ext uri="{BB962C8B-B14F-4D97-AF65-F5344CB8AC3E}">
        <p14:creationId xmlns:p14="http://schemas.microsoft.com/office/powerpoint/2010/main" val="2229449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56"/>
          <p:cNvSpPr txBox="1">
            <a:spLocks noGrp="1"/>
          </p:cNvSpPr>
          <p:nvPr>
            <p:ph type="body" idx="1"/>
          </p:nvPr>
        </p:nvSpPr>
        <p:spPr>
          <a:xfrm>
            <a:off x="391886" y="1185597"/>
            <a:ext cx="11163844" cy="129322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a:t>   Viewing content is free, and can be accessed either through a Browser, or from the App available on both </a:t>
            </a:r>
            <a:r>
              <a:rPr lang="en-US" dirty="0" err="1"/>
              <a:t>GooglePlay</a:t>
            </a:r>
            <a:r>
              <a:rPr lang="en-US" dirty="0"/>
              <a:t> and </a:t>
            </a:r>
            <a:r>
              <a:rPr lang="en-US" dirty="0" err="1"/>
              <a:t>AppleStore</a:t>
            </a:r>
            <a:r>
              <a:rPr lang="en-US" dirty="0"/>
              <a:t>. Pluto offers a Live TV section and an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0"/>
                  </a:ext>
                </a:extLst>
              </a:rPr>
              <a:t>On Demand section</a:t>
            </a:r>
            <a:r>
              <a:rPr lang="en-US" dirty="0"/>
              <a:t>. In the “on-demand section” the user can choose the show he/she wants to watch just by typing the title of it and letting it play.</a:t>
            </a:r>
            <a:endParaRPr dirty="0"/>
          </a:p>
        </p:txBody>
      </p:sp>
      <p:sp>
        <p:nvSpPr>
          <p:cNvPr id="383" name="Google Shape;383;p56"/>
          <p:cNvSpPr txBox="1">
            <a:spLocks noGrp="1"/>
          </p:cNvSpPr>
          <p:nvPr>
            <p:ph type="body" idx="2"/>
          </p:nvPr>
        </p:nvSpPr>
        <p:spPr>
          <a:xfrm>
            <a:off x="557219" y="551146"/>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dirty="0">
                <a:solidFill>
                  <a:srgbClr val="24BAA2"/>
                </a:solidFill>
                <a:hlinkClick r:id="rId4">
                  <a:extLst>
                    <a:ext uri="{A12FA001-AC4F-418D-AE19-62706E023703}">
                      <ahyp:hlinkClr xmlns:ahyp="http://schemas.microsoft.com/office/drawing/2018/hyperlinkcolor" val="tx"/>
                    </a:ext>
                  </a:extLst>
                </a:hlinkClick>
              </a:rPr>
              <a:t>Pluto TV</a:t>
            </a:r>
            <a:endParaRPr dirty="0">
              <a:solidFill>
                <a:srgbClr val="24BAA2"/>
              </a:solidFill>
            </a:endParaRPr>
          </a:p>
        </p:txBody>
      </p:sp>
      <p:sp>
        <p:nvSpPr>
          <p:cNvPr id="384" name="Google Shape;384;p56"/>
          <p:cNvSpPr txBox="1"/>
          <p:nvPr/>
        </p:nvSpPr>
        <p:spPr>
          <a:xfrm>
            <a:off x="798381" y="5988818"/>
            <a:ext cx="10595237" cy="514852"/>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1600" b="0" i="0" u="none" strike="noStrike" cap="none" dirty="0">
                <a:solidFill>
                  <a:srgbClr val="092E4B"/>
                </a:solidFill>
                <a:latin typeface="Calibri"/>
                <a:ea typeface="Calibri"/>
                <a:cs typeface="Calibri"/>
                <a:sym typeface="Calibri"/>
              </a:rPr>
              <a:t>If the video doesn’t work here, click on this link:</a:t>
            </a:r>
            <a:r>
              <a:rPr lang="en-US" sz="1600" dirty="0">
                <a:solidFill>
                  <a:srgbClr val="092E4B"/>
                </a:solidFill>
                <a:latin typeface="Calibri"/>
                <a:ea typeface="Calibri"/>
                <a:cs typeface="Calibri"/>
                <a:sym typeface="Calibri"/>
              </a:rPr>
              <a:t>	</a:t>
            </a:r>
            <a:r>
              <a:rPr lang="en-US" sz="1600" b="0" i="0" u="none" strike="noStrike" cap="none" dirty="0">
                <a:solidFill>
                  <a:srgbClr val="7030A0"/>
                </a:solidFill>
                <a:latin typeface="Calibri"/>
                <a:ea typeface="Calibri"/>
                <a:cs typeface="Calibri"/>
                <a:sym typeface="Calibri"/>
              </a:rPr>
              <a:t>https://www.youtube.com/watch?v=XnAvz8J6Nq0</a:t>
            </a:r>
            <a:endParaRPr sz="1600" dirty="0"/>
          </a:p>
        </p:txBody>
      </p:sp>
      <p:pic>
        <p:nvPicPr>
          <p:cNvPr id="2" name="Online Media 1" title="Pluto TV Tutorial - Over 100 Free Live TV Channels for Free">
            <a:hlinkClick r:id="" action="ppaction://media"/>
            <a:extLst>
              <a:ext uri="{FF2B5EF4-FFF2-40B4-BE49-F238E27FC236}">
                <a16:creationId xmlns:a16="http://schemas.microsoft.com/office/drawing/2014/main" id="{287C14D0-3207-E9E4-6775-42FD75B999F6}"/>
              </a:ext>
            </a:extLst>
          </p:cNvPr>
          <p:cNvPicPr>
            <a:picLocks noRot="1" noChangeAspect="1"/>
          </p:cNvPicPr>
          <p:nvPr>
            <a:videoFile r:link="rId1"/>
          </p:nvPr>
        </p:nvPicPr>
        <p:blipFill>
          <a:blip r:embed="rId5"/>
          <a:stretch>
            <a:fillRect/>
          </a:stretch>
        </p:blipFill>
        <p:spPr>
          <a:xfrm>
            <a:off x="3195673" y="2740491"/>
            <a:ext cx="5800651" cy="32773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57"/>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a:t>Cultural apps</a:t>
            </a:r>
            <a:endParaRPr/>
          </a:p>
        </p:txBody>
      </p:sp>
      <p:sp>
        <p:nvSpPr>
          <p:cNvPr id="391" name="Google Shape;391;p57"/>
          <p:cNvSpPr txBox="1">
            <a:spLocks noGrp="1"/>
          </p:cNvSpPr>
          <p:nvPr>
            <p:ph type="body" idx="2"/>
          </p:nvPr>
        </p:nvSpPr>
        <p:spPr>
          <a:xfrm>
            <a:off x="891654" y="2003728"/>
            <a:ext cx="2265432" cy="1875253"/>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sz="8000" dirty="0"/>
              <a:t> (d)</a:t>
            </a:r>
            <a:endParaRPr sz="80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Google Shape;396;p58"/>
          <p:cNvSpPr txBox="1">
            <a:spLocks noGrp="1"/>
          </p:cNvSpPr>
          <p:nvPr>
            <p:ph type="body" idx="1"/>
          </p:nvPr>
        </p:nvSpPr>
        <p:spPr>
          <a:xfrm>
            <a:off x="6096000" y="925245"/>
            <a:ext cx="5322771" cy="5007509"/>
          </a:xfrm>
        </p:spPr>
        <p:txBody>
          <a:bodyPr spcFirstLastPara="1" wrap="square" lIns="91425" tIns="45700" rIns="91425" bIns="45700" anchor="t" anchorCtr="0">
            <a:noAutofit/>
          </a:bodyPr>
          <a:lstStyle/>
          <a:p>
            <a:pPr marL="0" marR="0" lvl="0" indent="0" rtl="0">
              <a:spcBef>
                <a:spcPts val="1000"/>
              </a:spcBef>
              <a:spcAft>
                <a:spcPts val="0"/>
              </a:spcAft>
              <a:buClr>
                <a:srgbClr val="092E4B"/>
              </a:buClr>
              <a:buSzPts val="2400"/>
              <a:buFont typeface="Arial"/>
              <a:buNone/>
            </a:pPr>
            <a:r>
              <a:rPr lang="en-US" sz="2100" dirty="0"/>
              <a:t>Technological tools, especially smartphones, through the multiple recreational Apps they offer, are thought to be negatively impacting users' interest in culture. However, theses digital tools on the other hand, are very valid allies to cultivate their passions, to continue to document, inform and feed our curiosity.</a:t>
            </a:r>
            <a:br>
              <a:rPr lang="en-US" sz="2100" dirty="0"/>
            </a:br>
            <a:r>
              <a:rPr lang="en-US" sz="2100" dirty="0"/>
              <a:t>The power of technology means that we have had the doors of the world opened to us, allowing us to see or visit things and places that perhaps we would never have been able to see otherwise. During the pandemic, this need became even more urgent, since having to spend a lot of time at home, the only way for culture enthusiasts was to travel through the internet or visit places virtually. </a:t>
            </a:r>
            <a:br>
              <a:rPr lang="en-US" sz="2100" dirty="0"/>
            </a:br>
            <a:r>
              <a:rPr lang="en-US" sz="2100" dirty="0"/>
              <a:t>Many museums, places of interest, have taken up this challenge and have opened their doors for free to millions of </a:t>
            </a:r>
            <a:r>
              <a:rPr lang="en-US" sz="21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virtual</a:t>
            </a:r>
            <a:r>
              <a:rPr lang="en-US" sz="2100" dirty="0"/>
              <a:t> visitors.</a:t>
            </a:r>
            <a:br>
              <a:rPr lang="en-US" sz="2100" dirty="0"/>
            </a:br>
            <a:endParaRPr lang="en-US" sz="2100" dirty="0"/>
          </a:p>
        </p:txBody>
      </p:sp>
      <p:sp>
        <p:nvSpPr>
          <p:cNvPr id="397" name="Google Shape;397;p58"/>
          <p:cNvSpPr txBox="1">
            <a:spLocks noGrp="1"/>
          </p:cNvSpPr>
          <p:nvPr>
            <p:ph type="body" idx="2"/>
          </p:nvPr>
        </p:nvSpPr>
        <p:spPr>
          <a:xfrm>
            <a:off x="5346835" y="271654"/>
            <a:ext cx="4990998" cy="992652"/>
          </a:xfrm>
        </p:spPr>
        <p:txBody>
          <a:bodyPr spcFirstLastPara="1" wrap="square" lIns="91425" tIns="45700" rIns="91425" bIns="45700" anchor="t" anchorCtr="0">
            <a:normAutofit/>
          </a:bodyPr>
          <a:lstStyle/>
          <a:p>
            <a:pPr marL="457200" marR="0" lvl="0" indent="-228600" rtl="0">
              <a:spcBef>
                <a:spcPts val="1000"/>
              </a:spcBef>
              <a:spcAft>
                <a:spcPts val="0"/>
              </a:spcAft>
              <a:buClr>
                <a:srgbClr val="24BAA2"/>
              </a:buClr>
              <a:buSzPts val="3600"/>
              <a:buFont typeface="Arial"/>
              <a:buNone/>
            </a:pPr>
            <a:r>
              <a:rPr lang="en-US" dirty="0"/>
              <a:t>Cultural apps</a:t>
            </a:r>
            <a:endParaRPr lang="en-IE" dirty="0"/>
          </a:p>
        </p:txBody>
      </p:sp>
      <p:pic>
        <p:nvPicPr>
          <p:cNvPr id="3" name="Picture 2" descr="Blank frames cordoned off with rope and stanchions">
            <a:extLst>
              <a:ext uri="{FF2B5EF4-FFF2-40B4-BE49-F238E27FC236}">
                <a16:creationId xmlns:a16="http://schemas.microsoft.com/office/drawing/2014/main" id="{6BE097A7-E70A-0A12-D6DB-6D794221FC7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866787"/>
            <a:ext cx="5130780" cy="3913188"/>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9"/>
          <p:cNvSpPr txBox="1">
            <a:spLocks noGrp="1"/>
          </p:cNvSpPr>
          <p:nvPr>
            <p:ph type="body" idx="1"/>
          </p:nvPr>
        </p:nvSpPr>
        <p:spPr>
          <a:xfrm>
            <a:off x="6096000" y="1078029"/>
            <a:ext cx="5338813" cy="4843880"/>
          </a:xfrm>
        </p:spPr>
        <p:txBody>
          <a:bodyPr spcFirstLastPara="1" wrap="square" lIns="91425" tIns="45700" rIns="91425" bIns="45700" anchor="t" anchorCtr="0">
            <a:noAutofit/>
          </a:bodyPr>
          <a:lstStyle/>
          <a:p>
            <a:pPr marL="0" marR="0" lvl="0" indent="0" rtl="0">
              <a:spcBef>
                <a:spcPts val="1000"/>
              </a:spcBef>
              <a:spcAft>
                <a:spcPts val="0"/>
              </a:spcAft>
              <a:buClr>
                <a:srgbClr val="092E4B"/>
              </a:buClr>
              <a:buSzPts val="2400"/>
              <a:buFont typeface="Arial"/>
              <a:buNone/>
            </a:pPr>
            <a:r>
              <a:rPr lang="en-US" sz="2000" dirty="0"/>
              <a:t>Among the easiest tools to use, the most solid and of course gratuitous is Google Arts &amp; Culture. The platform was born from the famous search engine and has been active since well before the pandemic forced us to have to travel online.</a:t>
            </a:r>
          </a:p>
          <a:p>
            <a:pPr marL="0" marR="0" lvl="0" indent="0" rtl="0">
              <a:spcBef>
                <a:spcPts val="1000"/>
              </a:spcBef>
              <a:spcAft>
                <a:spcPts val="0"/>
              </a:spcAft>
              <a:buClr>
                <a:srgbClr val="092E4B"/>
              </a:buClr>
              <a:buSzPts val="2400"/>
              <a:buFont typeface="Arial"/>
              <a:buNone/>
            </a:pPr>
            <a:r>
              <a:rPr lang="en-US" sz="2000" b="1" dirty="0"/>
              <a:t>What can you do with Google Art &amp; Culture? </a:t>
            </a:r>
            <a:r>
              <a:rPr lang="en-US" sz="2000" dirty="0"/>
              <a:t>You can browse through thousands of contents: art collections, visits to museums, exploration of video content and photos on historical periods and characters. All just a click away.</a:t>
            </a:r>
            <a:br>
              <a:rPr lang="en-US" sz="2000" dirty="0"/>
            </a:br>
            <a:r>
              <a:rPr lang="en-US" sz="2000" dirty="0"/>
              <a:t>Among the supported functions, there is also the "Nearby" function, thanks to which you can discover all the museums, places of interest and historians near you. By clicking on the name, a drop-down menu will open with other brief information.</a:t>
            </a:r>
          </a:p>
          <a:p>
            <a:pPr marL="0" marR="0" lvl="0" indent="0" rtl="0">
              <a:spcBef>
                <a:spcPts val="1000"/>
              </a:spcBef>
              <a:spcAft>
                <a:spcPts val="0"/>
              </a:spcAft>
              <a:buClr>
                <a:srgbClr val="092E4B"/>
              </a:buClr>
              <a:buSzPts val="2400"/>
              <a:buFont typeface="Arial"/>
              <a:buNone/>
            </a:pPr>
            <a:br>
              <a:rPr lang="en-US" sz="2000" dirty="0"/>
            </a:br>
            <a:r>
              <a:rPr lang="en-US" sz="2000" b="1" dirty="0"/>
              <a:t>But how else can Google Art &amp; Culture help us?</a:t>
            </a:r>
            <a:br>
              <a:rPr lang="en-US" sz="2000" dirty="0"/>
            </a:br>
            <a:endParaRPr lang="en-US" sz="2000" dirty="0"/>
          </a:p>
        </p:txBody>
      </p:sp>
      <p:sp>
        <p:nvSpPr>
          <p:cNvPr id="403" name="Google Shape;403;p59"/>
          <p:cNvSpPr txBox="1">
            <a:spLocks noGrp="1"/>
          </p:cNvSpPr>
          <p:nvPr>
            <p:ph type="body" idx="2"/>
          </p:nvPr>
        </p:nvSpPr>
        <p:spPr>
          <a:xfrm>
            <a:off x="5943600" y="372388"/>
            <a:ext cx="4990998" cy="992652"/>
          </a:xfrm>
        </p:spPr>
        <p:txBody>
          <a:bodyPr spcFirstLastPara="1" wrap="square" lIns="91425" tIns="45700" rIns="91425" bIns="45700" anchor="t" anchorCtr="0">
            <a:normAutofit/>
          </a:bodyPr>
          <a:lstStyle/>
          <a:p>
            <a:pPr marL="457200" marR="0" lvl="0" indent="-228600" rtl="0">
              <a:spcBef>
                <a:spcPts val="1000"/>
              </a:spcBef>
              <a:spcAft>
                <a:spcPts val="0"/>
              </a:spcAft>
              <a:buClr>
                <a:srgbClr val="24BAA2"/>
              </a:buClr>
              <a:buSzPts val="3600"/>
              <a:buFont typeface="Arial"/>
              <a:buNone/>
            </a:pPr>
            <a:r>
              <a:rPr lang="en-US" u="sng" dirty="0">
                <a:hlinkClick r:id="rId3">
                  <a:extLst>
                    <a:ext uri="{A12FA001-AC4F-418D-AE19-62706E023703}">
                      <ahyp:hlinkClr xmlns:ahyp="http://schemas.microsoft.com/office/drawing/2018/hyperlinkcolor" val="tx"/>
                    </a:ext>
                  </a:extLst>
                </a:hlinkClick>
              </a:rPr>
              <a:t>Google Arts &amp; Culture</a:t>
            </a:r>
            <a:endParaRPr lang="en-US" dirty="0"/>
          </a:p>
        </p:txBody>
      </p:sp>
      <p:pic>
        <p:nvPicPr>
          <p:cNvPr id="3" name="Picture 2">
            <a:extLst>
              <a:ext uri="{FF2B5EF4-FFF2-40B4-BE49-F238E27FC236}">
                <a16:creationId xmlns:a16="http://schemas.microsoft.com/office/drawing/2014/main" id="{A9F05D5D-2716-5769-D1D0-C1FB67374D3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2534267"/>
            <a:ext cx="5130800" cy="2578227"/>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pic>
        <p:nvPicPr>
          <p:cNvPr id="408" name="Google Shape;408;p6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798381" y="667007"/>
            <a:ext cx="10595237" cy="4061321"/>
          </a:xfrm>
          <a:prstGeom prst="rect">
            <a:avLst/>
          </a:prstGeom>
          <a:noFill/>
          <a:ln w="9525" cap="flat" cmpd="sng">
            <a:solidFill>
              <a:srgbClr val="7F3494"/>
            </a:solidFill>
            <a:prstDash val="solid"/>
            <a:round/>
            <a:headEnd type="none" w="sm" len="sm"/>
            <a:tailEnd type="none" w="sm" len="sm"/>
          </a:ln>
        </p:spPr>
      </p:pic>
      <p:sp>
        <p:nvSpPr>
          <p:cNvPr id="409" name="Google Shape;409;p60"/>
          <p:cNvSpPr txBox="1">
            <a:spLocks noGrp="1"/>
          </p:cNvSpPr>
          <p:nvPr>
            <p:ph type="body" idx="1"/>
          </p:nvPr>
        </p:nvSpPr>
        <p:spPr>
          <a:xfrm>
            <a:off x="546410" y="4763848"/>
            <a:ext cx="10847208" cy="1641296"/>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a:t>With daily challenges, the user can test his memory, knowledge and cognitive abilities. Constant mental training has been shown to prevent the development of neurodegenerative diseases and help maintain lucidity over time. </a:t>
            </a:r>
            <a:br>
              <a:rPr lang="en-US"/>
            </a:br>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61"/>
          <p:cNvPicPr preferRelativeResize="0"/>
          <p:nvPr/>
        </p:nvPicPr>
        <p:blipFill rotWithShape="1">
          <a:blip r:embed="rId3" cstate="screen">
            <a:alphaModFix/>
            <a:extLst>
              <a:ext uri="{28A0092B-C50C-407E-A947-70E740481C1C}">
                <a14:useLocalDpi xmlns:a14="http://schemas.microsoft.com/office/drawing/2010/main"/>
              </a:ext>
            </a:extLst>
          </a:blip>
          <a:srcRect b="8992"/>
          <a:stretch/>
        </p:blipFill>
        <p:spPr>
          <a:xfrm>
            <a:off x="1026812" y="510151"/>
            <a:ext cx="9915350" cy="4173361"/>
          </a:xfrm>
          <a:prstGeom prst="rect">
            <a:avLst/>
          </a:prstGeom>
          <a:noFill/>
          <a:ln w="9525" cap="flat" cmpd="sng">
            <a:solidFill>
              <a:srgbClr val="7F3494"/>
            </a:solidFill>
            <a:prstDash val="solid"/>
            <a:round/>
            <a:headEnd type="none" w="sm" len="sm"/>
            <a:tailEnd type="none" w="sm" len="sm"/>
          </a:ln>
        </p:spPr>
      </p:pic>
      <p:sp>
        <p:nvSpPr>
          <p:cNvPr id="415" name="Google Shape;415;p61"/>
          <p:cNvSpPr txBox="1">
            <a:spLocks noGrp="1"/>
          </p:cNvSpPr>
          <p:nvPr>
            <p:ph type="body" idx="1"/>
          </p:nvPr>
        </p:nvSpPr>
        <p:spPr>
          <a:xfrm>
            <a:off x="546410" y="4763848"/>
            <a:ext cx="10847208" cy="1641296"/>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dirty="0"/>
              <a:t>In the </a:t>
            </a:r>
            <a:r>
              <a:rPr lang="en-US" b="1" dirty="0"/>
              <a:t>Play section</a:t>
            </a:r>
            <a:r>
              <a:rPr lang="en-US" dirty="0"/>
              <a:t>, which can be selected in the bar menu at the top right, you can access many game categories divided by objective and topic. In the "Get Creative" section you can draw, </a:t>
            </a:r>
            <a:r>
              <a:rPr lang="en-US" dirty="0" err="1"/>
              <a:t>colour</a:t>
            </a:r>
            <a:r>
              <a:rPr lang="en-US" dirty="0"/>
              <a:t>, create your own 3D ceramics and also interact with artificial intelligence.</a:t>
            </a:r>
            <a:br>
              <a:rPr lang="en-US" dirty="0"/>
            </a:br>
            <a:endParaRPr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g1af679ab6b0_1_0"/>
          <p:cNvPicPr preferRelativeResize="0"/>
          <p:nvPr/>
        </p:nvPicPr>
        <p:blipFill rotWithShape="1">
          <a:blip r:embed="rId3" cstate="screen">
            <a:alphaModFix/>
            <a:extLst>
              <a:ext uri="{28A0092B-C50C-407E-A947-70E740481C1C}">
                <a14:useLocalDpi xmlns:a14="http://schemas.microsoft.com/office/drawing/2010/main"/>
              </a:ext>
            </a:extLst>
          </a:blip>
          <a:srcRect t="11011" r="21593" b="6385"/>
          <a:stretch/>
        </p:blipFill>
        <p:spPr>
          <a:xfrm>
            <a:off x="827773" y="606392"/>
            <a:ext cx="4394283" cy="2435933"/>
          </a:xfrm>
          <a:prstGeom prst="rect">
            <a:avLst/>
          </a:prstGeom>
          <a:noFill/>
          <a:ln>
            <a:noFill/>
          </a:ln>
        </p:spPr>
      </p:pic>
      <p:pic>
        <p:nvPicPr>
          <p:cNvPr id="421" name="Google Shape;421;g1af679ab6b0_1_0"/>
          <p:cNvPicPr preferRelativeResize="0"/>
          <p:nvPr/>
        </p:nvPicPr>
        <p:blipFill rotWithShape="1">
          <a:blip r:embed="rId4">
            <a:alphaModFix/>
          </a:blip>
          <a:srcRect/>
          <a:stretch/>
        </p:blipFill>
        <p:spPr>
          <a:xfrm>
            <a:off x="674127" y="465142"/>
            <a:ext cx="826770" cy="826770"/>
          </a:xfrm>
          <a:prstGeom prst="rect">
            <a:avLst/>
          </a:prstGeom>
          <a:solidFill>
            <a:srgbClr val="00B050"/>
          </a:solidFill>
          <a:ln>
            <a:solidFill>
              <a:schemeClr val="bg1"/>
            </a:solidFill>
          </a:ln>
          <a:effectLst>
            <a:outerShdw blurRad="57150" dist="19050" dir="5400000" algn="bl" rotWithShape="0">
              <a:srgbClr val="000000">
                <a:alpha val="50000"/>
              </a:srgbClr>
            </a:outerShdw>
          </a:effectLst>
        </p:spPr>
      </p:pic>
      <p:sp>
        <p:nvSpPr>
          <p:cNvPr id="422" name="Google Shape;422;g1af679ab6b0_1_0"/>
          <p:cNvSpPr txBox="1">
            <a:spLocks noGrp="1"/>
          </p:cNvSpPr>
          <p:nvPr>
            <p:ph type="body" idx="1"/>
          </p:nvPr>
        </p:nvSpPr>
        <p:spPr>
          <a:xfrm>
            <a:off x="5075073" y="614875"/>
            <a:ext cx="6442800" cy="2055600"/>
          </a:xfrm>
          <a:prstGeom prst="rect">
            <a:avLst/>
          </a:prstGeom>
          <a:noFill/>
          <a:ln>
            <a:noFill/>
          </a:ln>
        </p:spPr>
        <p:txBody>
          <a:bodyPr spcFirstLastPara="1" wrap="square" lIns="91425" tIns="45700" rIns="91425" bIns="45700" anchor="t" anchorCtr="0">
            <a:noAutofit/>
          </a:bodyPr>
          <a:lstStyle/>
          <a:p>
            <a:pPr marL="457200" marR="0" lvl="0" indent="-381000" algn="l" rtl="0">
              <a:lnSpc>
                <a:spcPct val="90000"/>
              </a:lnSpc>
              <a:spcBef>
                <a:spcPts val="1000"/>
              </a:spcBef>
              <a:spcAft>
                <a:spcPts val="0"/>
              </a:spcAft>
              <a:buSzPts val="2400"/>
              <a:buAutoNum type="arabicParenR"/>
            </a:pPr>
            <a:r>
              <a:rPr lang="en-US" dirty="0"/>
              <a:t>In the </a:t>
            </a:r>
            <a:r>
              <a:rPr lang="en-US" b="1" dirty="0"/>
              <a:t>Explore </a:t>
            </a:r>
            <a:r>
              <a:rPr lang="en-US" dirty="0"/>
              <a:t>Section, through the tool </a:t>
            </a:r>
            <a:r>
              <a:rPr lang="en-US"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13"/>
                  </a:ext>
                </a:extLst>
              </a:rPr>
              <a:t>Street View </a:t>
            </a:r>
            <a:r>
              <a:rPr lang="en-US" dirty="0"/>
              <a:t>you can visit a Museum. Street View is a function supported by Google Maps which allows the user to visit a place as they would if actually there. It gives the perception of being in that place, walking and looking around.</a:t>
            </a:r>
            <a:endParaRPr dirty="0"/>
          </a:p>
        </p:txBody>
      </p:sp>
      <p:pic>
        <p:nvPicPr>
          <p:cNvPr id="423" name="Google Shape;423;g1af679ab6b0_1_0"/>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27773" y="3474123"/>
            <a:ext cx="5842301" cy="2645799"/>
          </a:xfrm>
          <a:prstGeom prst="rect">
            <a:avLst/>
          </a:prstGeom>
          <a:noFill/>
          <a:ln>
            <a:noFill/>
          </a:ln>
        </p:spPr>
      </p:pic>
      <p:sp>
        <p:nvSpPr>
          <p:cNvPr id="424" name="Google Shape;424;g1af679ab6b0_1_0"/>
          <p:cNvSpPr txBox="1">
            <a:spLocks noGrp="1"/>
          </p:cNvSpPr>
          <p:nvPr>
            <p:ph type="body" idx="1"/>
          </p:nvPr>
        </p:nvSpPr>
        <p:spPr>
          <a:xfrm>
            <a:off x="6767550" y="3881225"/>
            <a:ext cx="4868700" cy="2055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None/>
            </a:pPr>
            <a:r>
              <a:rPr lang="en-US" dirty="0"/>
              <a:t>2) </a:t>
            </a:r>
            <a:r>
              <a:rPr lang="en-US" b="1" dirty="0"/>
              <a:t>Google Arts and Culture </a:t>
            </a:r>
            <a:r>
              <a:rPr lang="en-US" dirty="0"/>
              <a:t>exploit this Street View functions and let the users enter and visit a Museum or a place of interest. Just clicking on the name of the Museum the users can visit it like they would do in presence.</a:t>
            </a:r>
            <a:endParaRPr dirty="0"/>
          </a:p>
          <a:p>
            <a:pPr marL="0" marR="0" lvl="0" indent="0" algn="l" rtl="0">
              <a:lnSpc>
                <a:spcPct val="90000"/>
              </a:lnSpc>
              <a:spcBef>
                <a:spcPts val="1000"/>
              </a:spcBef>
              <a:spcAft>
                <a:spcPts val="0"/>
              </a:spcAft>
              <a:buNone/>
            </a:pPr>
            <a:endParaRPr dirty="0"/>
          </a:p>
        </p:txBody>
      </p:sp>
      <p:pic>
        <p:nvPicPr>
          <p:cNvPr id="425" name="Google Shape;425;g1af679ab6b0_1_0"/>
          <p:cNvPicPr preferRelativeResize="0"/>
          <p:nvPr/>
        </p:nvPicPr>
        <p:blipFill rotWithShape="1">
          <a:blip r:embed="rId6">
            <a:alphaModFix/>
          </a:blip>
          <a:srcRect/>
          <a:stretch/>
        </p:blipFill>
        <p:spPr>
          <a:xfrm>
            <a:off x="520830" y="3130221"/>
            <a:ext cx="842009" cy="842009"/>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429"/>
        <p:cNvGrpSpPr/>
        <p:nvPr/>
      </p:nvGrpSpPr>
      <p:grpSpPr>
        <a:xfrm>
          <a:off x="0" y="0"/>
          <a:ext cx="0" cy="0"/>
          <a:chOff x="0" y="0"/>
          <a:chExt cx="0" cy="0"/>
        </a:xfrm>
      </p:grpSpPr>
      <p:pic>
        <p:nvPicPr>
          <p:cNvPr id="430" name="Google Shape;430;p6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972200" y="734277"/>
            <a:ext cx="7956675" cy="3754326"/>
          </a:xfrm>
          <a:prstGeom prst="rect">
            <a:avLst/>
          </a:prstGeom>
          <a:noFill/>
          <a:ln>
            <a:noFill/>
          </a:ln>
        </p:spPr>
      </p:pic>
      <p:pic>
        <p:nvPicPr>
          <p:cNvPr id="431" name="Google Shape;431;p62"/>
          <p:cNvPicPr preferRelativeResize="0"/>
          <p:nvPr/>
        </p:nvPicPr>
        <p:blipFill rotWithShape="1">
          <a:blip r:embed="rId4">
            <a:alphaModFix/>
          </a:blip>
          <a:srcRect/>
          <a:stretch/>
        </p:blipFill>
        <p:spPr>
          <a:xfrm>
            <a:off x="1353520" y="465527"/>
            <a:ext cx="906780" cy="906780"/>
          </a:xfrm>
          <a:prstGeom prst="rect">
            <a:avLst/>
          </a:prstGeom>
          <a:noFill/>
          <a:ln>
            <a:noFill/>
          </a:ln>
        </p:spPr>
      </p:pic>
      <p:sp>
        <p:nvSpPr>
          <p:cNvPr id="432" name="Google Shape;432;p62"/>
          <p:cNvSpPr txBox="1">
            <a:spLocks noGrp="1"/>
          </p:cNvSpPr>
          <p:nvPr>
            <p:ph type="body" idx="1"/>
          </p:nvPr>
        </p:nvSpPr>
        <p:spPr>
          <a:xfrm>
            <a:off x="1353520" y="4488603"/>
            <a:ext cx="10418773" cy="2055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00"/>
              </a:spcBef>
              <a:spcAft>
                <a:spcPts val="0"/>
              </a:spcAft>
              <a:buClr>
                <a:srgbClr val="092E4B"/>
              </a:buClr>
              <a:buSzPts val="2400"/>
              <a:buFont typeface="Arial"/>
              <a:buNone/>
            </a:pPr>
            <a:r>
              <a:rPr lang="en-US" dirty="0"/>
              <a:t>3) This is an example of what the Google Arts and Culture Street view looks like. Here we show the entrance of the British Museum in London. </a:t>
            </a:r>
            <a:endParaRPr dirty="0"/>
          </a:p>
          <a:p>
            <a:pPr marL="0" marR="0" lvl="0" indent="0" algn="l" rtl="0">
              <a:lnSpc>
                <a:spcPct val="90000"/>
              </a:lnSpc>
              <a:spcBef>
                <a:spcPts val="1000"/>
              </a:spcBef>
              <a:spcAft>
                <a:spcPts val="0"/>
              </a:spcAft>
              <a:buClr>
                <a:srgbClr val="092E4B"/>
              </a:buClr>
              <a:buSzPts val="2400"/>
              <a:buFont typeface="Arial"/>
              <a:buNone/>
            </a:pPr>
            <a:r>
              <a:rPr lang="en-US" dirty="0"/>
              <a:t>Using the arrows appearing on the screen the users can decide in which direction they want to proceed with the visit. Then clicking on the art, the users can look at them as they would when visiting the Museum for real.</a:t>
            </a:r>
            <a:br>
              <a:rPr lang="en-US" dirty="0"/>
            </a:br>
            <a:endParaRPr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63"/>
          <p:cNvSpPr txBox="1"/>
          <p:nvPr/>
        </p:nvSpPr>
        <p:spPr>
          <a:xfrm>
            <a:off x="666975" y="511075"/>
            <a:ext cx="11089500" cy="20556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092E4B"/>
              </a:buClr>
              <a:buSzPts val="2400"/>
              <a:buFont typeface="Arial"/>
              <a:buNone/>
            </a:pPr>
            <a:r>
              <a:rPr lang="en-US" sz="3600" b="1" i="0" u="none" strike="noStrike" cap="none" dirty="0">
                <a:solidFill>
                  <a:srgbClr val="24BAA2"/>
                </a:solidFill>
                <a:latin typeface="Calibri"/>
                <a:ea typeface="Calibri"/>
                <a:cs typeface="Calibri"/>
                <a:sym typeface="Calibri"/>
              </a:rPr>
              <a:t>Google Arts &amp; Culture</a:t>
            </a:r>
            <a:r>
              <a:rPr lang="en-US" sz="2400" b="0" i="0" u="none" strike="noStrike" cap="none" dirty="0">
                <a:solidFill>
                  <a:srgbClr val="092E4B"/>
                </a:solidFill>
                <a:latin typeface="Calibri"/>
                <a:ea typeface="Calibri"/>
                <a:cs typeface="Calibri"/>
                <a:sym typeface="Calibri"/>
              </a:rPr>
              <a:t> is usable on every search engine and is also available on smartphones and tablets, it’s </a:t>
            </a:r>
            <a:r>
              <a:rPr lang="en-US" sz="2400" dirty="0">
                <a:solidFill>
                  <a:srgbClr val="092E4B"/>
                </a:solidFill>
                <a:latin typeface="Calibri"/>
                <a:ea typeface="Calibri"/>
                <a:cs typeface="Calibri"/>
                <a:sym typeface="Calibri"/>
              </a:rPr>
              <a:t>possible</a:t>
            </a:r>
            <a:r>
              <a:rPr lang="en-US" sz="2400" b="0" i="0" u="none" strike="noStrike" cap="none" dirty="0">
                <a:solidFill>
                  <a:srgbClr val="092E4B"/>
                </a:solidFill>
                <a:latin typeface="Calibri"/>
                <a:ea typeface="Calibri"/>
                <a:cs typeface="Calibri"/>
                <a:sym typeface="Calibri"/>
              </a:rPr>
              <a:t> to download the App from the App stores.</a:t>
            </a:r>
            <a:endParaRPr dirty="0">
              <a:solidFill>
                <a:srgbClr val="092E4B"/>
              </a:solidFill>
            </a:endParaRPr>
          </a:p>
          <a:p>
            <a:pPr marL="457200" marR="0" lvl="0" indent="-228600" algn="l" rtl="0">
              <a:lnSpc>
                <a:spcPct val="90000"/>
              </a:lnSpc>
              <a:spcBef>
                <a:spcPts val="1000"/>
              </a:spcBef>
              <a:spcAft>
                <a:spcPts val="0"/>
              </a:spcAft>
              <a:buClr>
                <a:srgbClr val="092E4B"/>
              </a:buClr>
              <a:buSzPts val="2400"/>
              <a:buFont typeface="Arial"/>
              <a:buNone/>
            </a:pPr>
            <a:r>
              <a:rPr lang="en-US" sz="2400" b="1" i="0" u="none" strike="noStrike" cap="none" dirty="0">
                <a:solidFill>
                  <a:srgbClr val="092E4B"/>
                </a:solidFill>
                <a:latin typeface="Calibri"/>
                <a:ea typeface="Calibri"/>
                <a:cs typeface="Calibri"/>
                <a:sym typeface="Calibri"/>
              </a:rPr>
              <a:t>The benefit of using this platform are several:</a:t>
            </a:r>
            <a:endParaRPr sz="2400" b="1" i="0" u="none" strike="noStrike" cap="none" dirty="0">
              <a:solidFill>
                <a:srgbClr val="092E4B"/>
              </a:solidFill>
              <a:latin typeface="Calibri"/>
              <a:ea typeface="Calibri"/>
              <a:cs typeface="Calibri"/>
              <a:sym typeface="Calibri"/>
            </a:endParaRPr>
          </a:p>
          <a:p>
            <a:pPr marL="457200" marR="0" lvl="0" indent="-228600" algn="l" rtl="0">
              <a:lnSpc>
                <a:spcPct val="90000"/>
              </a:lnSpc>
              <a:spcBef>
                <a:spcPts val="1000"/>
              </a:spcBef>
              <a:spcAft>
                <a:spcPts val="0"/>
              </a:spcAft>
              <a:buClr>
                <a:srgbClr val="092E4B"/>
              </a:buClr>
              <a:buSzPts val="2400"/>
              <a:buFont typeface="Arial"/>
              <a:buNone/>
            </a:pPr>
            <a:endParaRPr sz="2400" b="1" dirty="0">
              <a:solidFill>
                <a:srgbClr val="092E4B"/>
              </a:solidFill>
              <a:latin typeface="Calibri"/>
              <a:ea typeface="Calibri"/>
              <a:cs typeface="Calibri"/>
              <a:sym typeface="Calibri"/>
            </a:endParaRPr>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dirty="0">
                <a:solidFill>
                  <a:srgbClr val="092E4B"/>
                </a:solidFill>
                <a:latin typeface="Calibri"/>
                <a:ea typeface="Calibri"/>
                <a:cs typeface="Calibri"/>
                <a:sym typeface="Calibri"/>
              </a:rPr>
              <a:t>As we </a:t>
            </a:r>
            <a:r>
              <a:rPr lang="en-US" sz="2400" dirty="0">
                <a:solidFill>
                  <a:srgbClr val="092E4B"/>
                </a:solidFill>
                <a:latin typeface="Calibri"/>
                <a:ea typeface="Calibri"/>
                <a:cs typeface="Calibri"/>
                <a:sym typeface="Calibri"/>
              </a:rPr>
              <a:t>mentioned</a:t>
            </a:r>
            <a:r>
              <a:rPr lang="en-US" sz="2400" b="0" i="0" u="none" strike="noStrike" cap="none" dirty="0">
                <a:solidFill>
                  <a:srgbClr val="092E4B"/>
                </a:solidFill>
                <a:latin typeface="Calibri"/>
                <a:ea typeface="Calibri"/>
                <a:cs typeface="Calibri"/>
                <a:sym typeface="Calibri"/>
              </a:rPr>
              <a:t>, it helps the user to stay active, nurturing </a:t>
            </a:r>
            <a:r>
              <a:rPr lang="en-US" sz="2400" dirty="0">
                <a:solidFill>
                  <a:srgbClr val="092E4B"/>
                </a:solidFill>
                <a:latin typeface="Calibri"/>
                <a:ea typeface="Calibri"/>
                <a:cs typeface="Calibri"/>
                <a:sym typeface="Calibri"/>
              </a:rPr>
              <a:t>curiosity</a:t>
            </a:r>
            <a:r>
              <a:rPr lang="en-US" sz="2400" b="0" i="0" u="none" strike="noStrike" cap="none" dirty="0">
                <a:solidFill>
                  <a:srgbClr val="092E4B"/>
                </a:solidFill>
                <a:latin typeface="Calibri"/>
                <a:ea typeface="Calibri"/>
                <a:cs typeface="Calibri"/>
                <a:sym typeface="Calibri"/>
              </a:rPr>
              <a:t> and the willingness to learn new things.</a:t>
            </a:r>
            <a:endParaRPr dirty="0"/>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dirty="0">
                <a:solidFill>
                  <a:srgbClr val="092E4B"/>
                </a:solidFill>
                <a:latin typeface="Calibri"/>
                <a:ea typeface="Calibri"/>
                <a:cs typeface="Calibri"/>
                <a:sym typeface="Calibri"/>
              </a:rPr>
              <a:t>Through an innovative approach it allo</a:t>
            </a:r>
            <a:r>
              <a:rPr lang="en-US" sz="2400" dirty="0">
                <a:solidFill>
                  <a:srgbClr val="092E4B"/>
                </a:solidFill>
                <a:latin typeface="Calibri"/>
                <a:ea typeface="Calibri"/>
                <a:cs typeface="Calibri"/>
                <a:sym typeface="Calibri"/>
              </a:rPr>
              <a:t>ws</a:t>
            </a:r>
            <a:r>
              <a:rPr lang="en-US" sz="2400" b="0" i="0" u="none" strike="noStrike" cap="none" dirty="0">
                <a:solidFill>
                  <a:srgbClr val="092E4B"/>
                </a:solidFill>
                <a:latin typeface="Calibri"/>
                <a:ea typeface="Calibri"/>
                <a:cs typeface="Calibri"/>
                <a:sym typeface="Calibri"/>
              </a:rPr>
              <a:t> the users to live a full experience, allowing those who cannot travel to visit and see the amazing things that exist around the world.</a:t>
            </a:r>
            <a:endParaRPr dirty="0"/>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dirty="0">
                <a:solidFill>
                  <a:srgbClr val="092E4B"/>
                </a:solidFill>
                <a:latin typeface="Calibri"/>
                <a:ea typeface="Calibri"/>
                <a:cs typeface="Calibri"/>
                <a:sym typeface="Calibri"/>
              </a:rPr>
              <a:t>The play sections give the opportunity to learn while having fun, keeping the mind active and trained.</a:t>
            </a:r>
            <a:endParaRPr dirty="0"/>
          </a:p>
          <a:p>
            <a:pPr marL="685800" marR="0" lvl="0" indent="-457200" algn="l" rtl="0">
              <a:lnSpc>
                <a:spcPct val="90000"/>
              </a:lnSpc>
              <a:spcBef>
                <a:spcPts val="1000"/>
              </a:spcBef>
              <a:spcAft>
                <a:spcPts val="0"/>
              </a:spcAft>
              <a:buClr>
                <a:srgbClr val="092E4B"/>
              </a:buClr>
              <a:buSzPts val="2400"/>
              <a:buFont typeface="Arial"/>
              <a:buAutoNum type="arabicPeriod"/>
            </a:pPr>
            <a:r>
              <a:rPr lang="en-US" sz="2400" b="0" i="0" u="none" strike="noStrike" cap="none" dirty="0">
                <a:solidFill>
                  <a:srgbClr val="092E4B"/>
                </a:solidFill>
                <a:latin typeface="Calibri"/>
                <a:ea typeface="Calibri"/>
                <a:cs typeface="Calibri"/>
                <a:sym typeface="Calibri"/>
              </a:rPr>
              <a:t>It’s really easy to use and can be taught also to elderly people wh</a:t>
            </a:r>
            <a:r>
              <a:rPr lang="en-US" sz="2400" dirty="0">
                <a:solidFill>
                  <a:srgbClr val="092E4B"/>
                </a:solidFill>
                <a:latin typeface="Calibri"/>
                <a:ea typeface="Calibri"/>
                <a:cs typeface="Calibri"/>
                <a:sym typeface="Calibri"/>
              </a:rPr>
              <a:t>o</a:t>
            </a:r>
            <a:r>
              <a:rPr lang="en-US" sz="2400" b="0" i="0" u="none" strike="noStrike" cap="none" dirty="0">
                <a:solidFill>
                  <a:srgbClr val="092E4B"/>
                </a:solidFill>
                <a:latin typeface="Calibri"/>
                <a:ea typeface="Calibri"/>
                <a:cs typeface="Calibri"/>
                <a:sym typeface="Calibri"/>
              </a:rPr>
              <a:t> want to learn and explore new things and places.</a:t>
            </a:r>
            <a:endParaRPr dirty="0"/>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g1d6cd12df8a_1_176"/>
          <p:cNvSpPr txBox="1">
            <a:spLocks noGrp="1"/>
          </p:cNvSpPr>
          <p:nvPr>
            <p:ph type="body" idx="1"/>
          </p:nvPr>
        </p:nvSpPr>
        <p:spPr>
          <a:xfrm>
            <a:off x="6096001" y="593579"/>
            <a:ext cx="4724400" cy="56040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lt1"/>
              </a:buClr>
              <a:buSzPts val="3000"/>
              <a:buNone/>
            </a:pPr>
            <a:r>
              <a:rPr lang="en-US" sz="3600" b="1" i="0" dirty="0">
                <a:solidFill>
                  <a:srgbClr val="24BAA2"/>
                </a:solidFill>
              </a:rPr>
              <a:t>Learner Exercise:</a:t>
            </a:r>
          </a:p>
          <a:p>
            <a:pPr marL="0" lvl="0" indent="0" algn="l" rtl="0">
              <a:lnSpc>
                <a:spcPct val="90000"/>
              </a:lnSpc>
              <a:spcBef>
                <a:spcPts val="0"/>
              </a:spcBef>
              <a:spcAft>
                <a:spcPts val="0"/>
              </a:spcAft>
              <a:buClr>
                <a:schemeClr val="lt1"/>
              </a:buClr>
              <a:buSzPts val="3000"/>
              <a:buNone/>
            </a:pPr>
            <a:endParaRPr lang="en-US" sz="2000" b="1" i="0" dirty="0">
              <a:solidFill>
                <a:srgbClr val="24BAA2"/>
              </a:solidFill>
            </a:endParaRPr>
          </a:p>
          <a:p>
            <a:pPr marL="0" lvl="0" indent="0" algn="ctr" rtl="0">
              <a:lnSpc>
                <a:spcPct val="90000"/>
              </a:lnSpc>
              <a:spcBef>
                <a:spcPts val="0"/>
              </a:spcBef>
              <a:spcAft>
                <a:spcPts val="0"/>
              </a:spcAft>
              <a:buClr>
                <a:schemeClr val="lt1"/>
              </a:buClr>
              <a:buSzPts val="3000"/>
              <a:buNone/>
            </a:pPr>
            <a:r>
              <a:rPr lang="en-US" dirty="0"/>
              <a:t>Would you like to visit a museum you've never seen or visit the Orion Nebula?</a:t>
            </a:r>
          </a:p>
          <a:p>
            <a:pPr marL="0" lvl="0" indent="0" algn="ctr" rtl="0">
              <a:lnSpc>
                <a:spcPct val="90000"/>
              </a:lnSpc>
              <a:spcBef>
                <a:spcPts val="0"/>
              </a:spcBef>
              <a:spcAft>
                <a:spcPts val="0"/>
              </a:spcAft>
              <a:buClr>
                <a:schemeClr val="lt1"/>
              </a:buClr>
              <a:buSzPts val="3000"/>
              <a:buNone/>
            </a:pPr>
            <a:br>
              <a:rPr lang="en-US" dirty="0"/>
            </a:br>
            <a:r>
              <a:rPr lang="en-US" b="1" dirty="0"/>
              <a:t>As an exercise</a:t>
            </a:r>
            <a:r>
              <a:rPr lang="en-US" dirty="0"/>
              <a:t>: open </a:t>
            </a:r>
            <a:r>
              <a:rPr lang="en-US" b="1" dirty="0">
                <a:solidFill>
                  <a:srgbClr val="24BAA2"/>
                </a:solidFill>
                <a:hlinkClick r:id="rId3">
                  <a:extLst>
                    <a:ext uri="{A12FA001-AC4F-418D-AE19-62706E023703}">
                      <ahyp:hlinkClr xmlns:ahyp="http://schemas.microsoft.com/office/drawing/2018/hyperlinkcolor" val="tx"/>
                    </a:ext>
                  </a:extLst>
                </a:hlinkClick>
              </a:rPr>
              <a:t>Google Art &amp; Culture</a:t>
            </a:r>
            <a:r>
              <a:rPr lang="en-US" dirty="0"/>
              <a:t>, and explore all the functions and visit somewhere new.</a:t>
            </a:r>
            <a:br>
              <a:rPr lang="en-US" dirty="0"/>
            </a:br>
            <a:endParaRPr dirty="0"/>
          </a:p>
        </p:txBody>
      </p:sp>
      <p:pic>
        <p:nvPicPr>
          <p:cNvPr id="443" name="Google Shape;443;g1d6cd12df8a_1_176" descr="Immagine che contiene terra, edificio, pavimento, persone&#10;&#10;Descrizione generata automaticamente"/>
          <p:cNvPicPr preferRelativeResize="0">
            <a:picLocks noGrp="1"/>
          </p:cNvPicPr>
          <p:nvPr>
            <p:ph type="pic" idx="2"/>
          </p:nvPr>
        </p:nvPicPr>
        <p:blipFill rotWithShape="1">
          <a:blip r:embed="rId4" cstate="screen">
            <a:alphaModFix/>
            <a:extLst>
              <a:ext uri="{28A0092B-C50C-407E-A947-70E740481C1C}">
                <a14:useLocalDpi xmlns:a14="http://schemas.microsoft.com/office/drawing/2010/main"/>
              </a:ext>
            </a:extLst>
          </a:blip>
          <a:srcRect/>
          <a:stretch/>
        </p:blipFill>
        <p:spPr>
          <a:xfrm>
            <a:off x="414116" y="352414"/>
            <a:ext cx="5497412" cy="6099185"/>
          </a:xfrm>
          <a:prstGeom prst="rect">
            <a:avLst/>
          </a:prstGeom>
          <a:solidFill>
            <a:srgbClr val="F2F2F2"/>
          </a:solid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AD612-67CF-8F34-62A3-E75D44E72475}"/>
              </a:ext>
            </a:extLst>
          </p:cNvPr>
          <p:cNvSpPr>
            <a:spLocks noGrp="1"/>
          </p:cNvSpPr>
          <p:nvPr>
            <p:ph type="body" idx="1"/>
          </p:nvPr>
        </p:nvSpPr>
        <p:spPr/>
        <p:txBody>
          <a:bodyPr/>
          <a:lstStyle/>
          <a:p>
            <a:r>
              <a:rPr lang="en-IE" dirty="0"/>
              <a:t>Grab a pen and paper OR your tablet/phone:</a:t>
            </a:r>
          </a:p>
          <a:p>
            <a:r>
              <a:rPr lang="en-IE" dirty="0"/>
              <a:t>List 5 practical tasks or things that you could improve in your daily working life with Seniors that would give them greater autonomy &amp; independence ultimately </a:t>
            </a:r>
          </a:p>
          <a:p>
            <a:endParaRPr lang="en-IE" sz="1200" dirty="0"/>
          </a:p>
          <a:p>
            <a:pPr algn="ctr"/>
            <a:r>
              <a:rPr lang="en-IE" dirty="0"/>
              <a:t>REMEMBER TO THINK OF ACTIONS OF SUPPORT RATHER THAN DOING AND DECIDING ON EVERYTHING FOR THEM!</a:t>
            </a:r>
          </a:p>
        </p:txBody>
      </p:sp>
      <p:sp>
        <p:nvSpPr>
          <p:cNvPr id="3" name="Text Placeholder 2">
            <a:extLst>
              <a:ext uri="{FF2B5EF4-FFF2-40B4-BE49-F238E27FC236}">
                <a16:creationId xmlns:a16="http://schemas.microsoft.com/office/drawing/2014/main" id="{5EAF9ACD-459E-B8C5-7397-F10A06D08CFA}"/>
              </a:ext>
            </a:extLst>
          </p:cNvPr>
          <p:cNvSpPr>
            <a:spLocks noGrp="1"/>
          </p:cNvSpPr>
          <p:nvPr>
            <p:ph type="body" idx="2"/>
          </p:nvPr>
        </p:nvSpPr>
        <p:spPr/>
        <p:txBody>
          <a:bodyPr/>
          <a:lstStyle/>
          <a:p>
            <a:r>
              <a:rPr lang="en-IE" dirty="0"/>
              <a:t>A Quick Learner Exercise</a:t>
            </a:r>
          </a:p>
        </p:txBody>
      </p:sp>
      <p:pic>
        <p:nvPicPr>
          <p:cNvPr id="6" name="Picture Placeholder 5" descr="Old woman in the kitchen">
            <a:extLst>
              <a:ext uri="{FF2B5EF4-FFF2-40B4-BE49-F238E27FC236}">
                <a16:creationId xmlns:a16="http://schemas.microsoft.com/office/drawing/2014/main" id="{E7501C9E-B745-6A4D-A271-26624CD74CCD}"/>
              </a:ext>
            </a:extLst>
          </p:cNvPr>
          <p:cNvPicPr>
            <a:picLocks noGrp="1" noChangeAspect="1"/>
          </p:cNvPicPr>
          <p:nvPr>
            <p:ph type="pic" idx="3"/>
          </p:nvPr>
        </p:nvPicPr>
        <p:blipFill>
          <a:blip r:embed="rId2" cstate="screen">
            <a:extLst>
              <a:ext uri="{28A0092B-C50C-407E-A947-70E740481C1C}">
                <a14:useLocalDpi xmlns:a14="http://schemas.microsoft.com/office/drawing/2010/main"/>
              </a:ext>
            </a:extLst>
          </a:blip>
          <a:srcRect/>
          <a:stretch>
            <a:fillRect/>
          </a:stretch>
        </p:blipFill>
        <p:spPr/>
      </p:pic>
      <p:grpSp>
        <p:nvGrpSpPr>
          <p:cNvPr id="7" name="Graphic 3">
            <a:extLst>
              <a:ext uri="{FF2B5EF4-FFF2-40B4-BE49-F238E27FC236}">
                <a16:creationId xmlns:a16="http://schemas.microsoft.com/office/drawing/2014/main" id="{9AF5748B-E3A3-917D-D658-A5ADFC467AAA}"/>
              </a:ext>
            </a:extLst>
          </p:cNvPr>
          <p:cNvGrpSpPr/>
          <p:nvPr/>
        </p:nvGrpSpPr>
        <p:grpSpPr>
          <a:xfrm>
            <a:off x="519674" y="5002181"/>
            <a:ext cx="1086136" cy="1037162"/>
            <a:chOff x="10407709" y="5371716"/>
            <a:chExt cx="1086136" cy="1037162"/>
          </a:xfrm>
          <a:solidFill>
            <a:srgbClr val="092E4B"/>
          </a:solidFill>
        </p:grpSpPr>
        <p:sp>
          <p:nvSpPr>
            <p:cNvPr id="8" name="Freeform 1249">
              <a:extLst>
                <a:ext uri="{FF2B5EF4-FFF2-40B4-BE49-F238E27FC236}">
                  <a16:creationId xmlns:a16="http://schemas.microsoft.com/office/drawing/2014/main" id="{015FF78B-A23A-06FC-47B4-02D972F3290E}"/>
                </a:ext>
              </a:extLst>
            </p:cNvPr>
            <p:cNvSpPr/>
            <p:nvPr/>
          </p:nvSpPr>
          <p:spPr>
            <a:xfrm>
              <a:off x="11016927" y="5621447"/>
              <a:ext cx="177956" cy="194120"/>
            </a:xfrm>
            <a:custGeom>
              <a:avLst/>
              <a:gdLst>
                <a:gd name="connsiteX0" fmla="*/ 7905 w 177956"/>
                <a:gd name="connsiteY0" fmla="*/ 175795 h 194120"/>
                <a:gd name="connsiteX1" fmla="*/ 117615 w 177956"/>
                <a:gd name="connsiteY1" fmla="*/ 181281 h 194120"/>
                <a:gd name="connsiteX2" fmla="*/ 177956 w 177956"/>
                <a:gd name="connsiteY2" fmla="*/ 259 h 194120"/>
                <a:gd name="connsiteX3" fmla="*/ 18875 w 177956"/>
                <a:gd name="connsiteY3" fmla="*/ 52371 h 194120"/>
                <a:gd name="connsiteX4" fmla="*/ 7905 w 177956"/>
                <a:gd name="connsiteY4" fmla="*/ 175795 h 194120"/>
                <a:gd name="connsiteX5" fmla="*/ 7905 w 177956"/>
                <a:gd name="connsiteY5" fmla="*/ 175795 h 19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7956" h="194120">
                  <a:moveTo>
                    <a:pt x="7905" y="175795"/>
                  </a:moveTo>
                  <a:cubicBezTo>
                    <a:pt x="54532" y="197738"/>
                    <a:pt x="92930" y="200480"/>
                    <a:pt x="117615" y="181281"/>
                  </a:cubicBezTo>
                  <a:cubicBezTo>
                    <a:pt x="166986" y="148368"/>
                    <a:pt x="177956" y="49628"/>
                    <a:pt x="177956" y="259"/>
                  </a:cubicBezTo>
                  <a:cubicBezTo>
                    <a:pt x="101158" y="-2484"/>
                    <a:pt x="46303" y="16715"/>
                    <a:pt x="18875" y="52371"/>
                  </a:cubicBezTo>
                  <a:cubicBezTo>
                    <a:pt x="-11294" y="96255"/>
                    <a:pt x="2419" y="156596"/>
                    <a:pt x="7905" y="175795"/>
                  </a:cubicBezTo>
                  <a:lnTo>
                    <a:pt x="7905" y="175795"/>
                  </a:lnTo>
                  <a:close/>
                </a:path>
              </a:pathLst>
            </a:custGeom>
            <a:solidFill>
              <a:srgbClr val="24BAA2"/>
            </a:solidFill>
            <a:ln w="27426" cap="flat">
              <a:noFill/>
              <a:prstDash val="solid"/>
              <a:miter/>
            </a:ln>
          </p:spPr>
          <p:txBody>
            <a:bodyPr rtlCol="0" anchor="ctr"/>
            <a:lstStyle/>
            <a:p>
              <a:endParaRPr lang="en-US"/>
            </a:p>
          </p:txBody>
        </p:sp>
        <p:sp>
          <p:nvSpPr>
            <p:cNvPr id="9" name="Freeform 1250">
              <a:extLst>
                <a:ext uri="{FF2B5EF4-FFF2-40B4-BE49-F238E27FC236}">
                  <a16:creationId xmlns:a16="http://schemas.microsoft.com/office/drawing/2014/main" id="{42CDFA92-8592-81A4-87BB-190C6C3C97BC}"/>
                </a:ext>
              </a:extLst>
            </p:cNvPr>
            <p:cNvSpPr/>
            <p:nvPr/>
          </p:nvSpPr>
          <p:spPr>
            <a:xfrm>
              <a:off x="10684499" y="5383085"/>
              <a:ext cx="218072" cy="198850"/>
            </a:xfrm>
            <a:custGeom>
              <a:avLst/>
              <a:gdLst>
                <a:gd name="connsiteX0" fmla="*/ 230 w 218072"/>
                <a:gd name="connsiteY0" fmla="*/ 0 h 198850"/>
                <a:gd name="connsiteX1" fmla="*/ 60571 w 218072"/>
                <a:gd name="connsiteY1" fmla="*/ 175537 h 198850"/>
                <a:gd name="connsiteX2" fmla="*/ 197709 w 218072"/>
                <a:gd name="connsiteY2" fmla="*/ 189251 h 198850"/>
                <a:gd name="connsiteX3" fmla="*/ 203194 w 218072"/>
                <a:gd name="connsiteY3" fmla="*/ 65827 h 198850"/>
                <a:gd name="connsiteX4" fmla="*/ 230 w 218072"/>
                <a:gd name="connsiteY4" fmla="*/ 0 h 198850"/>
                <a:gd name="connsiteX5" fmla="*/ 230 w 218072"/>
                <a:gd name="connsiteY5" fmla="*/ 0 h 198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8072" h="198850">
                  <a:moveTo>
                    <a:pt x="230" y="0"/>
                  </a:moveTo>
                  <a:cubicBezTo>
                    <a:pt x="-2513" y="87769"/>
                    <a:pt x="19429" y="145367"/>
                    <a:pt x="60571" y="175537"/>
                  </a:cubicBezTo>
                  <a:cubicBezTo>
                    <a:pt x="109940" y="211193"/>
                    <a:pt x="175766" y="197479"/>
                    <a:pt x="197709" y="189251"/>
                  </a:cubicBezTo>
                  <a:cubicBezTo>
                    <a:pt x="222394" y="137138"/>
                    <a:pt x="225137" y="95997"/>
                    <a:pt x="203194" y="65827"/>
                  </a:cubicBezTo>
                  <a:cubicBezTo>
                    <a:pt x="164796" y="10972"/>
                    <a:pt x="55085" y="0"/>
                    <a:pt x="230" y="0"/>
                  </a:cubicBezTo>
                  <a:lnTo>
                    <a:pt x="230" y="0"/>
                  </a:lnTo>
                  <a:close/>
                </a:path>
              </a:pathLst>
            </a:custGeom>
            <a:solidFill>
              <a:srgbClr val="24BAA2"/>
            </a:solidFill>
            <a:ln w="27426" cap="flat">
              <a:noFill/>
              <a:prstDash val="solid"/>
              <a:miter/>
            </a:ln>
          </p:spPr>
          <p:txBody>
            <a:bodyPr rtlCol="0" anchor="ctr"/>
            <a:lstStyle/>
            <a:p>
              <a:endParaRPr lang="en-US"/>
            </a:p>
          </p:txBody>
        </p:sp>
        <p:grpSp>
          <p:nvGrpSpPr>
            <p:cNvPr id="10" name="Graphic 3">
              <a:extLst>
                <a:ext uri="{FF2B5EF4-FFF2-40B4-BE49-F238E27FC236}">
                  <a16:creationId xmlns:a16="http://schemas.microsoft.com/office/drawing/2014/main" id="{1F37C995-3A96-D57F-064D-EBCB2C581469}"/>
                </a:ext>
              </a:extLst>
            </p:cNvPr>
            <p:cNvGrpSpPr/>
            <p:nvPr/>
          </p:nvGrpSpPr>
          <p:grpSpPr>
            <a:xfrm>
              <a:off x="10407709" y="5371716"/>
              <a:ext cx="1086136" cy="1037162"/>
              <a:chOff x="10407709" y="5371716"/>
              <a:chExt cx="1086136" cy="1037162"/>
            </a:xfrm>
            <a:grpFill/>
          </p:grpSpPr>
          <p:grpSp>
            <p:nvGrpSpPr>
              <p:cNvPr id="11" name="Graphic 3">
                <a:extLst>
                  <a:ext uri="{FF2B5EF4-FFF2-40B4-BE49-F238E27FC236}">
                    <a16:creationId xmlns:a16="http://schemas.microsoft.com/office/drawing/2014/main" id="{4CA1388B-5856-4603-5540-59AF47E57294}"/>
                  </a:ext>
                </a:extLst>
              </p:cNvPr>
              <p:cNvGrpSpPr/>
              <p:nvPr/>
            </p:nvGrpSpPr>
            <p:grpSpPr>
              <a:xfrm>
                <a:off x="10407709" y="5371716"/>
                <a:ext cx="1086136" cy="1037162"/>
                <a:chOff x="10407709" y="5371716"/>
                <a:chExt cx="1086136" cy="1037162"/>
              </a:xfrm>
              <a:grpFill/>
            </p:grpSpPr>
            <p:sp>
              <p:nvSpPr>
                <p:cNvPr id="13" name="Freeform 1254">
                  <a:extLst>
                    <a:ext uri="{FF2B5EF4-FFF2-40B4-BE49-F238E27FC236}">
                      <a16:creationId xmlns:a16="http://schemas.microsoft.com/office/drawing/2014/main" id="{F9891F09-A87C-EE69-72AC-100ADD4B756C}"/>
                    </a:ext>
                  </a:extLst>
                </p:cNvPr>
                <p:cNvSpPr/>
                <p:nvPr/>
              </p:nvSpPr>
              <p:spPr>
                <a:xfrm>
                  <a:off x="10407709" y="5876782"/>
                  <a:ext cx="1086136" cy="532096"/>
                </a:xfrm>
                <a:custGeom>
                  <a:avLst/>
                  <a:gdLst>
                    <a:gd name="connsiteX0" fmla="*/ 540326 w 1086136"/>
                    <a:gd name="connsiteY0" fmla="*/ 532097 h 532096"/>
                    <a:gd name="connsiteX1" fmla="*/ 430615 w 1086136"/>
                    <a:gd name="connsiteY1" fmla="*/ 510154 h 532096"/>
                    <a:gd name="connsiteX2" fmla="*/ 263306 w 1086136"/>
                    <a:gd name="connsiteY2" fmla="*/ 436100 h 532096"/>
                    <a:gd name="connsiteX3" fmla="*/ 71312 w 1086136"/>
                    <a:gd name="connsiteY3" fmla="*/ 386730 h 532096"/>
                    <a:gd name="connsiteX4" fmla="*/ 16457 w 1086136"/>
                    <a:gd name="connsiteY4" fmla="*/ 381245 h 532096"/>
                    <a:gd name="connsiteX5" fmla="*/ 0 w 1086136"/>
                    <a:gd name="connsiteY5" fmla="*/ 364788 h 532096"/>
                    <a:gd name="connsiteX6" fmla="*/ 0 w 1086136"/>
                    <a:gd name="connsiteY6" fmla="*/ 191993 h 532096"/>
                    <a:gd name="connsiteX7" fmla="*/ 2743 w 1086136"/>
                    <a:gd name="connsiteY7" fmla="*/ 181022 h 532096"/>
                    <a:gd name="connsiteX8" fmla="*/ 257820 w 1086136"/>
                    <a:gd name="connsiteY8" fmla="*/ 79541 h 532096"/>
                    <a:gd name="connsiteX9" fmla="*/ 452557 w 1086136"/>
                    <a:gd name="connsiteY9" fmla="*/ 159081 h 532096"/>
                    <a:gd name="connsiteX10" fmla="*/ 556782 w 1086136"/>
                    <a:gd name="connsiteY10" fmla="*/ 189251 h 532096"/>
                    <a:gd name="connsiteX11" fmla="*/ 724090 w 1086136"/>
                    <a:gd name="connsiteY11" fmla="*/ 189251 h 532096"/>
                    <a:gd name="connsiteX12" fmla="*/ 792660 w 1086136"/>
                    <a:gd name="connsiteY12" fmla="*/ 227650 h 532096"/>
                    <a:gd name="connsiteX13" fmla="*/ 938027 w 1086136"/>
                    <a:gd name="connsiteY13" fmla="*/ 60341 h 532096"/>
                    <a:gd name="connsiteX14" fmla="*/ 1058708 w 1086136"/>
                    <a:gd name="connsiteY14" fmla="*/ 0 h 532096"/>
                    <a:gd name="connsiteX15" fmla="*/ 1069679 w 1086136"/>
                    <a:gd name="connsiteY15" fmla="*/ 0 h 532096"/>
                    <a:gd name="connsiteX16" fmla="*/ 1083393 w 1086136"/>
                    <a:gd name="connsiteY16" fmla="*/ 8229 h 532096"/>
                    <a:gd name="connsiteX17" fmla="*/ 1086136 w 1086136"/>
                    <a:gd name="connsiteY17" fmla="*/ 24686 h 532096"/>
                    <a:gd name="connsiteX18" fmla="*/ 954484 w 1086136"/>
                    <a:gd name="connsiteY18" fmla="*/ 320904 h 532096"/>
                    <a:gd name="connsiteX19" fmla="*/ 798145 w 1086136"/>
                    <a:gd name="connsiteY19" fmla="*/ 452556 h 532096"/>
                    <a:gd name="connsiteX20" fmla="*/ 776204 w 1086136"/>
                    <a:gd name="connsiteY20" fmla="*/ 458042 h 532096"/>
                    <a:gd name="connsiteX21" fmla="*/ 641807 w 1086136"/>
                    <a:gd name="connsiteY21" fmla="*/ 512897 h 532096"/>
                    <a:gd name="connsiteX22" fmla="*/ 540326 w 1086136"/>
                    <a:gd name="connsiteY22" fmla="*/ 532097 h 532096"/>
                    <a:gd name="connsiteX23" fmla="*/ 540326 w 1086136"/>
                    <a:gd name="connsiteY23" fmla="*/ 532097 h 532096"/>
                    <a:gd name="connsiteX24" fmla="*/ 35656 w 1086136"/>
                    <a:gd name="connsiteY24" fmla="*/ 348331 h 532096"/>
                    <a:gd name="connsiteX25" fmla="*/ 74055 w 1086136"/>
                    <a:gd name="connsiteY25" fmla="*/ 351074 h 532096"/>
                    <a:gd name="connsiteX26" fmla="*/ 274277 w 1086136"/>
                    <a:gd name="connsiteY26" fmla="*/ 403186 h 532096"/>
                    <a:gd name="connsiteX27" fmla="*/ 441586 w 1086136"/>
                    <a:gd name="connsiteY27" fmla="*/ 477241 h 532096"/>
                    <a:gd name="connsiteX28" fmla="*/ 628094 w 1086136"/>
                    <a:gd name="connsiteY28" fmla="*/ 479983 h 532096"/>
                    <a:gd name="connsiteX29" fmla="*/ 762490 w 1086136"/>
                    <a:gd name="connsiteY29" fmla="*/ 425128 h 532096"/>
                    <a:gd name="connsiteX30" fmla="*/ 765232 w 1086136"/>
                    <a:gd name="connsiteY30" fmla="*/ 425128 h 532096"/>
                    <a:gd name="connsiteX31" fmla="*/ 789918 w 1086136"/>
                    <a:gd name="connsiteY31" fmla="*/ 419643 h 532096"/>
                    <a:gd name="connsiteX32" fmla="*/ 921570 w 1086136"/>
                    <a:gd name="connsiteY32" fmla="*/ 307190 h 532096"/>
                    <a:gd name="connsiteX33" fmla="*/ 1039509 w 1086136"/>
                    <a:gd name="connsiteY33" fmla="*/ 35656 h 532096"/>
                    <a:gd name="connsiteX34" fmla="*/ 962712 w 1086136"/>
                    <a:gd name="connsiteY34" fmla="*/ 82283 h 532096"/>
                    <a:gd name="connsiteX35" fmla="*/ 803631 w 1086136"/>
                    <a:gd name="connsiteY35" fmla="*/ 266048 h 532096"/>
                    <a:gd name="connsiteX36" fmla="*/ 803631 w 1086136"/>
                    <a:gd name="connsiteY36" fmla="*/ 268791 h 532096"/>
                    <a:gd name="connsiteX37" fmla="*/ 724090 w 1086136"/>
                    <a:gd name="connsiteY37" fmla="*/ 348331 h 532096"/>
                    <a:gd name="connsiteX38" fmla="*/ 490955 w 1086136"/>
                    <a:gd name="connsiteY38" fmla="*/ 348331 h 532096"/>
                    <a:gd name="connsiteX39" fmla="*/ 400444 w 1086136"/>
                    <a:gd name="connsiteY39" fmla="*/ 362045 h 532096"/>
                    <a:gd name="connsiteX40" fmla="*/ 394958 w 1086136"/>
                    <a:gd name="connsiteY40" fmla="*/ 345588 h 532096"/>
                    <a:gd name="connsiteX41" fmla="*/ 389473 w 1086136"/>
                    <a:gd name="connsiteY41" fmla="*/ 329131 h 532096"/>
                    <a:gd name="connsiteX42" fmla="*/ 389473 w 1086136"/>
                    <a:gd name="connsiteY42" fmla="*/ 329131 h 532096"/>
                    <a:gd name="connsiteX43" fmla="*/ 490955 w 1086136"/>
                    <a:gd name="connsiteY43" fmla="*/ 312676 h 532096"/>
                    <a:gd name="connsiteX44" fmla="*/ 724090 w 1086136"/>
                    <a:gd name="connsiteY44" fmla="*/ 312676 h 532096"/>
                    <a:gd name="connsiteX45" fmla="*/ 767975 w 1086136"/>
                    <a:gd name="connsiteY45" fmla="*/ 268791 h 532096"/>
                    <a:gd name="connsiteX46" fmla="*/ 724090 w 1086136"/>
                    <a:gd name="connsiteY46" fmla="*/ 224907 h 532096"/>
                    <a:gd name="connsiteX47" fmla="*/ 556782 w 1086136"/>
                    <a:gd name="connsiteY47" fmla="*/ 224907 h 532096"/>
                    <a:gd name="connsiteX48" fmla="*/ 433358 w 1086136"/>
                    <a:gd name="connsiteY48" fmla="*/ 189251 h 532096"/>
                    <a:gd name="connsiteX49" fmla="*/ 249592 w 1086136"/>
                    <a:gd name="connsiteY49" fmla="*/ 112453 h 532096"/>
                    <a:gd name="connsiteX50" fmla="*/ 35656 w 1086136"/>
                    <a:gd name="connsiteY50" fmla="*/ 194736 h 532096"/>
                    <a:gd name="connsiteX51" fmla="*/ 35656 w 1086136"/>
                    <a:gd name="connsiteY51" fmla="*/ 348331 h 532096"/>
                    <a:gd name="connsiteX52" fmla="*/ 35656 w 1086136"/>
                    <a:gd name="connsiteY52" fmla="*/ 348331 h 532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86136" h="532096">
                      <a:moveTo>
                        <a:pt x="540326" y="532097"/>
                      </a:moveTo>
                      <a:cubicBezTo>
                        <a:pt x="501927" y="532097"/>
                        <a:pt x="463528" y="523868"/>
                        <a:pt x="430615" y="510154"/>
                      </a:cubicBezTo>
                      <a:lnTo>
                        <a:pt x="263306" y="436100"/>
                      </a:lnTo>
                      <a:cubicBezTo>
                        <a:pt x="202965" y="408672"/>
                        <a:pt x="137138" y="392216"/>
                        <a:pt x="71312" y="386730"/>
                      </a:cubicBezTo>
                      <a:lnTo>
                        <a:pt x="16457" y="381245"/>
                      </a:lnTo>
                      <a:cubicBezTo>
                        <a:pt x="8229" y="381245"/>
                        <a:pt x="0" y="373016"/>
                        <a:pt x="0" y="364788"/>
                      </a:cubicBezTo>
                      <a:lnTo>
                        <a:pt x="0" y="191993"/>
                      </a:lnTo>
                      <a:cubicBezTo>
                        <a:pt x="0" y="189251"/>
                        <a:pt x="0" y="183765"/>
                        <a:pt x="2743" y="181022"/>
                      </a:cubicBezTo>
                      <a:cubicBezTo>
                        <a:pt x="8229" y="175537"/>
                        <a:pt x="106968" y="46627"/>
                        <a:pt x="257820" y="79541"/>
                      </a:cubicBezTo>
                      <a:cubicBezTo>
                        <a:pt x="342846" y="98740"/>
                        <a:pt x="411415" y="134396"/>
                        <a:pt x="452557" y="159081"/>
                      </a:cubicBezTo>
                      <a:cubicBezTo>
                        <a:pt x="482727" y="178280"/>
                        <a:pt x="518383" y="189251"/>
                        <a:pt x="556782" y="189251"/>
                      </a:cubicBezTo>
                      <a:lnTo>
                        <a:pt x="724090" y="189251"/>
                      </a:lnTo>
                      <a:cubicBezTo>
                        <a:pt x="754261" y="189251"/>
                        <a:pt x="778946" y="205707"/>
                        <a:pt x="792660" y="227650"/>
                      </a:cubicBezTo>
                      <a:lnTo>
                        <a:pt x="938027" y="60341"/>
                      </a:lnTo>
                      <a:cubicBezTo>
                        <a:pt x="965454" y="21943"/>
                        <a:pt x="1012081" y="0"/>
                        <a:pt x="1058708" y="0"/>
                      </a:cubicBezTo>
                      <a:lnTo>
                        <a:pt x="1069679" y="0"/>
                      </a:lnTo>
                      <a:cubicBezTo>
                        <a:pt x="1075165" y="0"/>
                        <a:pt x="1080650" y="2743"/>
                        <a:pt x="1083393" y="8229"/>
                      </a:cubicBezTo>
                      <a:cubicBezTo>
                        <a:pt x="1086136" y="13714"/>
                        <a:pt x="1086136" y="19200"/>
                        <a:pt x="1086136" y="24686"/>
                      </a:cubicBezTo>
                      <a:lnTo>
                        <a:pt x="954484" y="320904"/>
                      </a:lnTo>
                      <a:cubicBezTo>
                        <a:pt x="927056" y="386730"/>
                        <a:pt x="866715" y="436100"/>
                        <a:pt x="798145" y="452556"/>
                      </a:cubicBezTo>
                      <a:lnTo>
                        <a:pt x="776204" y="458042"/>
                      </a:lnTo>
                      <a:lnTo>
                        <a:pt x="641807" y="512897"/>
                      </a:lnTo>
                      <a:cubicBezTo>
                        <a:pt x="608895" y="526611"/>
                        <a:pt x="575981" y="532097"/>
                        <a:pt x="540326" y="532097"/>
                      </a:cubicBezTo>
                      <a:lnTo>
                        <a:pt x="540326" y="532097"/>
                      </a:lnTo>
                      <a:close/>
                      <a:moveTo>
                        <a:pt x="35656" y="348331"/>
                      </a:moveTo>
                      <a:lnTo>
                        <a:pt x="74055" y="351074"/>
                      </a:lnTo>
                      <a:cubicBezTo>
                        <a:pt x="142624" y="359302"/>
                        <a:pt x="211193" y="375759"/>
                        <a:pt x="274277" y="403186"/>
                      </a:cubicBezTo>
                      <a:lnTo>
                        <a:pt x="441586" y="477241"/>
                      </a:lnTo>
                      <a:cubicBezTo>
                        <a:pt x="501927" y="501926"/>
                        <a:pt x="567753" y="504669"/>
                        <a:pt x="628094" y="479983"/>
                      </a:cubicBezTo>
                      <a:lnTo>
                        <a:pt x="762490" y="425128"/>
                      </a:lnTo>
                      <a:cubicBezTo>
                        <a:pt x="762490" y="425128"/>
                        <a:pt x="765232" y="425128"/>
                        <a:pt x="765232" y="425128"/>
                      </a:cubicBezTo>
                      <a:lnTo>
                        <a:pt x="789918" y="419643"/>
                      </a:lnTo>
                      <a:cubicBezTo>
                        <a:pt x="847515" y="405929"/>
                        <a:pt x="896885" y="364788"/>
                        <a:pt x="921570" y="307190"/>
                      </a:cubicBezTo>
                      <a:lnTo>
                        <a:pt x="1039509" y="35656"/>
                      </a:lnTo>
                      <a:cubicBezTo>
                        <a:pt x="1009339" y="41141"/>
                        <a:pt x="981911" y="57598"/>
                        <a:pt x="962712" y="82283"/>
                      </a:cubicBezTo>
                      <a:lnTo>
                        <a:pt x="803631" y="266048"/>
                      </a:lnTo>
                      <a:cubicBezTo>
                        <a:pt x="803631" y="266048"/>
                        <a:pt x="803631" y="268791"/>
                        <a:pt x="803631" y="268791"/>
                      </a:cubicBezTo>
                      <a:cubicBezTo>
                        <a:pt x="803631" y="312676"/>
                        <a:pt x="767975" y="348331"/>
                        <a:pt x="724090" y="348331"/>
                      </a:cubicBezTo>
                      <a:lnTo>
                        <a:pt x="490955" y="348331"/>
                      </a:lnTo>
                      <a:cubicBezTo>
                        <a:pt x="460785" y="348331"/>
                        <a:pt x="430615" y="353817"/>
                        <a:pt x="400444" y="362045"/>
                      </a:cubicBezTo>
                      <a:lnTo>
                        <a:pt x="394958" y="345588"/>
                      </a:lnTo>
                      <a:lnTo>
                        <a:pt x="389473" y="329131"/>
                      </a:lnTo>
                      <a:lnTo>
                        <a:pt x="389473" y="329131"/>
                      </a:lnTo>
                      <a:cubicBezTo>
                        <a:pt x="422386" y="318161"/>
                        <a:pt x="455300" y="312676"/>
                        <a:pt x="490955" y="312676"/>
                      </a:cubicBezTo>
                      <a:lnTo>
                        <a:pt x="724090" y="312676"/>
                      </a:lnTo>
                      <a:cubicBezTo>
                        <a:pt x="748776" y="312676"/>
                        <a:pt x="767975" y="293476"/>
                        <a:pt x="767975" y="268791"/>
                      </a:cubicBezTo>
                      <a:cubicBezTo>
                        <a:pt x="767975" y="244107"/>
                        <a:pt x="748776" y="224907"/>
                        <a:pt x="724090" y="224907"/>
                      </a:cubicBezTo>
                      <a:lnTo>
                        <a:pt x="556782" y="224907"/>
                      </a:lnTo>
                      <a:cubicBezTo>
                        <a:pt x="512898" y="224907"/>
                        <a:pt x="469013" y="213936"/>
                        <a:pt x="433358" y="189251"/>
                      </a:cubicBezTo>
                      <a:cubicBezTo>
                        <a:pt x="392216" y="164566"/>
                        <a:pt x="329132" y="131653"/>
                        <a:pt x="249592" y="112453"/>
                      </a:cubicBezTo>
                      <a:cubicBezTo>
                        <a:pt x="134395" y="87769"/>
                        <a:pt x="52112" y="175537"/>
                        <a:pt x="35656" y="194736"/>
                      </a:cubicBezTo>
                      <a:lnTo>
                        <a:pt x="35656" y="348331"/>
                      </a:lnTo>
                      <a:lnTo>
                        <a:pt x="35656" y="348331"/>
                      </a:lnTo>
                      <a:close/>
                    </a:path>
                  </a:pathLst>
                </a:custGeom>
                <a:grpFill/>
                <a:ln w="27426" cap="flat">
                  <a:noFill/>
                  <a:prstDash val="solid"/>
                  <a:miter/>
                </a:ln>
              </p:spPr>
              <p:txBody>
                <a:bodyPr rtlCol="0" anchor="ctr"/>
                <a:lstStyle/>
                <a:p>
                  <a:endParaRPr lang="en-US"/>
                </a:p>
              </p:txBody>
            </p:sp>
            <p:sp>
              <p:nvSpPr>
                <p:cNvPr id="14" name="Freeform 1255">
                  <a:extLst>
                    <a:ext uri="{FF2B5EF4-FFF2-40B4-BE49-F238E27FC236}">
                      <a16:creationId xmlns:a16="http://schemas.microsoft.com/office/drawing/2014/main" id="{DF1DA2B3-7CDA-2EB0-C7B4-A6D5C9FEEFBC}"/>
                    </a:ext>
                  </a:extLst>
                </p:cNvPr>
                <p:cNvSpPr/>
                <p:nvPr/>
              </p:nvSpPr>
              <p:spPr>
                <a:xfrm>
                  <a:off x="10994886" y="5609912"/>
                  <a:ext cx="249584" cy="264128"/>
                </a:xfrm>
                <a:custGeom>
                  <a:avLst/>
                  <a:gdLst>
                    <a:gd name="connsiteX0" fmla="*/ 109486 w 249584"/>
                    <a:gd name="connsiteY0" fmla="*/ 264128 h 264128"/>
                    <a:gd name="connsiteX1" fmla="*/ 18975 w 249584"/>
                    <a:gd name="connsiteY1" fmla="*/ 239443 h 264128"/>
                    <a:gd name="connsiteX2" fmla="*/ 10747 w 249584"/>
                    <a:gd name="connsiteY2" fmla="*/ 228472 h 264128"/>
                    <a:gd name="connsiteX3" fmla="*/ 27203 w 249584"/>
                    <a:gd name="connsiteY3" fmla="*/ 66649 h 264128"/>
                    <a:gd name="connsiteX4" fmla="*/ 232911 w 249584"/>
                    <a:gd name="connsiteY4" fmla="*/ 823 h 264128"/>
                    <a:gd name="connsiteX5" fmla="*/ 249368 w 249584"/>
                    <a:gd name="connsiteY5" fmla="*/ 17280 h 264128"/>
                    <a:gd name="connsiteX6" fmla="*/ 172571 w 249584"/>
                    <a:gd name="connsiteY6" fmla="*/ 244929 h 264128"/>
                    <a:gd name="connsiteX7" fmla="*/ 109486 w 249584"/>
                    <a:gd name="connsiteY7" fmla="*/ 264128 h 264128"/>
                    <a:gd name="connsiteX8" fmla="*/ 109486 w 249584"/>
                    <a:gd name="connsiteY8" fmla="*/ 264128 h 264128"/>
                    <a:gd name="connsiteX9" fmla="*/ 40917 w 249584"/>
                    <a:gd name="connsiteY9" fmla="*/ 209273 h 264128"/>
                    <a:gd name="connsiteX10" fmla="*/ 150628 w 249584"/>
                    <a:gd name="connsiteY10" fmla="*/ 214758 h 264128"/>
                    <a:gd name="connsiteX11" fmla="*/ 210969 w 249584"/>
                    <a:gd name="connsiteY11" fmla="*/ 33736 h 264128"/>
                    <a:gd name="connsiteX12" fmla="*/ 51889 w 249584"/>
                    <a:gd name="connsiteY12" fmla="*/ 85849 h 264128"/>
                    <a:gd name="connsiteX13" fmla="*/ 40917 w 249584"/>
                    <a:gd name="connsiteY13" fmla="*/ 209273 h 264128"/>
                    <a:gd name="connsiteX14" fmla="*/ 40917 w 249584"/>
                    <a:gd name="connsiteY14" fmla="*/ 209273 h 2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9584" h="264128">
                      <a:moveTo>
                        <a:pt x="109486" y="264128"/>
                      </a:moveTo>
                      <a:cubicBezTo>
                        <a:pt x="82059" y="264128"/>
                        <a:pt x="51889" y="255899"/>
                        <a:pt x="18975" y="239443"/>
                      </a:cubicBezTo>
                      <a:cubicBezTo>
                        <a:pt x="16232" y="236701"/>
                        <a:pt x="10747" y="233958"/>
                        <a:pt x="10747" y="228472"/>
                      </a:cubicBezTo>
                      <a:cubicBezTo>
                        <a:pt x="10747" y="225729"/>
                        <a:pt x="-22166" y="132475"/>
                        <a:pt x="27203" y="66649"/>
                      </a:cubicBezTo>
                      <a:cubicBezTo>
                        <a:pt x="62860" y="17280"/>
                        <a:pt x="131429" y="-4663"/>
                        <a:pt x="232911" y="823"/>
                      </a:cubicBezTo>
                      <a:cubicBezTo>
                        <a:pt x="241140" y="823"/>
                        <a:pt x="249368" y="9051"/>
                        <a:pt x="249368" y="17280"/>
                      </a:cubicBezTo>
                      <a:cubicBezTo>
                        <a:pt x="249368" y="25508"/>
                        <a:pt x="257597" y="190073"/>
                        <a:pt x="172571" y="244929"/>
                      </a:cubicBezTo>
                      <a:cubicBezTo>
                        <a:pt x="153371" y="258642"/>
                        <a:pt x="134172" y="264128"/>
                        <a:pt x="109486" y="264128"/>
                      </a:cubicBezTo>
                      <a:lnTo>
                        <a:pt x="109486" y="264128"/>
                      </a:lnTo>
                      <a:close/>
                      <a:moveTo>
                        <a:pt x="40917" y="209273"/>
                      </a:moveTo>
                      <a:cubicBezTo>
                        <a:pt x="87545" y="231215"/>
                        <a:pt x="125943" y="233958"/>
                        <a:pt x="150628" y="214758"/>
                      </a:cubicBezTo>
                      <a:cubicBezTo>
                        <a:pt x="199998" y="181845"/>
                        <a:pt x="210969" y="83106"/>
                        <a:pt x="210969" y="33736"/>
                      </a:cubicBezTo>
                      <a:cubicBezTo>
                        <a:pt x="134172" y="30993"/>
                        <a:pt x="79317" y="50192"/>
                        <a:pt x="51889" y="85849"/>
                      </a:cubicBezTo>
                      <a:cubicBezTo>
                        <a:pt x="24461" y="129732"/>
                        <a:pt x="35432" y="190073"/>
                        <a:pt x="40917" y="209273"/>
                      </a:cubicBezTo>
                      <a:lnTo>
                        <a:pt x="40917" y="209273"/>
                      </a:lnTo>
                      <a:close/>
                    </a:path>
                  </a:pathLst>
                </a:custGeom>
                <a:grpFill/>
                <a:ln w="27426" cap="flat">
                  <a:noFill/>
                  <a:prstDash val="solid"/>
                  <a:miter/>
                </a:ln>
              </p:spPr>
              <p:txBody>
                <a:bodyPr rtlCol="0" anchor="ctr"/>
                <a:lstStyle/>
                <a:p>
                  <a:endParaRPr lang="en-US"/>
                </a:p>
              </p:txBody>
            </p:sp>
            <p:sp>
              <p:nvSpPr>
                <p:cNvPr id="15" name="Freeform 1256">
                  <a:extLst>
                    <a:ext uri="{FF2B5EF4-FFF2-40B4-BE49-F238E27FC236}">
                      <a16:creationId xmlns:a16="http://schemas.microsoft.com/office/drawing/2014/main" id="{6D48D624-B5CF-676D-0C53-D151A10ABB60}"/>
                    </a:ext>
                  </a:extLst>
                </p:cNvPr>
                <p:cNvSpPr/>
                <p:nvPr/>
              </p:nvSpPr>
              <p:spPr>
                <a:xfrm>
                  <a:off x="10659296" y="5371716"/>
                  <a:ext cx="286439" cy="269189"/>
                </a:xfrm>
                <a:custGeom>
                  <a:avLst/>
                  <a:gdLst>
                    <a:gd name="connsiteX0" fmla="*/ 173542 w 286439"/>
                    <a:gd name="connsiteY0" fmla="*/ 269189 h 269189"/>
                    <a:gd name="connsiteX1" fmla="*/ 74802 w 286439"/>
                    <a:gd name="connsiteY1" fmla="*/ 239019 h 269189"/>
                    <a:gd name="connsiteX2" fmla="*/ 748 w 286439"/>
                    <a:gd name="connsiteY2" fmla="*/ 16855 h 269189"/>
                    <a:gd name="connsiteX3" fmla="*/ 17205 w 286439"/>
                    <a:gd name="connsiteY3" fmla="*/ 398 h 269189"/>
                    <a:gd name="connsiteX4" fmla="*/ 266796 w 286439"/>
                    <a:gd name="connsiteY4" fmla="*/ 82681 h 269189"/>
                    <a:gd name="connsiteX5" fmla="*/ 258568 w 286439"/>
                    <a:gd name="connsiteY5" fmla="*/ 249990 h 269189"/>
                    <a:gd name="connsiteX6" fmla="*/ 247597 w 286439"/>
                    <a:gd name="connsiteY6" fmla="*/ 258218 h 269189"/>
                    <a:gd name="connsiteX7" fmla="*/ 173542 w 286439"/>
                    <a:gd name="connsiteY7" fmla="*/ 269189 h 269189"/>
                    <a:gd name="connsiteX8" fmla="*/ 173542 w 286439"/>
                    <a:gd name="connsiteY8" fmla="*/ 269189 h 269189"/>
                    <a:gd name="connsiteX9" fmla="*/ 244854 w 286439"/>
                    <a:gd name="connsiteY9" fmla="*/ 239019 h 269189"/>
                    <a:gd name="connsiteX10" fmla="*/ 244854 w 286439"/>
                    <a:gd name="connsiteY10" fmla="*/ 239019 h 269189"/>
                    <a:gd name="connsiteX11" fmla="*/ 244854 w 286439"/>
                    <a:gd name="connsiteY11" fmla="*/ 239019 h 269189"/>
                    <a:gd name="connsiteX12" fmla="*/ 36404 w 286439"/>
                    <a:gd name="connsiteY12" fmla="*/ 36054 h 269189"/>
                    <a:gd name="connsiteX13" fmla="*/ 96745 w 286439"/>
                    <a:gd name="connsiteY13" fmla="*/ 211591 h 269189"/>
                    <a:gd name="connsiteX14" fmla="*/ 233883 w 286439"/>
                    <a:gd name="connsiteY14" fmla="*/ 225305 h 269189"/>
                    <a:gd name="connsiteX15" fmla="*/ 239368 w 286439"/>
                    <a:gd name="connsiteY15" fmla="*/ 101881 h 269189"/>
                    <a:gd name="connsiteX16" fmla="*/ 36404 w 286439"/>
                    <a:gd name="connsiteY16" fmla="*/ 36054 h 269189"/>
                    <a:gd name="connsiteX17" fmla="*/ 36404 w 286439"/>
                    <a:gd name="connsiteY17" fmla="*/ 36054 h 26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6439" h="269189">
                      <a:moveTo>
                        <a:pt x="173542" y="269189"/>
                      </a:moveTo>
                      <a:cubicBezTo>
                        <a:pt x="143372" y="269189"/>
                        <a:pt x="104973" y="263703"/>
                        <a:pt x="74802" y="239019"/>
                      </a:cubicBezTo>
                      <a:cubicBezTo>
                        <a:pt x="19947" y="200620"/>
                        <a:pt x="-4738" y="123822"/>
                        <a:pt x="748" y="16855"/>
                      </a:cubicBezTo>
                      <a:cubicBezTo>
                        <a:pt x="748" y="8627"/>
                        <a:pt x="8976" y="398"/>
                        <a:pt x="17205" y="398"/>
                      </a:cubicBezTo>
                      <a:cubicBezTo>
                        <a:pt x="25433" y="398"/>
                        <a:pt x="206456" y="-10573"/>
                        <a:pt x="266796" y="82681"/>
                      </a:cubicBezTo>
                      <a:cubicBezTo>
                        <a:pt x="294224" y="126565"/>
                        <a:pt x="294224" y="181421"/>
                        <a:pt x="258568" y="249990"/>
                      </a:cubicBezTo>
                      <a:cubicBezTo>
                        <a:pt x="255825" y="252732"/>
                        <a:pt x="253082" y="258218"/>
                        <a:pt x="247597" y="258218"/>
                      </a:cubicBezTo>
                      <a:cubicBezTo>
                        <a:pt x="250340" y="258218"/>
                        <a:pt x="217427" y="269189"/>
                        <a:pt x="173542" y="269189"/>
                      </a:cubicBezTo>
                      <a:lnTo>
                        <a:pt x="173542" y="269189"/>
                      </a:lnTo>
                      <a:close/>
                      <a:moveTo>
                        <a:pt x="244854" y="239019"/>
                      </a:moveTo>
                      <a:lnTo>
                        <a:pt x="244854" y="239019"/>
                      </a:lnTo>
                      <a:lnTo>
                        <a:pt x="244854" y="239019"/>
                      </a:lnTo>
                      <a:close/>
                      <a:moveTo>
                        <a:pt x="36404" y="36054"/>
                      </a:moveTo>
                      <a:cubicBezTo>
                        <a:pt x="33661" y="123822"/>
                        <a:pt x="55603" y="181421"/>
                        <a:pt x="96745" y="211591"/>
                      </a:cubicBezTo>
                      <a:cubicBezTo>
                        <a:pt x="146114" y="247247"/>
                        <a:pt x="211941" y="233533"/>
                        <a:pt x="233883" y="225305"/>
                      </a:cubicBezTo>
                      <a:cubicBezTo>
                        <a:pt x="258568" y="173193"/>
                        <a:pt x="261311" y="132051"/>
                        <a:pt x="239368" y="101881"/>
                      </a:cubicBezTo>
                      <a:cubicBezTo>
                        <a:pt x="200970" y="44282"/>
                        <a:pt x="94002" y="33312"/>
                        <a:pt x="36404" y="36054"/>
                      </a:cubicBezTo>
                      <a:lnTo>
                        <a:pt x="36404" y="36054"/>
                      </a:lnTo>
                      <a:close/>
                    </a:path>
                  </a:pathLst>
                </a:custGeom>
                <a:grpFill/>
                <a:ln w="27426" cap="flat">
                  <a:noFill/>
                  <a:prstDash val="solid"/>
                  <a:miter/>
                </a:ln>
              </p:spPr>
              <p:txBody>
                <a:bodyPr rtlCol="0" anchor="ctr"/>
                <a:lstStyle/>
                <a:p>
                  <a:endParaRPr lang="en-US"/>
                </a:p>
              </p:txBody>
            </p:sp>
          </p:grpSp>
          <p:sp>
            <p:nvSpPr>
              <p:cNvPr id="12" name="Freeform 1253">
                <a:extLst>
                  <a:ext uri="{FF2B5EF4-FFF2-40B4-BE49-F238E27FC236}">
                    <a16:creationId xmlns:a16="http://schemas.microsoft.com/office/drawing/2014/main" id="{BB87220E-A006-7624-1133-1F13A97F8823}"/>
                  </a:ext>
                </a:extLst>
              </p:cNvPr>
              <p:cNvSpPr/>
              <p:nvPr/>
            </p:nvSpPr>
            <p:spPr>
              <a:xfrm>
                <a:off x="10770290" y="5482359"/>
                <a:ext cx="386306" cy="613843"/>
              </a:xfrm>
              <a:custGeom>
                <a:avLst/>
                <a:gdLst>
                  <a:gd name="connsiteX0" fmla="*/ 202430 w 386306"/>
                  <a:gd name="connsiteY0" fmla="*/ 613844 h 613843"/>
                  <a:gd name="connsiteX1" fmla="*/ 202430 w 386306"/>
                  <a:gd name="connsiteY1" fmla="*/ 613844 h 613843"/>
                  <a:gd name="connsiteX2" fmla="*/ 185973 w 386306"/>
                  <a:gd name="connsiteY2" fmla="*/ 594645 h 613843"/>
                  <a:gd name="connsiteX3" fmla="*/ 191459 w 386306"/>
                  <a:gd name="connsiteY3" fmla="*/ 534304 h 613843"/>
                  <a:gd name="connsiteX4" fmla="*/ 10436 w 386306"/>
                  <a:gd name="connsiteY4" fmla="*/ 35122 h 613843"/>
                  <a:gd name="connsiteX5" fmla="*/ 2208 w 386306"/>
                  <a:gd name="connsiteY5" fmla="*/ 10436 h 613843"/>
                  <a:gd name="connsiteX6" fmla="*/ 26893 w 386306"/>
                  <a:gd name="connsiteY6" fmla="*/ 2208 h 613843"/>
                  <a:gd name="connsiteX7" fmla="*/ 224372 w 386306"/>
                  <a:gd name="connsiteY7" fmla="*/ 345054 h 613843"/>
                  <a:gd name="connsiteX8" fmla="*/ 229858 w 386306"/>
                  <a:gd name="connsiteY8" fmla="*/ 391681 h 613843"/>
                  <a:gd name="connsiteX9" fmla="*/ 358768 w 386306"/>
                  <a:gd name="connsiteY9" fmla="*/ 221629 h 613843"/>
                  <a:gd name="connsiteX10" fmla="*/ 383453 w 386306"/>
                  <a:gd name="connsiteY10" fmla="*/ 227115 h 613843"/>
                  <a:gd name="connsiteX11" fmla="*/ 377967 w 386306"/>
                  <a:gd name="connsiteY11" fmla="*/ 251800 h 613843"/>
                  <a:gd name="connsiteX12" fmla="*/ 232601 w 386306"/>
                  <a:gd name="connsiteY12" fmla="*/ 531561 h 613843"/>
                  <a:gd name="connsiteX13" fmla="*/ 227115 w 386306"/>
                  <a:gd name="connsiteY13" fmla="*/ 591902 h 613843"/>
                  <a:gd name="connsiteX14" fmla="*/ 202430 w 386306"/>
                  <a:gd name="connsiteY14" fmla="*/ 613844 h 613843"/>
                  <a:gd name="connsiteX15" fmla="*/ 202430 w 386306"/>
                  <a:gd name="connsiteY15" fmla="*/ 613844 h 613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86306" h="613843">
                    <a:moveTo>
                      <a:pt x="202430" y="613844"/>
                    </a:moveTo>
                    <a:cubicBezTo>
                      <a:pt x="202430" y="613844"/>
                      <a:pt x="202430" y="613844"/>
                      <a:pt x="202430" y="613844"/>
                    </a:cubicBezTo>
                    <a:cubicBezTo>
                      <a:pt x="191459" y="613844"/>
                      <a:pt x="183230" y="605616"/>
                      <a:pt x="185973" y="594645"/>
                    </a:cubicBezTo>
                    <a:cubicBezTo>
                      <a:pt x="185973" y="572702"/>
                      <a:pt x="188716" y="553504"/>
                      <a:pt x="191459" y="534304"/>
                    </a:cubicBezTo>
                    <a:cubicBezTo>
                      <a:pt x="199687" y="408137"/>
                      <a:pt x="194202" y="117405"/>
                      <a:pt x="10436" y="35122"/>
                    </a:cubicBezTo>
                    <a:cubicBezTo>
                      <a:pt x="2208" y="32379"/>
                      <a:pt x="-3278" y="21408"/>
                      <a:pt x="2208" y="10436"/>
                    </a:cubicBezTo>
                    <a:cubicBezTo>
                      <a:pt x="4950" y="2208"/>
                      <a:pt x="15922" y="-3278"/>
                      <a:pt x="26893" y="2208"/>
                    </a:cubicBezTo>
                    <a:cubicBezTo>
                      <a:pt x="136604" y="48836"/>
                      <a:pt x="205173" y="169517"/>
                      <a:pt x="224372" y="345054"/>
                    </a:cubicBezTo>
                    <a:cubicBezTo>
                      <a:pt x="227115" y="361510"/>
                      <a:pt x="227115" y="375224"/>
                      <a:pt x="229858" y="391681"/>
                    </a:cubicBezTo>
                    <a:cubicBezTo>
                      <a:pt x="279227" y="268257"/>
                      <a:pt x="353282" y="224372"/>
                      <a:pt x="358768" y="221629"/>
                    </a:cubicBezTo>
                    <a:cubicBezTo>
                      <a:pt x="366996" y="216143"/>
                      <a:pt x="377967" y="218886"/>
                      <a:pt x="383453" y="227115"/>
                    </a:cubicBezTo>
                    <a:cubicBezTo>
                      <a:pt x="388938" y="235343"/>
                      <a:pt x="386196" y="246314"/>
                      <a:pt x="377967" y="251800"/>
                    </a:cubicBezTo>
                    <a:cubicBezTo>
                      <a:pt x="375224" y="251800"/>
                      <a:pt x="262771" y="320369"/>
                      <a:pt x="232601" y="531561"/>
                    </a:cubicBezTo>
                    <a:cubicBezTo>
                      <a:pt x="229858" y="567217"/>
                      <a:pt x="227115" y="591902"/>
                      <a:pt x="227115" y="591902"/>
                    </a:cubicBezTo>
                    <a:cubicBezTo>
                      <a:pt x="218887" y="605616"/>
                      <a:pt x="210658" y="613844"/>
                      <a:pt x="202430" y="613844"/>
                    </a:cubicBezTo>
                    <a:lnTo>
                      <a:pt x="202430" y="613844"/>
                    </a:lnTo>
                    <a:close/>
                  </a:path>
                </a:pathLst>
              </a:custGeom>
              <a:grpFill/>
              <a:ln w="27426"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3947161722"/>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4" name="Google Shape;614;p38"/>
          <p:cNvSpPr txBox="1">
            <a:spLocks noGrp="1"/>
          </p:cNvSpPr>
          <p:nvPr>
            <p:ph type="body" idx="2"/>
          </p:nvPr>
        </p:nvSpPr>
        <p:spPr>
          <a:xfrm>
            <a:off x="690953" y="3551722"/>
            <a:ext cx="8664803" cy="1982803"/>
          </a:xfrm>
          <a:prstGeom prst="rect">
            <a:avLst/>
          </a:prstGeom>
          <a:noFill/>
          <a:ln>
            <a:noFill/>
          </a:ln>
        </p:spPr>
        <p:txBody>
          <a:bodyPr spcFirstLastPara="1" wrap="square" lIns="91425" tIns="45700" rIns="91425" bIns="45700" anchor="ctr" anchorCtr="0">
            <a:normAutofit fontScale="70000" lnSpcReduction="20000"/>
          </a:bodyPr>
          <a:lstStyle/>
          <a:p>
            <a:pPr marL="0" lvl="0" indent="0" algn="l" rtl="0">
              <a:lnSpc>
                <a:spcPct val="120000"/>
              </a:lnSpc>
              <a:spcBef>
                <a:spcPts val="0"/>
              </a:spcBef>
              <a:spcAft>
                <a:spcPts val="0"/>
              </a:spcAft>
              <a:buClr>
                <a:srgbClr val="24BAA2"/>
              </a:buClr>
              <a:buSzPts val="5000"/>
              <a:buNone/>
            </a:pPr>
            <a:r>
              <a:rPr lang="en-IE" sz="5700" dirty="0"/>
              <a:t>Congratulations</a:t>
            </a:r>
            <a:r>
              <a:rPr lang="en-IE" dirty="0"/>
              <a:t>…You have just completed the Entire Housing Care MOOC</a:t>
            </a:r>
          </a:p>
          <a:p>
            <a:pPr marL="0" lvl="0" indent="0" algn="l" rtl="0">
              <a:lnSpc>
                <a:spcPct val="120000"/>
              </a:lnSpc>
              <a:spcBef>
                <a:spcPts val="0"/>
              </a:spcBef>
              <a:spcAft>
                <a:spcPts val="0"/>
              </a:spcAft>
              <a:buClr>
                <a:srgbClr val="24BAA2"/>
              </a:buClr>
              <a:buSzPts val="5000"/>
              <a:buNone/>
            </a:pPr>
            <a:r>
              <a:rPr lang="en-IE" sz="3400" dirty="0"/>
              <a:t>Please feel free to come back to this course at any time to refresh or remind yourself </a:t>
            </a:r>
            <a:endParaRPr sz="3400" dirty="0"/>
          </a:p>
        </p:txBody>
      </p:sp>
      <p:sp>
        <p:nvSpPr>
          <p:cNvPr id="615" name="Google Shape;615;p38"/>
          <p:cNvSpPr txBox="1">
            <a:spLocks noGrp="1"/>
          </p:cNvSpPr>
          <p:nvPr>
            <p:ph type="body" idx="3"/>
          </p:nvPr>
        </p:nvSpPr>
        <p:spPr>
          <a:xfrm>
            <a:off x="7276700" y="5611394"/>
            <a:ext cx="4264120" cy="731140"/>
          </a:xfrm>
          <a:prstGeom prst="rect">
            <a:avLst/>
          </a:prstGeom>
          <a:noFill/>
          <a:ln>
            <a:noFill/>
          </a:ln>
        </p:spPr>
        <p:txBody>
          <a:bodyPr spcFirstLastPara="1" wrap="square" lIns="91425" tIns="45700" rIns="91425" bIns="45700" anchor="ctr" anchorCtr="0">
            <a:normAutofit/>
          </a:bodyPr>
          <a:lstStyle/>
          <a:p>
            <a:pPr marL="0" lvl="0" indent="0" algn="r" rtl="0">
              <a:lnSpc>
                <a:spcPct val="90000"/>
              </a:lnSpc>
              <a:spcBef>
                <a:spcPts val="0"/>
              </a:spcBef>
              <a:spcAft>
                <a:spcPts val="0"/>
              </a:spcAft>
              <a:buClr>
                <a:schemeClr val="lt1"/>
              </a:buClr>
              <a:buSzPts val="2800"/>
              <a:buNone/>
            </a:pPr>
            <a:r>
              <a:rPr lang="en-IE" dirty="0"/>
              <a:t>www.housingcare.net</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3"/>
          <p:cNvSpPr txBox="1">
            <a:spLocks noGrp="1"/>
          </p:cNvSpPr>
          <p:nvPr>
            <p:ph type="body" idx="1"/>
          </p:nvPr>
        </p:nvSpPr>
        <p:spPr>
          <a:xfrm>
            <a:off x="5643484" y="360232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Managing Health Conditions?</a:t>
            </a:r>
            <a:endParaRPr dirty="0"/>
          </a:p>
        </p:txBody>
      </p:sp>
      <p:sp>
        <p:nvSpPr>
          <p:cNvPr id="195" name="Google Shape;195;p3"/>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dirty="0"/>
              <a:t> (b)</a:t>
            </a:r>
            <a:endParaRPr sz="80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7f9342ff3f_0_8"/>
          <p:cNvSpPr txBox="1">
            <a:spLocks noGrp="1"/>
          </p:cNvSpPr>
          <p:nvPr>
            <p:ph type="body" idx="14"/>
          </p:nvPr>
        </p:nvSpPr>
        <p:spPr>
          <a:xfrm>
            <a:off x="565676" y="659650"/>
            <a:ext cx="8806800" cy="7209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1000"/>
              </a:spcBef>
              <a:spcAft>
                <a:spcPts val="0"/>
              </a:spcAft>
              <a:buSzPts val="3600"/>
              <a:buNone/>
            </a:pPr>
            <a:r>
              <a:rPr lang="en-US" b="1" dirty="0"/>
              <a:t>Using Digital technology to manage Health</a:t>
            </a:r>
            <a:endParaRPr b="1" dirty="0"/>
          </a:p>
        </p:txBody>
      </p:sp>
      <p:sp>
        <p:nvSpPr>
          <p:cNvPr id="168" name="Google Shape;168;g17f9342ff3f_0_8"/>
          <p:cNvSpPr txBox="1"/>
          <p:nvPr/>
        </p:nvSpPr>
        <p:spPr>
          <a:xfrm>
            <a:off x="372035" y="1832997"/>
            <a:ext cx="7264712" cy="5244472"/>
          </a:xfrm>
          <a:prstGeom prst="rect">
            <a:avLst/>
          </a:prstGeom>
          <a:noFill/>
          <a:ln>
            <a:noFill/>
          </a:ln>
        </p:spPr>
        <p:txBody>
          <a:bodyPr spcFirstLastPara="1" wrap="square" lIns="91425" tIns="45700" rIns="91425" bIns="45700" anchor="t" anchorCtr="0">
            <a:spAutoFit/>
          </a:bodyPr>
          <a:lstStyle/>
          <a:p>
            <a:pPr marL="0" marR="0" lvl="0" indent="0" algn="just" rtl="0">
              <a:lnSpc>
                <a:spcPct val="90000"/>
              </a:lnSpc>
              <a:spcBef>
                <a:spcPts val="0"/>
              </a:spcBef>
              <a:spcAft>
                <a:spcPts val="0"/>
              </a:spcAft>
              <a:buClr>
                <a:schemeClr val="dk1"/>
              </a:buClr>
              <a:buSzPts val="4800"/>
              <a:buFont typeface="Arial"/>
              <a:buNone/>
            </a:pPr>
            <a:r>
              <a:rPr lang="en-US" sz="2200" b="0" i="0" u="none" strike="noStrike" cap="none" dirty="0">
                <a:solidFill>
                  <a:srgbClr val="002060"/>
                </a:solidFill>
                <a:latin typeface="Calibri"/>
                <a:ea typeface="Calibri"/>
                <a:cs typeface="Calibri"/>
                <a:sym typeface="Calibri"/>
              </a:rPr>
              <a:t>In this section, we discuss how </a:t>
            </a:r>
            <a:r>
              <a:rPr lang="en-US" sz="2200" b="1" i="0" u="none" strike="noStrike" cap="none" dirty="0">
                <a:solidFill>
                  <a:srgbClr val="002060"/>
                </a:solidFill>
                <a:latin typeface="Calibri"/>
                <a:ea typeface="Calibri"/>
                <a:cs typeface="Calibri"/>
                <a:sym typeface="Calibri"/>
              </a:rPr>
              <a:t>Digital technology</a:t>
            </a:r>
            <a:r>
              <a:rPr lang="en-US" sz="2200" b="0" i="0" u="none" strike="noStrike" cap="none" dirty="0">
                <a:solidFill>
                  <a:srgbClr val="002060"/>
                </a:solidFill>
                <a:latin typeface="Calibri"/>
                <a:ea typeface="Calibri"/>
                <a:cs typeface="Calibri"/>
                <a:sym typeface="Calibri"/>
              </a:rPr>
              <a:t>…specifically </a:t>
            </a:r>
            <a:r>
              <a:rPr lang="en-US" sz="2200" b="1" i="0" u="none" strike="noStrike" cap="none" dirty="0">
                <a:solidFill>
                  <a:srgbClr val="002060"/>
                </a:solidFill>
                <a:latin typeface="Calibri"/>
                <a:ea typeface="Calibri"/>
                <a:cs typeface="Calibri"/>
                <a:sym typeface="Calibri"/>
              </a:rPr>
              <a:t>Apps</a:t>
            </a:r>
            <a:r>
              <a:rPr lang="en-US" sz="2200" b="0" i="0" u="none" strike="noStrike" cap="none" dirty="0">
                <a:solidFill>
                  <a:srgbClr val="002060"/>
                </a:solidFill>
                <a:latin typeface="Calibri"/>
                <a:ea typeface="Calibri"/>
                <a:cs typeface="Calibri"/>
                <a:sym typeface="Calibri"/>
              </a:rPr>
              <a:t> can be extremely useful in Health, and medical condition management on seniors.</a:t>
            </a:r>
            <a:endParaRPr dirty="0"/>
          </a:p>
          <a:p>
            <a:pPr marL="0" marR="0" lvl="0" indent="0" algn="just" rtl="0">
              <a:lnSpc>
                <a:spcPct val="90000"/>
              </a:lnSpc>
              <a:spcBef>
                <a:spcPts val="0"/>
              </a:spcBef>
              <a:spcAft>
                <a:spcPts val="0"/>
              </a:spcAft>
              <a:buClr>
                <a:schemeClr val="dk1"/>
              </a:buClr>
              <a:buSzPts val="4800"/>
              <a:buFont typeface="Arial"/>
              <a:buNone/>
            </a:pPr>
            <a:r>
              <a:rPr lang="en-US" sz="2200" b="0" i="0" u="none" strike="noStrike" cap="none" dirty="0">
                <a:solidFill>
                  <a:srgbClr val="002060"/>
                </a:solidFill>
                <a:latin typeface="Calibri"/>
                <a:ea typeface="Calibri"/>
                <a:cs typeface="Calibri"/>
                <a:sym typeface="Calibri"/>
              </a:rPr>
              <a:t>"</a:t>
            </a:r>
            <a:r>
              <a:rPr lang="en-US" sz="2200" b="0" i="1" u="none" strike="noStrike" cap="none" dirty="0">
                <a:solidFill>
                  <a:srgbClr val="002060"/>
                </a:solidFill>
                <a:latin typeface="Calibri"/>
                <a:ea typeface="Calibri"/>
                <a:cs typeface="Calibri"/>
                <a:sym typeface="Calibri"/>
              </a:rPr>
              <a:t>Medical condition</a:t>
            </a:r>
            <a:r>
              <a:rPr lang="en-US" sz="2200" b="0" i="0" u="none" strike="noStrike" cap="none" dirty="0">
                <a:solidFill>
                  <a:srgbClr val="002060"/>
                </a:solidFill>
                <a:latin typeface="Calibri"/>
                <a:ea typeface="Calibri"/>
                <a:cs typeface="Calibri"/>
                <a:sym typeface="Calibri"/>
              </a:rPr>
              <a:t>" is a very broad term. It can refer to any kind of disease, disorder, injury, or illness. The older we get, the more likely we are to suffer from at least one medical condition. Some medical conditions are quite mild and may not make much difference to one’s day-to-day life, while other medical conditions require intensive treatment. </a:t>
            </a:r>
          </a:p>
          <a:p>
            <a:pPr marL="0" marR="0" lvl="0" indent="0" algn="l" rtl="0">
              <a:lnSpc>
                <a:spcPct val="90000"/>
              </a:lnSpc>
              <a:spcBef>
                <a:spcPts val="0"/>
              </a:spcBef>
              <a:spcAft>
                <a:spcPts val="0"/>
              </a:spcAft>
              <a:buClr>
                <a:schemeClr val="dk1"/>
              </a:buClr>
              <a:buSzPts val="4800"/>
              <a:buFont typeface="Arial"/>
              <a:buNone/>
            </a:pPr>
            <a:endParaRPr lang="en-US" sz="1500" dirty="0">
              <a:solidFill>
                <a:srgbClr val="002060"/>
              </a:solidFill>
              <a:latin typeface="Calibri"/>
              <a:ea typeface="Calibri"/>
              <a:cs typeface="Calibri"/>
              <a:sym typeface="Calibri"/>
            </a:endParaRPr>
          </a:p>
          <a:p>
            <a:pPr marL="0" marR="0" lvl="0" indent="0" algn="ctr" rtl="0">
              <a:lnSpc>
                <a:spcPct val="90000"/>
              </a:lnSpc>
              <a:spcBef>
                <a:spcPts val="0"/>
              </a:spcBef>
              <a:spcAft>
                <a:spcPts val="0"/>
              </a:spcAft>
              <a:buClr>
                <a:schemeClr val="dk1"/>
              </a:buClr>
              <a:buSzPts val="4800"/>
              <a:buFont typeface="Arial"/>
              <a:buNone/>
            </a:pPr>
            <a:r>
              <a:rPr lang="en-US" sz="2600" b="0" i="0" u="none" strike="noStrike" cap="none" dirty="0">
                <a:solidFill>
                  <a:srgbClr val="002060"/>
                </a:solidFill>
                <a:latin typeface="Calibri"/>
                <a:ea typeface="Calibri"/>
                <a:cs typeface="Calibri"/>
                <a:sym typeface="Calibri"/>
              </a:rPr>
              <a:t>In the following slides, we will </a:t>
            </a:r>
            <a:r>
              <a:rPr lang="en-US" sz="2600" b="1" i="0" u="none" strike="noStrike" cap="none" dirty="0">
                <a:solidFill>
                  <a:srgbClr val="002060"/>
                </a:solidFill>
                <a:latin typeface="Calibri"/>
                <a:ea typeface="Calibri"/>
                <a:cs typeface="Calibri"/>
                <a:sym typeface="Calibri"/>
              </a:rPr>
              <a:t>show you </a:t>
            </a:r>
            <a:r>
              <a:rPr lang="en-US" sz="2600" b="0" i="0" u="none" strike="noStrike" cap="none" dirty="0">
                <a:solidFill>
                  <a:srgbClr val="002060"/>
                </a:solidFill>
                <a:latin typeface="Calibri"/>
                <a:ea typeface="Calibri"/>
                <a:cs typeface="Calibri"/>
                <a:sym typeface="Calibri"/>
              </a:rPr>
              <a:t>how Apps can assist both you in your role as a care worker and your clients in living more independently no matter what their Health Condition is…</a:t>
            </a:r>
            <a:r>
              <a:rPr lang="en-US" sz="2600" b="1" i="0" u="none" strike="noStrike" cap="none" dirty="0">
                <a:solidFill>
                  <a:srgbClr val="002060"/>
                </a:solidFill>
                <a:latin typeface="Calibri"/>
                <a:ea typeface="Calibri"/>
                <a:cs typeface="Calibri"/>
                <a:sym typeface="Calibri"/>
              </a:rPr>
              <a:t>SO PLEASE STAY WITH US!!!! </a:t>
            </a:r>
          </a:p>
          <a:p>
            <a:pPr marL="0" marR="0" lvl="0" indent="0" algn="l" rtl="0">
              <a:lnSpc>
                <a:spcPct val="90000"/>
              </a:lnSpc>
              <a:spcBef>
                <a:spcPts val="0"/>
              </a:spcBef>
              <a:spcAft>
                <a:spcPts val="0"/>
              </a:spcAft>
              <a:buClr>
                <a:schemeClr val="dk1"/>
              </a:buClr>
              <a:buSzPts val="4800"/>
              <a:buFont typeface="Arial"/>
              <a:buNone/>
            </a:pPr>
            <a:endParaRPr lang="en-US" sz="2200" dirty="0">
              <a:solidFill>
                <a:srgbClr val="002060"/>
              </a:solidFill>
              <a:latin typeface="Calibri"/>
              <a:ea typeface="Calibri"/>
              <a:cs typeface="Calibri"/>
              <a:sym typeface="Calibri"/>
            </a:endParaRPr>
          </a:p>
        </p:txBody>
      </p:sp>
      <p:pic>
        <p:nvPicPr>
          <p:cNvPr id="3" name="Picture 2" descr="Elderly women outdoors carrying a yoga mat">
            <a:extLst>
              <a:ext uri="{FF2B5EF4-FFF2-40B4-BE49-F238E27FC236}">
                <a16:creationId xmlns:a16="http://schemas.microsoft.com/office/drawing/2014/main" id="{784CAB1B-7E4E-E91A-40BC-BB778B1C2CF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769504" y="1940675"/>
            <a:ext cx="3765272" cy="4257675"/>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9930DD-591B-739E-AC3A-C232BE6897CB}"/>
              </a:ext>
            </a:extLst>
          </p:cNvPr>
          <p:cNvSpPr>
            <a:spLocks noGrp="1"/>
          </p:cNvSpPr>
          <p:nvPr>
            <p:ph type="body" idx="1"/>
          </p:nvPr>
        </p:nvSpPr>
        <p:spPr>
          <a:xfrm>
            <a:off x="798379" y="1399162"/>
            <a:ext cx="10595237" cy="1701383"/>
          </a:xfrm>
        </p:spPr>
        <p:txBody>
          <a:bodyPr/>
          <a:lstStyle/>
          <a:p>
            <a:pPr marL="0" indent="0" algn="l"/>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Indeed, they do, and their numbers are growing. </a:t>
            </a:r>
            <a:r>
              <a:rPr lang="en-US" b="0" i="0" u="none" strike="noStrike" dirty="0">
                <a:solidFill>
                  <a:srgbClr val="002060"/>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Pew Research Center data</a:t>
            </a: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from 2017 reported that, “</a:t>
            </a:r>
            <a:r>
              <a:rPr lang="en-US" b="0" i="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the share of adults ages 65 and up who own smartphones has risen 24 percentage points (from 18% to 42%) since 2013. Today, roughly half of older adults who own cellphones have some type of smartphone; in 2013, that share was just 23%.</a:t>
            </a:r>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t>
            </a:r>
          </a:p>
          <a:p>
            <a:pPr marL="0" indent="0" algn="l"/>
            <a:r>
              <a:rPr lang="en-US" b="0" i="0"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Age plays a factor in smartphone ownership, according to the Pew Research Center. </a:t>
            </a: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lgn="ctr"/>
            <a:endParaRPr lang="en-US"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0" indent="0"/>
            <a:endParaRPr lang="en-IE" dirty="0">
              <a:solidFill>
                <a:srgbClr val="002060"/>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344162A2-6559-9657-621D-03B3FDA0D2E1}"/>
              </a:ext>
            </a:extLst>
          </p:cNvPr>
          <p:cNvSpPr>
            <a:spLocks noGrp="1"/>
          </p:cNvSpPr>
          <p:nvPr>
            <p:ph type="body" idx="2"/>
          </p:nvPr>
        </p:nvSpPr>
        <p:spPr>
          <a:xfrm>
            <a:off x="560254" y="522458"/>
            <a:ext cx="10595237" cy="803654"/>
          </a:xfrm>
        </p:spPr>
        <p:txBody>
          <a:bodyPr/>
          <a:lstStyle/>
          <a:p>
            <a:r>
              <a:rPr lang="en-IE" dirty="0"/>
              <a:t>Do Seniors Use Apps?</a:t>
            </a:r>
          </a:p>
          <a:p>
            <a:endParaRPr lang="en-IE" dirty="0"/>
          </a:p>
        </p:txBody>
      </p:sp>
      <p:pic>
        <p:nvPicPr>
          <p:cNvPr id="4" name="Picture 3">
            <a:extLst>
              <a:ext uri="{FF2B5EF4-FFF2-40B4-BE49-F238E27FC236}">
                <a16:creationId xmlns:a16="http://schemas.microsoft.com/office/drawing/2014/main" id="{79403754-07DB-7457-E41E-7246576445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2132" y="4668191"/>
            <a:ext cx="1442020" cy="1496496"/>
          </a:xfrm>
          <a:prstGeom prst="rect">
            <a:avLst/>
          </a:prstGeom>
        </p:spPr>
      </p:pic>
      <p:sp>
        <p:nvSpPr>
          <p:cNvPr id="60" name="Flowchart: Connector 59">
            <a:extLst>
              <a:ext uri="{FF2B5EF4-FFF2-40B4-BE49-F238E27FC236}">
                <a16:creationId xmlns:a16="http://schemas.microsoft.com/office/drawing/2014/main" id="{CA2FFD7F-C9E7-E538-5DA4-E6A3518653D4}"/>
              </a:ext>
            </a:extLst>
          </p:cNvPr>
          <p:cNvSpPr/>
          <p:nvPr/>
        </p:nvSpPr>
        <p:spPr>
          <a:xfrm>
            <a:off x="1906620" y="4027251"/>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61" name="Flowchart: Connector 60">
            <a:extLst>
              <a:ext uri="{FF2B5EF4-FFF2-40B4-BE49-F238E27FC236}">
                <a16:creationId xmlns:a16="http://schemas.microsoft.com/office/drawing/2014/main" id="{FB447B6D-6960-8987-D6B8-87F26883D375}"/>
              </a:ext>
            </a:extLst>
          </p:cNvPr>
          <p:cNvSpPr/>
          <p:nvPr/>
        </p:nvSpPr>
        <p:spPr>
          <a:xfrm>
            <a:off x="1687231" y="3887415"/>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59%</a:t>
            </a:r>
          </a:p>
        </p:txBody>
      </p:sp>
      <p:sp>
        <p:nvSpPr>
          <p:cNvPr id="62" name="TextBox 61">
            <a:extLst>
              <a:ext uri="{FF2B5EF4-FFF2-40B4-BE49-F238E27FC236}">
                <a16:creationId xmlns:a16="http://schemas.microsoft.com/office/drawing/2014/main" id="{257F7412-8735-1110-4927-279A0F3682DF}"/>
              </a:ext>
            </a:extLst>
          </p:cNvPr>
          <p:cNvSpPr txBox="1"/>
          <p:nvPr/>
        </p:nvSpPr>
        <p:spPr>
          <a:xfrm>
            <a:off x="2178193" y="4535760"/>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of 65-69 year-olds</a:t>
            </a:r>
          </a:p>
          <a:p>
            <a:endParaRPr lang="en-IE" sz="2000" dirty="0"/>
          </a:p>
        </p:txBody>
      </p:sp>
      <p:sp>
        <p:nvSpPr>
          <p:cNvPr id="70" name="Flowchart: Connector 69">
            <a:extLst>
              <a:ext uri="{FF2B5EF4-FFF2-40B4-BE49-F238E27FC236}">
                <a16:creationId xmlns:a16="http://schemas.microsoft.com/office/drawing/2014/main" id="{81C84D00-A9D7-5F26-0122-223B82E49EF0}"/>
              </a:ext>
            </a:extLst>
          </p:cNvPr>
          <p:cNvSpPr/>
          <p:nvPr/>
        </p:nvSpPr>
        <p:spPr>
          <a:xfrm>
            <a:off x="9259626" y="4023792"/>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1" name="Flowchart: Connector 70">
            <a:extLst>
              <a:ext uri="{FF2B5EF4-FFF2-40B4-BE49-F238E27FC236}">
                <a16:creationId xmlns:a16="http://schemas.microsoft.com/office/drawing/2014/main" id="{B7190DE6-1435-EFDA-8941-1F6CDBCBCA59}"/>
              </a:ext>
            </a:extLst>
          </p:cNvPr>
          <p:cNvSpPr/>
          <p:nvPr/>
        </p:nvSpPr>
        <p:spPr>
          <a:xfrm>
            <a:off x="9040237" y="3883956"/>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17%</a:t>
            </a:r>
          </a:p>
        </p:txBody>
      </p:sp>
      <p:sp>
        <p:nvSpPr>
          <p:cNvPr id="73" name="Flowchart: Connector 72">
            <a:extLst>
              <a:ext uri="{FF2B5EF4-FFF2-40B4-BE49-F238E27FC236}">
                <a16:creationId xmlns:a16="http://schemas.microsoft.com/office/drawing/2014/main" id="{74A076A6-9CE9-0834-9B74-9E04CDE02E07}"/>
              </a:ext>
            </a:extLst>
          </p:cNvPr>
          <p:cNvSpPr/>
          <p:nvPr/>
        </p:nvSpPr>
        <p:spPr>
          <a:xfrm>
            <a:off x="6790344" y="4025197"/>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4" name="Flowchart: Connector 73">
            <a:extLst>
              <a:ext uri="{FF2B5EF4-FFF2-40B4-BE49-F238E27FC236}">
                <a16:creationId xmlns:a16="http://schemas.microsoft.com/office/drawing/2014/main" id="{40AF6688-F063-0556-18E9-BF7043FAAAF7}"/>
              </a:ext>
            </a:extLst>
          </p:cNvPr>
          <p:cNvSpPr/>
          <p:nvPr/>
        </p:nvSpPr>
        <p:spPr>
          <a:xfrm>
            <a:off x="6598375" y="3883957"/>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31%</a:t>
            </a:r>
          </a:p>
        </p:txBody>
      </p:sp>
      <p:sp>
        <p:nvSpPr>
          <p:cNvPr id="76" name="Flowchart: Connector 75">
            <a:extLst>
              <a:ext uri="{FF2B5EF4-FFF2-40B4-BE49-F238E27FC236}">
                <a16:creationId xmlns:a16="http://schemas.microsoft.com/office/drawing/2014/main" id="{C59BAFD3-63EB-8B02-B02D-5EF3454B868E}"/>
              </a:ext>
            </a:extLst>
          </p:cNvPr>
          <p:cNvSpPr/>
          <p:nvPr/>
        </p:nvSpPr>
        <p:spPr>
          <a:xfrm>
            <a:off x="4348482" y="4030058"/>
            <a:ext cx="1590205" cy="1536970"/>
          </a:xfrm>
          <a:prstGeom prst="flowChartConnector">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sz="24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77" name="Flowchart: Connector 76">
            <a:extLst>
              <a:ext uri="{FF2B5EF4-FFF2-40B4-BE49-F238E27FC236}">
                <a16:creationId xmlns:a16="http://schemas.microsoft.com/office/drawing/2014/main" id="{32B7D4F5-3A73-1273-29CA-FE8FF12EBFB9}"/>
              </a:ext>
            </a:extLst>
          </p:cNvPr>
          <p:cNvSpPr/>
          <p:nvPr/>
        </p:nvSpPr>
        <p:spPr>
          <a:xfrm>
            <a:off x="4156513" y="3883957"/>
            <a:ext cx="834905" cy="784235"/>
          </a:xfrm>
          <a:prstGeom prst="flowChartConnector">
            <a:avLst/>
          </a:prstGeom>
          <a:solidFill>
            <a:srgbClr val="24BAA2"/>
          </a:solidFill>
          <a:ln>
            <a:solidFill>
              <a:srgbClr val="7F3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800" b="1" dirty="0">
                <a:solidFill>
                  <a:schemeClr val="bg1"/>
                </a:solidFill>
                <a:latin typeface="Calibri" panose="020F0502020204030204" pitchFamily="34" charset="0"/>
                <a:ea typeface="Calibri" panose="020F0502020204030204" pitchFamily="34" charset="0"/>
                <a:cs typeface="Calibri" panose="020F0502020204030204" pitchFamily="34" charset="0"/>
              </a:rPr>
              <a:t>49%</a:t>
            </a:r>
          </a:p>
        </p:txBody>
      </p:sp>
      <p:sp>
        <p:nvSpPr>
          <p:cNvPr id="80" name="TextBox 79">
            <a:extLst>
              <a:ext uri="{FF2B5EF4-FFF2-40B4-BE49-F238E27FC236}">
                <a16:creationId xmlns:a16="http://schemas.microsoft.com/office/drawing/2014/main" id="{0C123EDC-366E-D9F6-9A97-FF3A75D78F0B}"/>
              </a:ext>
            </a:extLst>
          </p:cNvPr>
          <p:cNvSpPr txBox="1"/>
          <p:nvPr/>
        </p:nvSpPr>
        <p:spPr>
          <a:xfrm>
            <a:off x="1906620" y="5708893"/>
            <a:ext cx="8895044" cy="830997"/>
          </a:xfrm>
          <a:prstGeom prst="rect">
            <a:avLst/>
          </a:prstGeom>
          <a:noFill/>
        </p:spPr>
        <p:txBody>
          <a:bodyPr wrap="square">
            <a:spAutoFit/>
          </a:bodyPr>
          <a:lstStyle/>
          <a:p>
            <a:pPr marL="0" indent="0" algn="ct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SMARTPHONE USER NUMBERS ARE GROWING YEAR ON YEAR…</a:t>
            </a:r>
          </a:p>
          <a:p>
            <a:pPr marL="0" indent="0" algn="ct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Therefore, seniors’ digital skills will also improve year on year !!!</a:t>
            </a:r>
            <a:endParaRPr lang="en-US" sz="2400" b="1" i="0"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
        <p:nvSpPr>
          <p:cNvPr id="81" name="TextBox 80">
            <a:extLst>
              <a:ext uri="{FF2B5EF4-FFF2-40B4-BE49-F238E27FC236}">
                <a16:creationId xmlns:a16="http://schemas.microsoft.com/office/drawing/2014/main" id="{6D55C327-4645-481B-8C4A-99370E7D0F45}"/>
              </a:ext>
            </a:extLst>
          </p:cNvPr>
          <p:cNvSpPr txBox="1"/>
          <p:nvPr/>
        </p:nvSpPr>
        <p:spPr>
          <a:xfrm>
            <a:off x="4647475" y="4535760"/>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of 70-74 year-olds</a:t>
            </a:r>
          </a:p>
          <a:p>
            <a:endParaRPr lang="en-IE" sz="2000" dirty="0"/>
          </a:p>
        </p:txBody>
      </p:sp>
      <p:sp>
        <p:nvSpPr>
          <p:cNvPr id="82" name="TextBox 81">
            <a:extLst>
              <a:ext uri="{FF2B5EF4-FFF2-40B4-BE49-F238E27FC236}">
                <a16:creationId xmlns:a16="http://schemas.microsoft.com/office/drawing/2014/main" id="{1C2E58A9-0E3D-9473-731C-3C7DD94A5EAA}"/>
              </a:ext>
            </a:extLst>
          </p:cNvPr>
          <p:cNvSpPr txBox="1"/>
          <p:nvPr/>
        </p:nvSpPr>
        <p:spPr>
          <a:xfrm>
            <a:off x="7089337" y="4532301"/>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of 75-79 year-olds</a:t>
            </a:r>
          </a:p>
          <a:p>
            <a:endParaRPr lang="en-IE" sz="2000" dirty="0"/>
          </a:p>
        </p:txBody>
      </p:sp>
      <p:sp>
        <p:nvSpPr>
          <p:cNvPr id="83" name="TextBox 82">
            <a:extLst>
              <a:ext uri="{FF2B5EF4-FFF2-40B4-BE49-F238E27FC236}">
                <a16:creationId xmlns:a16="http://schemas.microsoft.com/office/drawing/2014/main" id="{BB89833D-50F1-C388-AE6F-16E55F7556F1}"/>
              </a:ext>
            </a:extLst>
          </p:cNvPr>
          <p:cNvSpPr txBox="1"/>
          <p:nvPr/>
        </p:nvSpPr>
        <p:spPr>
          <a:xfrm>
            <a:off x="9558619" y="4532300"/>
            <a:ext cx="1291212" cy="1015663"/>
          </a:xfrm>
          <a:prstGeom prst="rect">
            <a:avLst/>
          </a:prstGeom>
          <a:noFill/>
        </p:spPr>
        <p:txBody>
          <a:bodyPr wrap="square" rtlCol="0">
            <a:spAutoFit/>
          </a:bodyPr>
          <a:lstStyle/>
          <a:p>
            <a:r>
              <a:rPr lang="en-IE" sz="2000" b="1" dirty="0">
                <a:solidFill>
                  <a:schemeClr val="bg1"/>
                </a:solidFill>
                <a:latin typeface="Calibri" panose="020F0502020204030204" pitchFamily="34" charset="0"/>
                <a:ea typeface="Calibri" panose="020F0502020204030204" pitchFamily="34" charset="0"/>
                <a:cs typeface="Calibri" panose="020F0502020204030204" pitchFamily="34" charset="0"/>
              </a:rPr>
              <a:t>of &gt;80 year-olds</a:t>
            </a:r>
          </a:p>
          <a:p>
            <a:endParaRPr lang="en-IE" sz="2000" dirty="0"/>
          </a:p>
        </p:txBody>
      </p:sp>
    </p:spTree>
    <p:extLst>
      <p:ext uri="{BB962C8B-B14F-4D97-AF65-F5344CB8AC3E}">
        <p14:creationId xmlns:p14="http://schemas.microsoft.com/office/powerpoint/2010/main" val="2262741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0845E56-98AE-8F38-4792-67F7465AE078}"/>
              </a:ext>
            </a:extLst>
          </p:cNvPr>
          <p:cNvSpPr>
            <a:spLocks noGrp="1"/>
          </p:cNvSpPr>
          <p:nvPr>
            <p:ph type="body" idx="1"/>
          </p:nvPr>
        </p:nvSpPr>
        <p:spPr>
          <a:xfrm>
            <a:off x="643467" y="1992946"/>
            <a:ext cx="4639192" cy="4377696"/>
          </a:xfrm>
        </p:spPr>
        <p:txBody>
          <a:bodyPr/>
          <a:lstStyle/>
          <a:p>
            <a:pPr indent="0"/>
            <a:r>
              <a:rPr lang="en-US" dirty="0"/>
              <a:t>To demonstrate the</a:t>
            </a:r>
            <a:r>
              <a:rPr lang="en-US" b="1" dirty="0"/>
              <a:t> benefit </a:t>
            </a:r>
            <a:r>
              <a:rPr lang="en-US" dirty="0"/>
              <a:t>of Digital technologies/Apps we have selected just ONE condition to show the OPTIONS and OPPORTUNITIES available to you and your clients in managing their health .</a:t>
            </a:r>
          </a:p>
          <a:p>
            <a:pPr indent="0"/>
            <a:r>
              <a:rPr lang="en-US" dirty="0"/>
              <a:t>This condition is </a:t>
            </a:r>
            <a:r>
              <a:rPr lang="en-US" sz="3200" dirty="0"/>
              <a:t>DIABETES</a:t>
            </a:r>
          </a:p>
          <a:p>
            <a:pPr indent="0"/>
            <a:endParaRPr lang="en-IE" dirty="0"/>
          </a:p>
        </p:txBody>
      </p:sp>
      <p:sp>
        <p:nvSpPr>
          <p:cNvPr id="3" name="Text Placeholder 2">
            <a:extLst>
              <a:ext uri="{FF2B5EF4-FFF2-40B4-BE49-F238E27FC236}">
                <a16:creationId xmlns:a16="http://schemas.microsoft.com/office/drawing/2014/main" id="{FD0D999F-05EC-9E32-7265-EBFF7BBB523B}"/>
              </a:ext>
            </a:extLst>
          </p:cNvPr>
          <p:cNvSpPr>
            <a:spLocks noGrp="1"/>
          </p:cNvSpPr>
          <p:nvPr>
            <p:ph type="body" idx="2"/>
          </p:nvPr>
        </p:nvSpPr>
        <p:spPr>
          <a:xfrm>
            <a:off x="643468" y="890242"/>
            <a:ext cx="5012266" cy="992652"/>
          </a:xfrm>
        </p:spPr>
        <p:txBody>
          <a:bodyPr/>
          <a:lstStyle/>
          <a:p>
            <a:r>
              <a:rPr lang="en-IE" dirty="0"/>
              <a:t>For Learning Purposes…</a:t>
            </a:r>
          </a:p>
        </p:txBody>
      </p:sp>
      <p:pic>
        <p:nvPicPr>
          <p:cNvPr id="6" name="Picture Placeholder 5" descr="Woman holding tablet, presenting to seated audience">
            <a:extLst>
              <a:ext uri="{FF2B5EF4-FFF2-40B4-BE49-F238E27FC236}">
                <a16:creationId xmlns:a16="http://schemas.microsoft.com/office/drawing/2014/main" id="{953BD4DF-6F0A-3E80-17AA-085A61FF9A78}"/>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a:stretch/>
        </p:blipFill>
        <p:spPr>
          <a:xfrm>
            <a:off x="5888002" y="439730"/>
            <a:ext cx="5660531" cy="6045736"/>
          </a:xfrm>
        </p:spPr>
      </p:pic>
    </p:spTree>
    <p:extLst>
      <p:ext uri="{BB962C8B-B14F-4D97-AF65-F5344CB8AC3E}">
        <p14:creationId xmlns:p14="http://schemas.microsoft.com/office/powerpoint/2010/main" val="18310184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51"/>
          <p:cNvSpPr txBox="1">
            <a:spLocks noGrp="1"/>
          </p:cNvSpPr>
          <p:nvPr>
            <p:ph type="body" idx="14"/>
          </p:nvPr>
        </p:nvSpPr>
        <p:spPr>
          <a:xfrm>
            <a:off x="198120" y="847920"/>
            <a:ext cx="9035527" cy="720752"/>
          </a:xfrm>
          <a:prstGeom prst="rect">
            <a:avLst/>
          </a:prstGeom>
          <a:noFill/>
          <a:ln>
            <a:noFill/>
          </a:ln>
        </p:spPr>
        <p:txBody>
          <a:bodyPr spcFirstLastPara="1" wrap="square" lIns="91425" tIns="45700" rIns="91425" bIns="45700" anchor="ctr"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sz="3600" dirty="0">
                <a:latin typeface="Calibri"/>
                <a:ea typeface="Calibri"/>
                <a:cs typeface="Calibri"/>
                <a:sym typeface="Calibri"/>
              </a:rPr>
              <a:t>Why we chose the condition/illness </a:t>
            </a:r>
            <a:r>
              <a:rPr lang="en-US" sz="3600" b="1" dirty="0">
                <a:latin typeface="Calibri"/>
                <a:ea typeface="Calibri"/>
                <a:cs typeface="Calibri"/>
                <a:sym typeface="Calibri"/>
              </a:rPr>
              <a:t>Diabetes</a:t>
            </a:r>
            <a:r>
              <a:rPr lang="en-US" sz="3600" dirty="0">
                <a:latin typeface="Calibri"/>
                <a:ea typeface="Calibri"/>
                <a:cs typeface="Calibri"/>
                <a:sym typeface="Calibri"/>
              </a:rPr>
              <a:t> to spotlight the benefit of using Apps </a:t>
            </a:r>
            <a:endParaRPr dirty="0"/>
          </a:p>
          <a:p>
            <a:pPr marL="457200" marR="0" lvl="0" indent="-228600" algn="l" rtl="0">
              <a:lnSpc>
                <a:spcPct val="90000"/>
              </a:lnSpc>
              <a:spcBef>
                <a:spcPts val="1000"/>
              </a:spcBef>
              <a:spcAft>
                <a:spcPts val="0"/>
              </a:spcAft>
              <a:buClr>
                <a:schemeClr val="lt1"/>
              </a:buClr>
              <a:buSzPts val="3600"/>
              <a:buFont typeface="Arial"/>
              <a:buNone/>
            </a:pPr>
            <a:endParaRPr dirty="0"/>
          </a:p>
        </p:txBody>
      </p:sp>
      <p:sp>
        <p:nvSpPr>
          <p:cNvPr id="175" name="Google Shape;175;p51"/>
          <p:cNvSpPr txBox="1"/>
          <p:nvPr/>
        </p:nvSpPr>
        <p:spPr>
          <a:xfrm>
            <a:off x="409575" y="1949468"/>
            <a:ext cx="7010400" cy="449349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2200" b="0" i="0" u="none" strike="noStrike" cap="none" dirty="0">
                <a:solidFill>
                  <a:srgbClr val="002060"/>
                </a:solidFill>
                <a:latin typeface="Calibri"/>
                <a:ea typeface="Calibri"/>
                <a:cs typeface="Calibri"/>
                <a:sym typeface="Calibri"/>
              </a:rPr>
              <a:t>The </a:t>
            </a:r>
            <a:r>
              <a:rPr lang="en-US" sz="2200" b="0" i="0" u="sng" strike="noStrike" cap="none"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International Diabetes Federation </a:t>
            </a:r>
            <a:r>
              <a:rPr lang="en-US" sz="2200" b="0" i="0" u="none" strike="noStrike" cap="none" dirty="0">
                <a:solidFill>
                  <a:srgbClr val="002060"/>
                </a:solidFill>
                <a:latin typeface="Calibri"/>
                <a:ea typeface="Calibri"/>
                <a:cs typeface="Calibri"/>
                <a:sym typeface="Calibri"/>
              </a:rPr>
              <a:t>(IDF) released new figures in December 2021 showing that more than half a billion adults are now living with diabetes worldwide — an alarming rise of 16% (74 million) since the previous IDF estimates in 2019.</a:t>
            </a:r>
            <a:endParaRPr dirty="0"/>
          </a:p>
          <a:p>
            <a:pPr marL="0" marR="0" lvl="0" indent="0" algn="l" rtl="0">
              <a:lnSpc>
                <a:spcPct val="100000"/>
              </a:lnSpc>
              <a:spcBef>
                <a:spcPts val="0"/>
              </a:spcBef>
              <a:spcAft>
                <a:spcPts val="0"/>
              </a:spcAft>
              <a:buNone/>
            </a:pPr>
            <a:r>
              <a:rPr lang="en-US" sz="2200" b="0" i="0" u="none" strike="noStrike" cap="none" dirty="0">
                <a:solidFill>
                  <a:srgbClr val="002060"/>
                </a:solidFill>
                <a:latin typeface="Calibri"/>
                <a:ea typeface="Calibri"/>
                <a:cs typeface="Calibri"/>
                <a:sym typeface="Calibri"/>
              </a:rPr>
              <a:t> </a:t>
            </a:r>
            <a:endParaRPr dirty="0"/>
          </a:p>
          <a:p>
            <a:pPr marL="0" marR="0" lvl="0" indent="0" algn="l" rtl="0">
              <a:lnSpc>
                <a:spcPct val="100000"/>
              </a:lnSpc>
              <a:spcBef>
                <a:spcPts val="0"/>
              </a:spcBef>
              <a:spcAft>
                <a:spcPts val="0"/>
              </a:spcAft>
              <a:buNone/>
            </a:pPr>
            <a:r>
              <a:rPr lang="en-US" sz="2200" b="1" i="0" u="none" strike="noStrike" cap="none" dirty="0">
                <a:solidFill>
                  <a:srgbClr val="002060"/>
                </a:solidFill>
                <a:latin typeface="Calibri"/>
                <a:ea typeface="Calibri"/>
                <a:cs typeface="Calibri"/>
                <a:sym typeface="Calibri"/>
              </a:rPr>
              <a:t>Diabetes around the world in 2021:</a:t>
            </a:r>
            <a:endParaRPr sz="2200" b="0" i="0" u="none" strike="noStrike" cap="none" dirty="0">
              <a:solidFill>
                <a:srgbClr val="002060"/>
              </a:solidFill>
              <a:latin typeface="Calibri"/>
              <a:ea typeface="Calibri"/>
              <a:cs typeface="Calibri"/>
              <a:sym typeface="Calibri"/>
            </a:endParaRPr>
          </a:p>
          <a:p>
            <a:pPr marL="342900" marR="0" lvl="0" indent="-342900" algn="l" rtl="0">
              <a:lnSpc>
                <a:spcPct val="100000"/>
              </a:lnSpc>
              <a:spcBef>
                <a:spcPts val="0"/>
              </a:spcBef>
              <a:spcAft>
                <a:spcPts val="0"/>
              </a:spcAft>
              <a:buClr>
                <a:srgbClr val="7030A0"/>
              </a:buClr>
              <a:buSzPts val="2200"/>
              <a:buFont typeface="Arial"/>
              <a:buChar char="•"/>
            </a:pPr>
            <a:r>
              <a:rPr lang="en-US" sz="2200" b="1" i="0" u="none" strike="noStrike" cap="none" dirty="0">
                <a:solidFill>
                  <a:srgbClr val="002060"/>
                </a:solidFill>
                <a:latin typeface="Calibri"/>
                <a:ea typeface="Calibri"/>
                <a:cs typeface="Calibri"/>
                <a:sym typeface="Calibri"/>
              </a:rPr>
              <a:t>537 million </a:t>
            </a:r>
            <a:r>
              <a:rPr lang="en-US" sz="2200" b="0" i="0" u="none" strike="noStrike" cap="none" dirty="0">
                <a:solidFill>
                  <a:srgbClr val="002060"/>
                </a:solidFill>
                <a:latin typeface="Calibri"/>
                <a:ea typeface="Calibri"/>
                <a:cs typeface="Calibri"/>
                <a:sym typeface="Calibri"/>
              </a:rPr>
              <a:t>adults (20-79 years) are living with diabetes.</a:t>
            </a:r>
            <a:endParaRPr dirty="0"/>
          </a:p>
          <a:p>
            <a:pPr marL="342900" marR="0" lvl="0" indent="-342900" algn="l" rtl="0">
              <a:lnSpc>
                <a:spcPct val="100000"/>
              </a:lnSpc>
              <a:spcBef>
                <a:spcPts val="0"/>
              </a:spcBef>
              <a:spcAft>
                <a:spcPts val="0"/>
              </a:spcAft>
              <a:buClr>
                <a:srgbClr val="7030A0"/>
              </a:buClr>
              <a:buSzPts val="2200"/>
              <a:buFont typeface="Arial"/>
              <a:buChar char="•"/>
            </a:pPr>
            <a:r>
              <a:rPr lang="en-US" sz="2200" b="1" i="0" u="none" strike="noStrike" cap="none" dirty="0">
                <a:solidFill>
                  <a:srgbClr val="002060"/>
                </a:solidFill>
                <a:latin typeface="Calibri"/>
                <a:ea typeface="Calibri"/>
                <a:cs typeface="Calibri"/>
                <a:sym typeface="Calibri"/>
              </a:rPr>
              <a:t>541 million</a:t>
            </a:r>
            <a:r>
              <a:rPr lang="en-US" sz="2200" b="0" i="0" u="none" strike="noStrike" cap="none" dirty="0">
                <a:solidFill>
                  <a:srgbClr val="002060"/>
                </a:solidFill>
                <a:latin typeface="Calibri"/>
                <a:ea typeface="Calibri"/>
                <a:cs typeface="Calibri"/>
                <a:sym typeface="Calibri"/>
              </a:rPr>
              <a:t> adults have pre-diabetes, which places them at high risk of type 2 diabetes.</a:t>
            </a:r>
            <a:endParaRPr dirty="0"/>
          </a:p>
          <a:p>
            <a:pPr marL="342900" marR="0" lvl="0" indent="-342900" algn="l" rtl="0">
              <a:lnSpc>
                <a:spcPct val="100000"/>
              </a:lnSpc>
              <a:spcBef>
                <a:spcPts val="0"/>
              </a:spcBef>
              <a:spcAft>
                <a:spcPts val="0"/>
              </a:spcAft>
              <a:buClr>
                <a:srgbClr val="7030A0"/>
              </a:buClr>
              <a:buSzPts val="2200"/>
              <a:buFont typeface="Arial"/>
              <a:buChar char="•"/>
            </a:pPr>
            <a:r>
              <a:rPr lang="en-US" sz="2200" b="0" i="0" u="none" strike="noStrike" cap="none" dirty="0">
                <a:solidFill>
                  <a:srgbClr val="002060"/>
                </a:solidFill>
                <a:latin typeface="Calibri"/>
                <a:ea typeface="Calibri"/>
                <a:cs typeface="Calibri"/>
                <a:sym typeface="Calibri"/>
              </a:rPr>
              <a:t>The prevalence of diabetes worldwide is predicted to rise to </a:t>
            </a:r>
            <a:r>
              <a:rPr lang="en-US" sz="2200" b="1" i="0" u="none" strike="noStrike" cap="none" dirty="0">
                <a:solidFill>
                  <a:srgbClr val="002060"/>
                </a:solidFill>
                <a:latin typeface="Calibri"/>
                <a:ea typeface="Calibri"/>
                <a:cs typeface="Calibri"/>
                <a:sym typeface="Calibri"/>
              </a:rPr>
              <a:t>643 million</a:t>
            </a:r>
            <a:r>
              <a:rPr lang="en-US" sz="2200" b="0" i="0" u="none" strike="noStrike" cap="none" dirty="0">
                <a:solidFill>
                  <a:srgbClr val="002060"/>
                </a:solidFill>
                <a:latin typeface="Calibri"/>
                <a:ea typeface="Calibri"/>
                <a:cs typeface="Calibri"/>
                <a:sym typeface="Calibri"/>
              </a:rPr>
              <a:t> by 2030 and </a:t>
            </a:r>
            <a:r>
              <a:rPr lang="en-US" sz="2200" b="1" i="0" u="none" strike="noStrike" cap="none" dirty="0">
                <a:solidFill>
                  <a:srgbClr val="002060"/>
                </a:solidFill>
                <a:latin typeface="Calibri"/>
                <a:ea typeface="Calibri"/>
                <a:cs typeface="Calibri"/>
                <a:sym typeface="Calibri"/>
              </a:rPr>
              <a:t>784 million</a:t>
            </a:r>
            <a:r>
              <a:rPr lang="en-US" sz="2200" b="0" i="0" u="none" strike="noStrike" cap="none" dirty="0">
                <a:solidFill>
                  <a:srgbClr val="002060"/>
                </a:solidFill>
                <a:latin typeface="Calibri"/>
                <a:ea typeface="Calibri"/>
                <a:cs typeface="Calibri"/>
                <a:sym typeface="Calibri"/>
              </a:rPr>
              <a:t> by 2045.  </a:t>
            </a:r>
            <a:r>
              <a:rPr lang="en-US" sz="2200" b="0" i="0" u="sng" strike="noStrike" cap="none" dirty="0">
                <a:solidFill>
                  <a:srgbClr val="002060"/>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a:t>
            </a:r>
            <a:endParaRPr sz="2200" b="0" i="0" u="none" strike="noStrike" cap="none" dirty="0">
              <a:solidFill>
                <a:srgbClr val="002060"/>
              </a:solidFill>
              <a:latin typeface="Calibri"/>
              <a:ea typeface="Calibri"/>
              <a:cs typeface="Calibri"/>
              <a:sym typeface="Calibri"/>
            </a:endParaRPr>
          </a:p>
        </p:txBody>
      </p:sp>
      <p:sp>
        <p:nvSpPr>
          <p:cNvPr id="2" name="Speech Bubble: Rectangle with Corners Rounded 1">
            <a:extLst>
              <a:ext uri="{FF2B5EF4-FFF2-40B4-BE49-F238E27FC236}">
                <a16:creationId xmlns:a16="http://schemas.microsoft.com/office/drawing/2014/main" id="{68DEEC21-1A53-ED09-46E6-BBBFA182D4EA}"/>
              </a:ext>
            </a:extLst>
          </p:cNvPr>
          <p:cNvSpPr/>
          <p:nvPr/>
        </p:nvSpPr>
        <p:spPr>
          <a:xfrm>
            <a:off x="7772401" y="2114551"/>
            <a:ext cx="4010024" cy="3352800"/>
          </a:xfrm>
          <a:prstGeom prst="wedgeRoundRectCallout">
            <a:avLst>
              <a:gd name="adj1" fmla="val -44008"/>
              <a:gd name="adj2" fmla="val 68382"/>
              <a:gd name="adj3" fmla="val 16667"/>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800" b="1" dirty="0">
                <a:latin typeface="Calibri" panose="020F0502020204030204" pitchFamily="34" charset="0"/>
                <a:ea typeface="Calibri" panose="020F0502020204030204" pitchFamily="34" charset="0"/>
                <a:cs typeface="Calibri" panose="020F0502020204030204" pitchFamily="34" charset="0"/>
              </a:rPr>
              <a:t>In other words…in your professional career, the chances of caring for someone with Diabetes are HIGH!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5"/>
          <p:cNvSpPr txBox="1">
            <a:spLocks noGrp="1"/>
          </p:cNvSpPr>
          <p:nvPr>
            <p:ph type="body" idx="1"/>
          </p:nvPr>
        </p:nvSpPr>
        <p:spPr>
          <a:xfrm>
            <a:off x="5943600" y="2076098"/>
            <a:ext cx="4867011" cy="391318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chemeClr val="lt1"/>
              </a:buClr>
              <a:buSzPts val="2400"/>
              <a:buNone/>
            </a:pPr>
            <a:r>
              <a:rPr lang="en-US"/>
              <a:t>Watch this short video to gain a better understanding of what diabetes is.</a:t>
            </a:r>
            <a:endParaRPr/>
          </a:p>
          <a:p>
            <a:pPr marL="228600" lvl="0" indent="-228600" algn="l" rtl="0">
              <a:lnSpc>
                <a:spcPct val="90000"/>
              </a:lnSpc>
              <a:spcBef>
                <a:spcPts val="1000"/>
              </a:spcBef>
              <a:spcAft>
                <a:spcPts val="0"/>
              </a:spcAft>
              <a:buClr>
                <a:schemeClr val="lt1"/>
              </a:buClr>
              <a:buSzPts val="2400"/>
              <a:buNone/>
            </a:pPr>
            <a:r>
              <a:rPr lang="en-US"/>
              <a:t>There are 2 main types of diabetes both of which lead to too much glucose in your blood which can lead to complications if untreated</a:t>
            </a:r>
            <a:endParaRPr/>
          </a:p>
        </p:txBody>
      </p:sp>
      <p:sp>
        <p:nvSpPr>
          <p:cNvPr id="207" name="Google Shape;207;p5"/>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A brief outline of what  Diabetes is?</a:t>
            </a:r>
            <a:endParaRPr dirty="0"/>
          </a:p>
        </p:txBody>
      </p:sp>
      <p:sp>
        <p:nvSpPr>
          <p:cNvPr id="208" name="Google Shape;208;p5"/>
          <p:cNvSpPr>
            <a:spLocks noGrp="1"/>
          </p:cNvSpPr>
          <p:nvPr>
            <p:ph type="pic" idx="3"/>
          </p:nvPr>
        </p:nvSpPr>
        <p:spPr>
          <a:xfrm>
            <a:off x="0" y="1866787"/>
            <a:ext cx="5130800" cy="3913188"/>
          </a:xfrm>
          <a:prstGeom prst="rect">
            <a:avLst/>
          </a:prstGeom>
          <a:solidFill>
            <a:srgbClr val="D8D8D8"/>
          </a:solidFill>
          <a:ln>
            <a:noFill/>
          </a:ln>
        </p:spPr>
        <p:txBody>
          <a:bodyPr/>
          <a:lstStyle/>
          <a:p>
            <a:endParaRPr lang="en-IE"/>
          </a:p>
        </p:txBody>
      </p:sp>
      <p:sp>
        <p:nvSpPr>
          <p:cNvPr id="210" name="Google Shape;210;p5"/>
          <p:cNvSpPr txBox="1"/>
          <p:nvPr/>
        </p:nvSpPr>
        <p:spPr>
          <a:xfrm>
            <a:off x="68825" y="6353786"/>
            <a:ext cx="609600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sng" strike="noStrike" cap="none"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What Is Diabetes? | 2 Minute Guide | Diabetes UK - YouTube</a:t>
            </a:r>
            <a:endParaRPr sz="1400" b="0" i="0" u="none" strike="noStrike" cap="none" dirty="0">
              <a:solidFill>
                <a:srgbClr val="24BAA2"/>
              </a:solidFill>
              <a:latin typeface="Calibri"/>
              <a:ea typeface="Calibri"/>
              <a:cs typeface="Calibri"/>
              <a:sym typeface="Calibri"/>
            </a:endParaRPr>
          </a:p>
        </p:txBody>
      </p:sp>
      <p:pic>
        <p:nvPicPr>
          <p:cNvPr id="2" name="Online Media 1" title="What Is Diabetes? | 2 Minute Guide | Diabetes UK">
            <a:hlinkClick r:id="" action="ppaction://media"/>
            <a:extLst>
              <a:ext uri="{FF2B5EF4-FFF2-40B4-BE49-F238E27FC236}">
                <a16:creationId xmlns:a16="http://schemas.microsoft.com/office/drawing/2014/main" id="{48EB30EA-54B9-F725-51C3-4E737A820852}"/>
              </a:ext>
            </a:extLst>
          </p:cNvPr>
          <p:cNvPicPr>
            <a:picLocks noRot="1" noChangeAspect="1"/>
          </p:cNvPicPr>
          <p:nvPr>
            <a:videoFile r:link="rId1"/>
          </p:nvPr>
        </p:nvPicPr>
        <p:blipFill>
          <a:blip r:embed="rId5"/>
          <a:stretch>
            <a:fillRect/>
          </a:stretch>
        </p:blipFill>
        <p:spPr>
          <a:xfrm>
            <a:off x="0" y="1866787"/>
            <a:ext cx="5162776" cy="391318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11"/>
          <p:cNvSpPr txBox="1">
            <a:spLocks noGrp="1"/>
          </p:cNvSpPr>
          <p:nvPr>
            <p:ph type="body" idx="1"/>
          </p:nvPr>
        </p:nvSpPr>
        <p:spPr>
          <a:xfrm>
            <a:off x="680655" y="1025011"/>
            <a:ext cx="9778140" cy="4617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en-US">
                <a:solidFill>
                  <a:srgbClr val="142D92"/>
                </a:solidFill>
              </a:rPr>
              <a:t>Diabetes, if not controlled, can lead to a range of health issues.</a:t>
            </a:r>
            <a:endParaRPr/>
          </a:p>
          <a:p>
            <a:pPr marL="228600" lvl="0" indent="-228600" algn="l" rtl="0">
              <a:lnSpc>
                <a:spcPct val="90000"/>
              </a:lnSpc>
              <a:spcBef>
                <a:spcPts val="1000"/>
              </a:spcBef>
              <a:spcAft>
                <a:spcPts val="0"/>
              </a:spcAft>
              <a:buClr>
                <a:srgbClr val="092E4B"/>
              </a:buClr>
              <a:buSzPts val="2400"/>
              <a:buNone/>
            </a:pPr>
            <a:endParaRPr b="1">
              <a:solidFill>
                <a:srgbClr val="142D92"/>
              </a:solidFill>
            </a:endParaRPr>
          </a:p>
          <a:p>
            <a:pPr marL="228600" lvl="0" indent="-228600" algn="l" rtl="0">
              <a:lnSpc>
                <a:spcPct val="90000"/>
              </a:lnSpc>
              <a:spcBef>
                <a:spcPts val="1000"/>
              </a:spcBef>
              <a:spcAft>
                <a:spcPts val="0"/>
              </a:spcAft>
              <a:buClr>
                <a:srgbClr val="142D92"/>
              </a:buClr>
              <a:buSzPts val="2400"/>
              <a:buNone/>
            </a:pPr>
            <a:r>
              <a:rPr lang="en-US" b="1">
                <a:solidFill>
                  <a:srgbClr val="142D92"/>
                </a:solidFill>
              </a:rPr>
              <a:t>Minor symptoms include: </a:t>
            </a:r>
            <a:endParaRPr/>
          </a:p>
          <a:p>
            <a:pPr marL="228600" lvl="0" indent="-228600" algn="l" rtl="0">
              <a:lnSpc>
                <a:spcPct val="90000"/>
              </a:lnSpc>
              <a:spcBef>
                <a:spcPts val="1000"/>
              </a:spcBef>
              <a:spcAft>
                <a:spcPts val="0"/>
              </a:spcAft>
              <a:buClr>
                <a:srgbClr val="092E4B"/>
              </a:buClr>
              <a:buSzPts val="2400"/>
              <a:buNone/>
            </a:pPr>
            <a:endParaRPr>
              <a:solidFill>
                <a:srgbClr val="142D92"/>
              </a:solidFill>
            </a:endParaRPr>
          </a:p>
        </p:txBody>
      </p:sp>
      <p:sp>
        <p:nvSpPr>
          <p:cNvPr id="245" name="Google Shape;245;p11"/>
          <p:cNvSpPr txBox="1">
            <a:spLocks noGrp="1"/>
          </p:cNvSpPr>
          <p:nvPr>
            <p:ph type="body" idx="2"/>
          </p:nvPr>
        </p:nvSpPr>
        <p:spPr>
          <a:xfrm>
            <a:off x="534558" y="437689"/>
            <a:ext cx="9886950" cy="1019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Complications of diabetes</a:t>
            </a:r>
            <a:endParaRPr/>
          </a:p>
        </p:txBody>
      </p:sp>
      <p:pic>
        <p:nvPicPr>
          <p:cNvPr id="246" name="Google Shape;246;p11" descr="Tired face outline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997145" y="2672206"/>
            <a:ext cx="1078798" cy="1078798"/>
          </a:xfrm>
          <a:prstGeom prst="rect">
            <a:avLst/>
          </a:prstGeom>
          <a:noFill/>
          <a:ln>
            <a:noFill/>
          </a:ln>
        </p:spPr>
      </p:pic>
      <p:pic>
        <p:nvPicPr>
          <p:cNvPr id="247" name="Google Shape;247;p11" descr="Low Vision with solid fill"/>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316091" y="2672206"/>
            <a:ext cx="1076342" cy="1076342"/>
          </a:xfrm>
          <a:prstGeom prst="rect">
            <a:avLst/>
          </a:prstGeom>
          <a:noFill/>
          <a:ln>
            <a:noFill/>
          </a:ln>
        </p:spPr>
      </p:pic>
      <p:pic>
        <p:nvPicPr>
          <p:cNvPr id="248" name="Google Shape;248;p11" descr="Adhesive Bandage outlin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7630125" y="2672206"/>
            <a:ext cx="1078798" cy="1078798"/>
          </a:xfrm>
          <a:prstGeom prst="rect">
            <a:avLst/>
          </a:prstGeom>
          <a:noFill/>
          <a:ln>
            <a:noFill/>
          </a:ln>
        </p:spPr>
      </p:pic>
      <p:pic>
        <p:nvPicPr>
          <p:cNvPr id="249" name="Google Shape;249;p11" descr="Immunity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9799910" y="2669750"/>
            <a:ext cx="1078798" cy="1078798"/>
          </a:xfrm>
          <a:prstGeom prst="rect">
            <a:avLst/>
          </a:prstGeom>
          <a:noFill/>
          <a:ln>
            <a:noFill/>
          </a:ln>
        </p:spPr>
      </p:pic>
      <p:pic>
        <p:nvPicPr>
          <p:cNvPr id="250" name="Google Shape;250;p11" descr="Weight Loss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662962" y="2600403"/>
            <a:ext cx="1148146" cy="1148146"/>
          </a:xfrm>
          <a:prstGeom prst="rect">
            <a:avLst/>
          </a:prstGeom>
          <a:noFill/>
          <a:ln>
            <a:noFill/>
          </a:ln>
        </p:spPr>
      </p:pic>
      <p:sp>
        <p:nvSpPr>
          <p:cNvPr id="251" name="Google Shape;251;p11"/>
          <p:cNvSpPr txBox="1"/>
          <p:nvPr/>
        </p:nvSpPr>
        <p:spPr>
          <a:xfrm>
            <a:off x="513773" y="3966399"/>
            <a:ext cx="1439015"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Weight loss or gain</a:t>
            </a:r>
            <a:endParaRPr sz="1400" b="0" i="0" u="none" strike="noStrike" cap="none">
              <a:solidFill>
                <a:srgbClr val="000000"/>
              </a:solidFill>
              <a:latin typeface="Arial"/>
              <a:ea typeface="Arial"/>
              <a:cs typeface="Arial"/>
              <a:sym typeface="Arial"/>
            </a:endParaRPr>
          </a:p>
        </p:txBody>
      </p:sp>
      <p:sp>
        <p:nvSpPr>
          <p:cNvPr id="252" name="Google Shape;252;p11"/>
          <p:cNvSpPr txBox="1"/>
          <p:nvPr/>
        </p:nvSpPr>
        <p:spPr>
          <a:xfrm>
            <a:off x="2989392" y="3966400"/>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Chronic fatigue</a:t>
            </a:r>
            <a:endParaRPr sz="1400" b="0" i="0" u="none" strike="noStrike" cap="none">
              <a:solidFill>
                <a:srgbClr val="000000"/>
              </a:solidFill>
              <a:latin typeface="Arial"/>
              <a:ea typeface="Arial"/>
              <a:cs typeface="Arial"/>
              <a:sym typeface="Arial"/>
            </a:endParaRPr>
          </a:p>
        </p:txBody>
      </p:sp>
      <p:sp>
        <p:nvSpPr>
          <p:cNvPr id="253" name="Google Shape;253;p11"/>
          <p:cNvSpPr txBox="1"/>
          <p:nvPr/>
        </p:nvSpPr>
        <p:spPr>
          <a:xfrm>
            <a:off x="5234851" y="3970399"/>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Blurred Vision</a:t>
            </a:r>
            <a:endParaRPr sz="1400" b="0" i="0" u="none" strike="noStrike" cap="none">
              <a:solidFill>
                <a:srgbClr val="000000"/>
              </a:solidFill>
              <a:latin typeface="Arial"/>
              <a:ea typeface="Arial"/>
              <a:cs typeface="Arial"/>
              <a:sym typeface="Arial"/>
            </a:endParaRPr>
          </a:p>
        </p:txBody>
      </p:sp>
      <p:sp>
        <p:nvSpPr>
          <p:cNvPr id="254" name="Google Shape;254;p11"/>
          <p:cNvSpPr txBox="1"/>
          <p:nvPr/>
        </p:nvSpPr>
        <p:spPr>
          <a:xfrm>
            <a:off x="7548324" y="3966399"/>
            <a:ext cx="1238821"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Slow healing sores</a:t>
            </a:r>
            <a:endParaRPr sz="1400" b="0" i="0" u="none" strike="noStrike" cap="none">
              <a:solidFill>
                <a:srgbClr val="000000"/>
              </a:solidFill>
              <a:latin typeface="Arial"/>
              <a:ea typeface="Arial"/>
              <a:cs typeface="Arial"/>
              <a:sym typeface="Arial"/>
            </a:endParaRPr>
          </a:p>
        </p:txBody>
      </p:sp>
      <p:sp>
        <p:nvSpPr>
          <p:cNvPr id="255" name="Google Shape;255;p11"/>
          <p:cNvSpPr txBox="1"/>
          <p:nvPr/>
        </p:nvSpPr>
        <p:spPr>
          <a:xfrm>
            <a:off x="9719898" y="3966400"/>
            <a:ext cx="1238821"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Easily Acquired infections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p7"/>
          <p:cNvSpPr txBox="1">
            <a:spLocks noGrp="1"/>
          </p:cNvSpPr>
          <p:nvPr>
            <p:ph type="body" idx="1"/>
          </p:nvPr>
        </p:nvSpPr>
        <p:spPr>
          <a:xfrm>
            <a:off x="369502" y="979300"/>
            <a:ext cx="5518500" cy="4719600"/>
          </a:xfrm>
          <a:prstGeom prst="rect">
            <a:avLst/>
          </a:prstGeom>
          <a:noFill/>
          <a:ln>
            <a:noFill/>
          </a:ln>
        </p:spPr>
        <p:txBody>
          <a:bodyPr spcFirstLastPara="1" wrap="square" lIns="91425" tIns="45700" rIns="91425" bIns="45700" anchor="t" anchorCtr="0">
            <a:noAutofit/>
          </a:bodyPr>
          <a:lstStyle/>
          <a:p>
            <a:pPr marL="180000" lvl="0" indent="0" algn="l" rtl="0">
              <a:lnSpc>
                <a:spcPct val="107000"/>
              </a:lnSpc>
              <a:spcBef>
                <a:spcPts val="1000"/>
              </a:spcBef>
              <a:spcAft>
                <a:spcPts val="0"/>
              </a:spcAft>
              <a:buSzPts val="2400"/>
              <a:buNone/>
            </a:pPr>
            <a:r>
              <a:rPr lang="en-US" dirty="0">
                <a:latin typeface="Calibri"/>
                <a:ea typeface="Calibri"/>
                <a:cs typeface="Calibri"/>
                <a:sym typeface="Calibri"/>
              </a:rPr>
              <a:t>The Module is made up of 3 components. By the end of this module, we aim for you as Carers to be able to understand and </a:t>
            </a:r>
            <a:r>
              <a:rPr lang="en-US" dirty="0" err="1">
                <a:latin typeface="Calibri"/>
                <a:ea typeface="Calibri"/>
                <a:cs typeface="Calibri"/>
                <a:sym typeface="Calibri"/>
              </a:rPr>
              <a:t>realise</a:t>
            </a:r>
            <a:r>
              <a:rPr lang="en-US" dirty="0">
                <a:latin typeface="Calibri"/>
                <a:ea typeface="Calibri"/>
                <a:cs typeface="Calibri"/>
                <a:sym typeface="Calibri"/>
              </a:rPr>
              <a:t> the benefits and opportunities that lie within </a:t>
            </a:r>
            <a:r>
              <a:rPr lang="en-US" b="1" dirty="0">
                <a:latin typeface="Calibri"/>
                <a:ea typeface="Calibri"/>
                <a:cs typeface="Calibri"/>
                <a:sym typeface="Calibri"/>
              </a:rPr>
              <a:t>Technologies and </a:t>
            </a:r>
            <a:r>
              <a:rPr lang="en-US" b="1">
                <a:latin typeface="Calibri"/>
                <a:ea typeface="Calibri"/>
                <a:cs typeface="Calibri"/>
                <a:sym typeface="Calibri"/>
              </a:rPr>
              <a:t>Digital Apps </a:t>
            </a:r>
            <a:r>
              <a:rPr lang="en-US" dirty="0">
                <a:latin typeface="Calibri"/>
                <a:ea typeface="Calibri"/>
                <a:cs typeface="Calibri"/>
                <a:sym typeface="Calibri"/>
              </a:rPr>
              <a:t>for both you and those that you care for in terms of work and personal life.</a:t>
            </a:r>
          </a:p>
          <a:p>
            <a:pPr marL="180000" lvl="0" indent="0" algn="l" rtl="0">
              <a:lnSpc>
                <a:spcPct val="107000"/>
              </a:lnSpc>
              <a:spcBef>
                <a:spcPts val="1000"/>
              </a:spcBef>
              <a:spcAft>
                <a:spcPts val="0"/>
              </a:spcAft>
              <a:buSzPts val="2400"/>
              <a:buNone/>
            </a:pPr>
            <a:r>
              <a:rPr lang="en-US" dirty="0"/>
              <a:t>You will be given real-life examples and the confidence to explore and experiment with the array of </a:t>
            </a:r>
            <a:r>
              <a:rPr lang="en-US"/>
              <a:t>digital apps </a:t>
            </a:r>
            <a:r>
              <a:rPr lang="en-US" dirty="0"/>
              <a:t>available as aids.</a:t>
            </a:r>
            <a:endParaRPr dirty="0"/>
          </a:p>
          <a:p>
            <a:pPr marL="180000" marR="0" lvl="0" indent="0" algn="l" rtl="0">
              <a:lnSpc>
                <a:spcPct val="90000"/>
              </a:lnSpc>
              <a:spcBef>
                <a:spcPts val="1800"/>
              </a:spcBef>
              <a:spcAft>
                <a:spcPts val="0"/>
              </a:spcAft>
              <a:buClr>
                <a:schemeClr val="lt1"/>
              </a:buClr>
              <a:buSzPts val="2400"/>
              <a:buFont typeface="Arial"/>
              <a:buNone/>
            </a:pPr>
            <a:endParaRPr dirty="0"/>
          </a:p>
        </p:txBody>
      </p:sp>
      <p:sp>
        <p:nvSpPr>
          <p:cNvPr id="233" name="Google Shape;233;p7"/>
          <p:cNvSpPr txBox="1">
            <a:spLocks noGrp="1"/>
          </p:cNvSpPr>
          <p:nvPr>
            <p:ph type="body" idx="2"/>
          </p:nvPr>
        </p:nvSpPr>
        <p:spPr>
          <a:xfrm>
            <a:off x="374159" y="243780"/>
            <a:ext cx="4757400" cy="9927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Module 3</a:t>
            </a:r>
            <a:endParaRPr dirty="0"/>
          </a:p>
        </p:txBody>
      </p:sp>
      <p:pic>
        <p:nvPicPr>
          <p:cNvPr id="234" name="Google Shape;234;p7" descr="Old woman on a video call"/>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p12"/>
          <p:cNvSpPr txBox="1">
            <a:spLocks noGrp="1"/>
          </p:cNvSpPr>
          <p:nvPr>
            <p:ph type="body" idx="1"/>
          </p:nvPr>
        </p:nvSpPr>
        <p:spPr>
          <a:xfrm>
            <a:off x="680655" y="1025011"/>
            <a:ext cx="9778140" cy="46173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en-US">
                <a:solidFill>
                  <a:srgbClr val="142D92"/>
                </a:solidFill>
              </a:rPr>
              <a:t>Diabetes, if not controlled, can lead to a range of health issues.</a:t>
            </a:r>
            <a:endParaRPr/>
          </a:p>
          <a:p>
            <a:pPr marL="228600" lvl="0" indent="-228600" algn="l" rtl="0">
              <a:lnSpc>
                <a:spcPct val="90000"/>
              </a:lnSpc>
              <a:spcBef>
                <a:spcPts val="1000"/>
              </a:spcBef>
              <a:spcAft>
                <a:spcPts val="0"/>
              </a:spcAft>
              <a:buClr>
                <a:srgbClr val="092E4B"/>
              </a:buClr>
              <a:buSzPts val="800"/>
              <a:buNone/>
            </a:pPr>
            <a:endParaRPr sz="800" b="1">
              <a:solidFill>
                <a:srgbClr val="142D92"/>
              </a:solidFill>
            </a:endParaRPr>
          </a:p>
          <a:p>
            <a:pPr marL="228600" lvl="0" indent="-228600" algn="l" rtl="0">
              <a:lnSpc>
                <a:spcPct val="90000"/>
              </a:lnSpc>
              <a:spcBef>
                <a:spcPts val="1000"/>
              </a:spcBef>
              <a:spcAft>
                <a:spcPts val="0"/>
              </a:spcAft>
              <a:buClr>
                <a:srgbClr val="142D92"/>
              </a:buClr>
              <a:buSzPts val="2400"/>
              <a:buNone/>
            </a:pPr>
            <a:r>
              <a:rPr lang="en-US" b="1">
                <a:solidFill>
                  <a:srgbClr val="142D92"/>
                </a:solidFill>
              </a:rPr>
              <a:t>More serious symptoms include: </a:t>
            </a:r>
            <a:endParaRPr/>
          </a:p>
          <a:p>
            <a:pPr marL="228600" lvl="0" indent="-228600" algn="l" rtl="0">
              <a:lnSpc>
                <a:spcPct val="90000"/>
              </a:lnSpc>
              <a:spcBef>
                <a:spcPts val="1000"/>
              </a:spcBef>
              <a:spcAft>
                <a:spcPts val="0"/>
              </a:spcAft>
              <a:buClr>
                <a:srgbClr val="092E4B"/>
              </a:buClr>
              <a:buSzPts val="2400"/>
              <a:buNone/>
            </a:pPr>
            <a:endParaRPr>
              <a:solidFill>
                <a:srgbClr val="142D92"/>
              </a:solidFill>
            </a:endParaRPr>
          </a:p>
        </p:txBody>
      </p:sp>
      <p:sp>
        <p:nvSpPr>
          <p:cNvPr id="261" name="Google Shape;261;p12"/>
          <p:cNvSpPr txBox="1">
            <a:spLocks noGrp="1"/>
          </p:cNvSpPr>
          <p:nvPr>
            <p:ph type="body" idx="2"/>
          </p:nvPr>
        </p:nvSpPr>
        <p:spPr>
          <a:xfrm>
            <a:off x="534558" y="437689"/>
            <a:ext cx="9886950" cy="1019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Complications of diabetes</a:t>
            </a:r>
            <a:endParaRPr/>
          </a:p>
        </p:txBody>
      </p:sp>
      <p:sp>
        <p:nvSpPr>
          <p:cNvPr id="262" name="Google Shape;262;p12"/>
          <p:cNvSpPr txBox="1"/>
          <p:nvPr/>
        </p:nvSpPr>
        <p:spPr>
          <a:xfrm>
            <a:off x="617624" y="3813171"/>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Heart disease</a:t>
            </a:r>
            <a:endParaRPr sz="1400" b="0" i="0" u="none" strike="noStrike" cap="none">
              <a:solidFill>
                <a:srgbClr val="000000"/>
              </a:solidFill>
              <a:latin typeface="Arial"/>
              <a:ea typeface="Arial"/>
              <a:cs typeface="Arial"/>
              <a:sym typeface="Arial"/>
            </a:endParaRPr>
          </a:p>
        </p:txBody>
      </p:sp>
      <p:sp>
        <p:nvSpPr>
          <p:cNvPr id="263" name="Google Shape;263;p12"/>
          <p:cNvSpPr txBox="1"/>
          <p:nvPr/>
        </p:nvSpPr>
        <p:spPr>
          <a:xfrm>
            <a:off x="2753018" y="3817170"/>
            <a:ext cx="1238821"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Nerve Damage</a:t>
            </a:r>
            <a:endParaRPr sz="1400" b="0" i="0" u="none" strike="noStrike" cap="none">
              <a:solidFill>
                <a:srgbClr val="000000"/>
              </a:solidFill>
              <a:latin typeface="Arial"/>
              <a:ea typeface="Arial"/>
              <a:cs typeface="Arial"/>
              <a:sym typeface="Arial"/>
            </a:endParaRPr>
          </a:p>
        </p:txBody>
      </p:sp>
      <p:sp>
        <p:nvSpPr>
          <p:cNvPr id="264" name="Google Shape;264;p12"/>
          <p:cNvSpPr txBox="1"/>
          <p:nvPr/>
        </p:nvSpPr>
        <p:spPr>
          <a:xfrm>
            <a:off x="5020807" y="3813169"/>
            <a:ext cx="1498549" cy="101566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Issues with mouth, eyes &amp; ears</a:t>
            </a:r>
            <a:endParaRPr sz="1400" b="0" i="0" u="none" strike="noStrike" cap="none">
              <a:solidFill>
                <a:srgbClr val="000000"/>
              </a:solidFill>
              <a:latin typeface="Arial"/>
              <a:ea typeface="Arial"/>
              <a:cs typeface="Arial"/>
              <a:sym typeface="Arial"/>
            </a:endParaRPr>
          </a:p>
        </p:txBody>
      </p:sp>
      <p:sp>
        <p:nvSpPr>
          <p:cNvPr id="265" name="Google Shape;265;p12"/>
          <p:cNvSpPr txBox="1"/>
          <p:nvPr/>
        </p:nvSpPr>
        <p:spPr>
          <a:xfrm>
            <a:off x="7323990" y="3813171"/>
            <a:ext cx="161180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Problems with the feet</a:t>
            </a:r>
            <a:endParaRPr sz="1400" b="0" i="0" u="none" strike="noStrike" cap="none">
              <a:solidFill>
                <a:srgbClr val="000000"/>
              </a:solidFill>
              <a:latin typeface="Arial"/>
              <a:ea typeface="Arial"/>
              <a:cs typeface="Arial"/>
              <a:sym typeface="Arial"/>
            </a:endParaRPr>
          </a:p>
        </p:txBody>
      </p:sp>
      <p:sp>
        <p:nvSpPr>
          <p:cNvPr id="266" name="Google Shape;266;p12"/>
          <p:cNvSpPr txBox="1"/>
          <p:nvPr/>
        </p:nvSpPr>
        <p:spPr>
          <a:xfrm>
            <a:off x="9652893" y="3811424"/>
            <a:ext cx="1611803"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rgbClr val="7F3494"/>
                </a:solidFill>
                <a:latin typeface="Calibri"/>
                <a:ea typeface="Calibri"/>
                <a:cs typeface="Calibri"/>
                <a:sym typeface="Calibri"/>
              </a:rPr>
              <a:t>Mental Health Issues</a:t>
            </a:r>
            <a:endParaRPr sz="1400" b="0" i="0" u="none" strike="noStrike" cap="none">
              <a:solidFill>
                <a:srgbClr val="000000"/>
              </a:solidFill>
              <a:latin typeface="Arial"/>
              <a:ea typeface="Arial"/>
              <a:cs typeface="Arial"/>
              <a:sym typeface="Arial"/>
            </a:endParaRPr>
          </a:p>
        </p:txBody>
      </p:sp>
      <p:pic>
        <p:nvPicPr>
          <p:cNvPr id="267" name="Google Shape;267;p12" descr="Heart organ outline"/>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17624" y="2436510"/>
            <a:ext cx="1076610" cy="1076610"/>
          </a:xfrm>
          <a:prstGeom prst="rect">
            <a:avLst/>
          </a:prstGeom>
          <a:noFill/>
          <a:ln>
            <a:noFill/>
          </a:ln>
        </p:spPr>
      </p:pic>
      <p:pic>
        <p:nvPicPr>
          <p:cNvPr id="268" name="Google Shape;268;p12" descr="Nerve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834124" y="2434322"/>
            <a:ext cx="1076610" cy="1076610"/>
          </a:xfrm>
          <a:prstGeom prst="rect">
            <a:avLst/>
          </a:prstGeom>
          <a:noFill/>
          <a:ln>
            <a:noFill/>
          </a:ln>
        </p:spPr>
      </p:pic>
      <p:pic>
        <p:nvPicPr>
          <p:cNvPr id="269" name="Google Shape;269;p12" descr="Woozy face outline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234851" y="2436510"/>
            <a:ext cx="1078798" cy="1078798"/>
          </a:xfrm>
          <a:prstGeom prst="rect">
            <a:avLst/>
          </a:prstGeom>
          <a:noFill/>
          <a:ln>
            <a:noFill/>
          </a:ln>
        </p:spPr>
      </p:pic>
      <p:pic>
        <p:nvPicPr>
          <p:cNvPr id="270" name="Google Shape;270;p12" descr="Footprints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453539" y="2436511"/>
            <a:ext cx="1078797" cy="1078797"/>
          </a:xfrm>
          <a:prstGeom prst="rect">
            <a:avLst/>
          </a:prstGeom>
          <a:noFill/>
          <a:ln>
            <a:noFill/>
          </a:ln>
        </p:spPr>
      </p:pic>
      <p:pic>
        <p:nvPicPr>
          <p:cNvPr id="271" name="Google Shape;271;p12" descr="Head with gears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854266" y="2434322"/>
            <a:ext cx="1078798" cy="1078798"/>
          </a:xfrm>
          <a:prstGeom prst="rect">
            <a:avLst/>
          </a:prstGeom>
          <a:noFill/>
          <a:ln>
            <a:noFill/>
          </a:ln>
        </p:spPr>
      </p:pic>
      <p:sp>
        <p:nvSpPr>
          <p:cNvPr id="273" name="Google Shape;273;p12"/>
          <p:cNvSpPr txBox="1"/>
          <p:nvPr/>
        </p:nvSpPr>
        <p:spPr>
          <a:xfrm>
            <a:off x="3007874" y="5126693"/>
            <a:ext cx="8471821" cy="1569620"/>
          </a:xfrm>
          <a:prstGeom prst="rect">
            <a:avLst/>
          </a:prstGeom>
          <a:noFill/>
          <a:ln w="19050">
            <a:solidFill>
              <a:srgbClr val="7F3494"/>
            </a:solid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US" sz="2400" b="1" i="0" u="none" strike="noStrike" cap="none" dirty="0">
                <a:solidFill>
                  <a:srgbClr val="142D92"/>
                </a:solidFill>
                <a:latin typeface="Calibri"/>
                <a:ea typeface="Calibri"/>
                <a:cs typeface="Calibri"/>
                <a:sym typeface="Calibri"/>
              </a:rPr>
              <a:t>As you can see…several of these symptoms are common to other health conditions too…PLEASE KEEP READING AND LEARNING how Apps and digital technologies can assist your clients and their needs!!</a:t>
            </a:r>
            <a:endParaRPr sz="2400" b="0" i="0" u="none" strike="noStrike" cap="none" dirty="0">
              <a:solidFill>
                <a:srgbClr val="142D92"/>
              </a:solidFill>
              <a:latin typeface="Arial"/>
              <a:ea typeface="Arial"/>
              <a:cs typeface="Arial"/>
              <a:sym typeface="Arial"/>
            </a:endParaRPr>
          </a:p>
        </p:txBody>
      </p:sp>
      <p:sp>
        <p:nvSpPr>
          <p:cNvPr id="274" name="Google Shape;274;p12"/>
          <p:cNvSpPr/>
          <p:nvPr/>
        </p:nvSpPr>
        <p:spPr>
          <a:xfrm>
            <a:off x="1612490" y="5624052"/>
            <a:ext cx="1238821" cy="353961"/>
          </a:xfrm>
          <a:prstGeom prst="right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18"/>
          <p:cNvSpPr txBox="1">
            <a:spLocks noGrp="1"/>
          </p:cNvSpPr>
          <p:nvPr>
            <p:ph type="body" idx="1"/>
          </p:nvPr>
        </p:nvSpPr>
        <p:spPr>
          <a:xfrm>
            <a:off x="798380" y="1504041"/>
            <a:ext cx="10931997" cy="112117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142D92"/>
              </a:buClr>
              <a:buSzPts val="2400"/>
              <a:buNone/>
            </a:pPr>
            <a:r>
              <a:rPr lang="en-US" dirty="0">
                <a:solidFill>
                  <a:srgbClr val="142D92"/>
                </a:solidFill>
              </a:rPr>
              <a:t>It is possible to manage Diabetes, but it means making adaptations to one’s daily routine. </a:t>
            </a:r>
            <a:r>
              <a:rPr lang="en-US" b="1" dirty="0">
                <a:solidFill>
                  <a:srgbClr val="142D92"/>
                </a:solidFill>
              </a:rPr>
              <a:t>Sometimes for senior clients, it can be useful to have digital aids to assist them in managing and maintaining a few changes. </a:t>
            </a:r>
            <a:r>
              <a:rPr lang="en-US" dirty="0">
                <a:solidFill>
                  <a:srgbClr val="142D92"/>
                </a:solidFill>
              </a:rPr>
              <a:t>For example, it is often advised to:</a:t>
            </a:r>
            <a:endParaRPr dirty="0"/>
          </a:p>
        </p:txBody>
      </p:sp>
      <p:sp>
        <p:nvSpPr>
          <p:cNvPr id="286" name="Google Shape;286;p18"/>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Managing Diabetes…</a:t>
            </a:r>
            <a:endParaRPr/>
          </a:p>
        </p:txBody>
      </p:sp>
      <p:pic>
        <p:nvPicPr>
          <p:cNvPr id="287" name="Google Shape;287;p18" descr="Watch with solid fill"/>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rot="10800000">
            <a:off x="580103" y="2971799"/>
            <a:ext cx="1141279" cy="1141279"/>
          </a:xfrm>
          <a:prstGeom prst="rect">
            <a:avLst/>
          </a:prstGeom>
          <a:noFill/>
          <a:ln>
            <a:noFill/>
          </a:ln>
        </p:spPr>
      </p:pic>
      <p:pic>
        <p:nvPicPr>
          <p:cNvPr id="288" name="Google Shape;288;p18" descr="Table setting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298172" y="2971799"/>
            <a:ext cx="1141279" cy="1141279"/>
          </a:xfrm>
          <a:prstGeom prst="rect">
            <a:avLst/>
          </a:prstGeom>
          <a:noFill/>
          <a:ln>
            <a:noFill/>
          </a:ln>
        </p:spPr>
      </p:pic>
      <p:pic>
        <p:nvPicPr>
          <p:cNvPr id="289" name="Google Shape;289;p18" descr="Man with cane with solid fill"/>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16241" y="2971799"/>
            <a:ext cx="1090397" cy="1090397"/>
          </a:xfrm>
          <a:prstGeom prst="rect">
            <a:avLst/>
          </a:prstGeom>
          <a:noFill/>
          <a:ln>
            <a:noFill/>
          </a:ln>
        </p:spPr>
      </p:pic>
      <p:pic>
        <p:nvPicPr>
          <p:cNvPr id="290" name="Google Shape;290;p18" descr="Medicine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2005781" y="4810431"/>
            <a:ext cx="1145457" cy="1145457"/>
          </a:xfrm>
          <a:prstGeom prst="rect">
            <a:avLst/>
          </a:prstGeom>
          <a:noFill/>
          <a:ln>
            <a:noFill/>
          </a:ln>
        </p:spPr>
      </p:pic>
      <p:pic>
        <p:nvPicPr>
          <p:cNvPr id="291" name="Google Shape;291;p18" descr="Eye with solid fill"/>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5914104" y="4810432"/>
            <a:ext cx="1096296" cy="1096296"/>
          </a:xfrm>
          <a:prstGeom prst="rect">
            <a:avLst/>
          </a:prstGeom>
          <a:noFill/>
          <a:ln>
            <a:noFill/>
          </a:ln>
        </p:spPr>
      </p:pic>
      <p:sp>
        <p:nvSpPr>
          <p:cNvPr id="292" name="Google Shape;292;p18"/>
          <p:cNvSpPr txBox="1"/>
          <p:nvPr/>
        </p:nvSpPr>
        <p:spPr>
          <a:xfrm>
            <a:off x="1688691" y="2876771"/>
            <a:ext cx="253377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7F3494"/>
                </a:solidFill>
                <a:latin typeface="Calibri"/>
                <a:ea typeface="Calibri"/>
                <a:cs typeface="Calibri"/>
                <a:sym typeface="Calibri"/>
              </a:rPr>
              <a:t>Fix Meal-times &amp; maintain a gap between meals to regulate the sugar level</a:t>
            </a:r>
            <a:endParaRPr sz="1400" b="0" i="0" u="none" strike="noStrike" cap="none">
              <a:solidFill>
                <a:srgbClr val="000000"/>
              </a:solidFill>
              <a:latin typeface="Arial"/>
              <a:ea typeface="Arial"/>
              <a:cs typeface="Arial"/>
              <a:sym typeface="Arial"/>
            </a:endParaRPr>
          </a:p>
        </p:txBody>
      </p:sp>
      <p:sp>
        <p:nvSpPr>
          <p:cNvPr id="293" name="Google Shape;293;p18"/>
          <p:cNvSpPr txBox="1"/>
          <p:nvPr/>
        </p:nvSpPr>
        <p:spPr>
          <a:xfrm>
            <a:off x="9106638" y="2876771"/>
            <a:ext cx="2623739"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7F3494"/>
                </a:solidFill>
                <a:latin typeface="Calibri"/>
                <a:ea typeface="Calibri"/>
                <a:cs typeface="Calibri"/>
                <a:sym typeface="Calibri"/>
              </a:rPr>
              <a:t>Fitting in regular physical activity to regulate weight &amp; improve the body’s response to insulin</a:t>
            </a:r>
            <a:endParaRPr sz="1400" b="0" i="0" u="none" strike="noStrike" cap="none">
              <a:solidFill>
                <a:srgbClr val="000000"/>
              </a:solidFill>
              <a:latin typeface="Arial"/>
              <a:ea typeface="Arial"/>
              <a:cs typeface="Arial"/>
              <a:sym typeface="Arial"/>
            </a:endParaRPr>
          </a:p>
        </p:txBody>
      </p:sp>
      <p:sp>
        <p:nvSpPr>
          <p:cNvPr id="294" name="Google Shape;294;p18"/>
          <p:cNvSpPr txBox="1"/>
          <p:nvPr/>
        </p:nvSpPr>
        <p:spPr>
          <a:xfrm>
            <a:off x="5560636" y="2870622"/>
            <a:ext cx="2533774"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7F3494"/>
                </a:solidFill>
                <a:latin typeface="Calibri"/>
                <a:ea typeface="Calibri"/>
                <a:cs typeface="Calibri"/>
                <a:sym typeface="Calibri"/>
              </a:rPr>
              <a:t>Take small portions of food frequently to maintain a stable blood sugar level</a:t>
            </a:r>
            <a:endParaRPr sz="1400" b="0" i="0" u="none" strike="noStrike" cap="none">
              <a:solidFill>
                <a:srgbClr val="000000"/>
              </a:solidFill>
              <a:latin typeface="Arial"/>
              <a:ea typeface="Arial"/>
              <a:cs typeface="Arial"/>
              <a:sym typeface="Arial"/>
            </a:endParaRPr>
          </a:p>
        </p:txBody>
      </p:sp>
      <p:sp>
        <p:nvSpPr>
          <p:cNvPr id="295" name="Google Shape;295;p18"/>
          <p:cNvSpPr txBox="1"/>
          <p:nvPr/>
        </p:nvSpPr>
        <p:spPr>
          <a:xfrm>
            <a:off x="3265784" y="4810432"/>
            <a:ext cx="25337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7F3494"/>
                </a:solidFill>
                <a:latin typeface="Calibri"/>
                <a:ea typeface="Calibri"/>
                <a:cs typeface="Calibri"/>
                <a:sym typeface="Calibri"/>
              </a:rPr>
              <a:t>Take the prescribed dosage of medication at the correct times</a:t>
            </a:r>
            <a:endParaRPr sz="1400" b="0" i="0" u="none" strike="noStrike" cap="none">
              <a:solidFill>
                <a:srgbClr val="000000"/>
              </a:solidFill>
              <a:latin typeface="Arial"/>
              <a:ea typeface="Arial"/>
              <a:cs typeface="Arial"/>
              <a:sym typeface="Arial"/>
            </a:endParaRPr>
          </a:p>
        </p:txBody>
      </p:sp>
      <p:sp>
        <p:nvSpPr>
          <p:cNvPr id="296" name="Google Shape;296;p18"/>
          <p:cNvSpPr txBox="1"/>
          <p:nvPr/>
        </p:nvSpPr>
        <p:spPr>
          <a:xfrm>
            <a:off x="7213435" y="4810432"/>
            <a:ext cx="2533774" cy="92333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7F3494"/>
                </a:solidFill>
                <a:latin typeface="Calibri"/>
                <a:ea typeface="Calibri"/>
                <a:cs typeface="Calibri"/>
                <a:sym typeface="Calibri"/>
              </a:rPr>
              <a:t>Monitor blood glucose levels as required and cholesterol regularly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9"/>
          <p:cNvSpPr txBox="1">
            <a:spLocks noGrp="1"/>
          </p:cNvSpPr>
          <p:nvPr>
            <p:ph type="body" idx="1"/>
          </p:nvPr>
        </p:nvSpPr>
        <p:spPr>
          <a:xfrm>
            <a:off x="564061" y="1337188"/>
            <a:ext cx="5739937" cy="485331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b="1" dirty="0"/>
              <a:t>A mobile phone can be one of the best tools for managing diabetes and maintaining good health.</a:t>
            </a:r>
            <a:endParaRPr dirty="0"/>
          </a:p>
          <a:p>
            <a:pPr marL="0" lvl="0" indent="0" algn="l" rtl="0">
              <a:lnSpc>
                <a:spcPct val="90000"/>
              </a:lnSpc>
              <a:spcBef>
                <a:spcPts val="1000"/>
              </a:spcBef>
              <a:spcAft>
                <a:spcPts val="0"/>
              </a:spcAft>
              <a:buClr>
                <a:schemeClr val="lt1"/>
              </a:buClr>
              <a:buSzPts val="2400"/>
              <a:buNone/>
            </a:pPr>
            <a:r>
              <a:rPr lang="en-US" dirty="0"/>
              <a:t>Both iPhone and Android phones offer access to Apps that can help with diabetes management. See Module 1: What are APPs</a:t>
            </a:r>
            <a:endParaRPr dirty="0"/>
          </a:p>
          <a:p>
            <a:pPr marL="0" lvl="0" indent="0" algn="l" rtl="0">
              <a:lnSpc>
                <a:spcPct val="90000"/>
              </a:lnSpc>
              <a:spcBef>
                <a:spcPts val="1000"/>
              </a:spcBef>
              <a:spcAft>
                <a:spcPts val="0"/>
              </a:spcAft>
              <a:buClr>
                <a:schemeClr val="lt1"/>
              </a:buClr>
              <a:buSzPts val="2400"/>
              <a:buNone/>
            </a:pPr>
            <a:r>
              <a:rPr lang="en-US" dirty="0"/>
              <a:t>Like all apps, Diabetes apps typically range in price from absolutely free to subscription account and can be selected according to your client’s needs and budget.</a:t>
            </a:r>
            <a:endParaRPr dirty="0"/>
          </a:p>
          <a:p>
            <a:pPr marL="0" lvl="0" indent="0" algn="l" rtl="0">
              <a:lnSpc>
                <a:spcPct val="90000"/>
              </a:lnSpc>
              <a:spcBef>
                <a:spcPts val="1000"/>
              </a:spcBef>
              <a:spcAft>
                <a:spcPts val="0"/>
              </a:spcAft>
              <a:buClr>
                <a:srgbClr val="24BAA2"/>
              </a:buClr>
              <a:buSzPts val="2400"/>
              <a:buNone/>
            </a:pPr>
            <a:r>
              <a:rPr lang="en-US" b="1" dirty="0">
                <a:solidFill>
                  <a:srgbClr val="24BAA2"/>
                </a:solidFill>
              </a:rPr>
              <a:t>Finding the ideal app for your client that will address their issues and make controlling their condition is key.</a:t>
            </a:r>
            <a:endParaRPr dirty="0"/>
          </a:p>
          <a:p>
            <a:pPr marL="0" lvl="0" indent="0" algn="l" rtl="0">
              <a:lnSpc>
                <a:spcPct val="90000"/>
              </a:lnSpc>
              <a:spcBef>
                <a:spcPts val="1000"/>
              </a:spcBef>
              <a:spcAft>
                <a:spcPts val="0"/>
              </a:spcAft>
              <a:buClr>
                <a:schemeClr val="lt1"/>
              </a:buClr>
              <a:buSzPts val="2400"/>
              <a:buNone/>
            </a:pPr>
            <a:endParaRPr dirty="0"/>
          </a:p>
        </p:txBody>
      </p:sp>
      <p:sp>
        <p:nvSpPr>
          <p:cNvPr id="302" name="Google Shape;302;p19"/>
          <p:cNvSpPr txBox="1">
            <a:spLocks noGrp="1"/>
          </p:cNvSpPr>
          <p:nvPr>
            <p:ph type="body" idx="2"/>
          </p:nvPr>
        </p:nvSpPr>
        <p:spPr>
          <a:xfrm>
            <a:off x="427170" y="256044"/>
            <a:ext cx="6013720"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Using Digital Tools to manage Diabetes (health conditions)</a:t>
            </a:r>
            <a:endParaRPr dirty="0"/>
          </a:p>
          <a:p>
            <a:pPr marL="0" lvl="0" indent="0" algn="l" rtl="0">
              <a:lnSpc>
                <a:spcPct val="90000"/>
              </a:lnSpc>
              <a:spcBef>
                <a:spcPts val="1000"/>
              </a:spcBef>
              <a:spcAft>
                <a:spcPts val="0"/>
              </a:spcAft>
              <a:buClr>
                <a:srgbClr val="24BAA2"/>
              </a:buClr>
              <a:buSzPts val="3600"/>
              <a:buNone/>
            </a:pPr>
            <a:endParaRPr dirty="0"/>
          </a:p>
        </p:txBody>
      </p:sp>
      <p:pic>
        <p:nvPicPr>
          <p:cNvPr id="303" name="Google Shape;303;p19"/>
          <p:cNvPicPr preferRelativeResize="0">
            <a:picLocks noGrp="1"/>
          </p:cNvPicPr>
          <p:nvPr>
            <p:ph type="pic" idx="3"/>
          </p:nvPr>
        </p:nvPicPr>
        <p:blipFill rotWithShape="1">
          <a:blip r:embed="rId3">
            <a:alphaModFix/>
          </a:blip>
          <a:srcRect/>
          <a:stretch/>
        </p:blipFill>
        <p:spPr>
          <a:xfrm>
            <a:off x="6303998" y="439730"/>
            <a:ext cx="5244535" cy="6045736"/>
          </a:xfrm>
          <a:prstGeom prst="rect">
            <a:avLst/>
          </a:prstGeom>
          <a:solidFill>
            <a:srgbClr val="F2F2F2"/>
          </a:solidFill>
          <a:ln>
            <a:noFill/>
          </a:ln>
        </p:spPr>
      </p:pic>
      <p:sp>
        <p:nvSpPr>
          <p:cNvPr id="304" name="Google Shape;304;p19"/>
          <p:cNvSpPr/>
          <p:nvPr/>
        </p:nvSpPr>
        <p:spPr>
          <a:xfrm>
            <a:off x="8372475" y="4324350"/>
            <a:ext cx="3343275" cy="2093920"/>
          </a:xfrm>
          <a:prstGeom prst="wedgeRoundRectCallout">
            <a:avLst>
              <a:gd name="adj1" fmla="val -118269"/>
              <a:gd name="adj2" fmla="val -43944"/>
              <a:gd name="adj3" fmla="val 16667"/>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000"/>
              <a:buFont typeface="Calibri"/>
              <a:buNone/>
            </a:pPr>
            <a:r>
              <a:rPr lang="en-US" sz="2000" b="0" i="0" u="none" strike="noStrike" cap="none">
                <a:solidFill>
                  <a:srgbClr val="092E4B"/>
                </a:solidFill>
                <a:latin typeface="Calibri"/>
                <a:ea typeface="Calibri"/>
                <a:cs typeface="Calibri"/>
                <a:sym typeface="Calibri"/>
              </a:rPr>
              <a:t>Most Apps record blood glucose readings, while some also let you record diet, medicine, weight etc.</a:t>
            </a:r>
            <a:endParaRPr sz="2000" b="0" i="0" u="none" strike="noStrike" cap="none">
              <a:solidFill>
                <a:srgbClr val="092E4B"/>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D3FDEE5-51F5-6796-FA6B-4D6BA3E52F01}"/>
              </a:ext>
            </a:extLst>
          </p:cNvPr>
          <p:cNvSpPr>
            <a:spLocks noGrp="1"/>
          </p:cNvSpPr>
          <p:nvPr>
            <p:ph type="body" idx="1"/>
          </p:nvPr>
        </p:nvSpPr>
        <p:spPr>
          <a:xfrm>
            <a:off x="6096001" y="593579"/>
            <a:ext cx="4724400" cy="4420547"/>
          </a:xfrm>
        </p:spPr>
        <p:txBody>
          <a:bodyPr>
            <a:normAutofit lnSpcReduction="10000"/>
          </a:bodyPr>
          <a:lstStyle/>
          <a:p>
            <a:r>
              <a:rPr lang="en-IE" sz="4800" b="1" i="0" dirty="0"/>
              <a:t>Reminder</a:t>
            </a:r>
            <a:r>
              <a:rPr lang="en-IE" sz="3600" b="1" i="0" dirty="0"/>
              <a:t> we are using Diabetes as a Case study</a:t>
            </a:r>
            <a:r>
              <a:rPr lang="en-IE" b="1" i="0" dirty="0"/>
              <a:t>…</a:t>
            </a:r>
          </a:p>
          <a:p>
            <a:r>
              <a:rPr lang="en-IE" i="0" dirty="0"/>
              <a:t>the following approach can be used when managing most Health Conditions, the options of Apps available are endless and therefore so are the opportunities.</a:t>
            </a:r>
          </a:p>
        </p:txBody>
      </p:sp>
      <p:pic>
        <p:nvPicPr>
          <p:cNvPr id="5" name="Picture Placeholder 4" descr="Mobile device with apps">
            <a:extLst>
              <a:ext uri="{FF2B5EF4-FFF2-40B4-BE49-F238E27FC236}">
                <a16:creationId xmlns:a16="http://schemas.microsoft.com/office/drawing/2014/main" id="{FEB981E7-2AD9-7F97-C573-A28740568D30}"/>
              </a:ext>
            </a:extLst>
          </p:cNvPr>
          <p:cNvPicPr>
            <a:picLocks noGrp="1" noChangeAspect="1"/>
          </p:cNvPicPr>
          <p:nvPr>
            <p:ph type="pic" idx="2"/>
          </p:nvPr>
        </p:nvPicPr>
        <p:blipFill>
          <a:blip r:embed="rId2"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5765195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0"/>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Selecting an App to manage Health</a:t>
            </a:r>
            <a:endParaRPr dirty="0"/>
          </a:p>
        </p:txBody>
      </p:sp>
      <p:sp>
        <p:nvSpPr>
          <p:cNvPr id="310" name="Google Shape;310;p20"/>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dirty="0"/>
              <a:t> (c)</a:t>
            </a:r>
            <a:endParaRPr sz="80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1"/>
          <p:cNvSpPr txBox="1"/>
          <p:nvPr/>
        </p:nvSpPr>
        <p:spPr>
          <a:xfrm>
            <a:off x="8566610" y="1195648"/>
            <a:ext cx="2503681" cy="4448175"/>
          </a:xfrm>
          <a:prstGeom prst="rect">
            <a:avLst/>
          </a:prstGeom>
          <a:solidFill>
            <a:srgbClr val="24BAA2"/>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6" name="Google Shape;316;p21"/>
          <p:cNvSpPr txBox="1">
            <a:spLocks noGrp="1"/>
          </p:cNvSpPr>
          <p:nvPr>
            <p:ph type="body" idx="1"/>
          </p:nvPr>
        </p:nvSpPr>
        <p:spPr>
          <a:xfrm>
            <a:off x="422031" y="2619544"/>
            <a:ext cx="7676940"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1527"/>
              <a:buNone/>
            </a:pPr>
            <a:r>
              <a:rPr lang="en-US" sz="2400" dirty="0"/>
              <a:t>Apps are available to download from the internet, providing </a:t>
            </a:r>
            <a:r>
              <a:rPr lang="en-US" sz="2400" b="1" dirty="0">
                <a:solidFill>
                  <a:srgbClr val="7F3494"/>
                </a:solidFill>
              </a:rPr>
              <a:t>information, advice, and guidance </a:t>
            </a:r>
            <a:r>
              <a:rPr lang="en-US" sz="2400" dirty="0"/>
              <a:t>on a myriad of health conditions. (See Module 1 on how to download Apps)</a:t>
            </a:r>
            <a:endParaRPr dirty="0"/>
          </a:p>
          <a:p>
            <a:pPr marL="0" lvl="0" indent="0" algn="l" rtl="0">
              <a:lnSpc>
                <a:spcPct val="90000"/>
              </a:lnSpc>
              <a:spcBef>
                <a:spcPts val="0"/>
              </a:spcBef>
              <a:spcAft>
                <a:spcPts val="0"/>
              </a:spcAft>
              <a:buClr>
                <a:schemeClr val="dk1"/>
              </a:buClr>
              <a:buSzPts val="1018"/>
              <a:buNone/>
            </a:pPr>
            <a:endParaRPr sz="1600" dirty="0"/>
          </a:p>
          <a:p>
            <a:pPr marL="0" lvl="0" indent="0" algn="l" rtl="0">
              <a:lnSpc>
                <a:spcPct val="90000"/>
              </a:lnSpc>
              <a:spcBef>
                <a:spcPts val="0"/>
              </a:spcBef>
              <a:spcAft>
                <a:spcPts val="0"/>
              </a:spcAft>
              <a:buClr>
                <a:schemeClr val="dk1"/>
              </a:buClr>
              <a:buSzPts val="1527"/>
              <a:buNone/>
            </a:pPr>
            <a:r>
              <a:rPr lang="en-US" sz="2400" dirty="0"/>
              <a:t>This information is available at our fingertips and on multiple types of devices. (phones, tablets, laptops)</a:t>
            </a:r>
            <a:endParaRPr dirty="0"/>
          </a:p>
          <a:p>
            <a:pPr marL="0" lvl="0" indent="0" algn="l" rtl="0">
              <a:lnSpc>
                <a:spcPct val="90000"/>
              </a:lnSpc>
              <a:spcBef>
                <a:spcPts val="0"/>
              </a:spcBef>
              <a:spcAft>
                <a:spcPts val="0"/>
              </a:spcAft>
              <a:buClr>
                <a:schemeClr val="dk1"/>
              </a:buClr>
              <a:buSzPts val="1018"/>
              <a:buNone/>
            </a:pPr>
            <a:endParaRPr sz="1600" dirty="0"/>
          </a:p>
          <a:p>
            <a:pPr marL="0" lvl="0" indent="0" algn="l" rtl="0">
              <a:lnSpc>
                <a:spcPct val="90000"/>
              </a:lnSpc>
              <a:spcBef>
                <a:spcPts val="0"/>
              </a:spcBef>
              <a:spcAft>
                <a:spcPts val="0"/>
              </a:spcAft>
              <a:buClr>
                <a:schemeClr val="dk1"/>
              </a:buClr>
              <a:buSzPts val="1527"/>
              <a:buNone/>
            </a:pP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In this case, we are using the example of Diabetes, however, other conditions can be researched, and useful applications downloaded in a similar way which can be beneficial in the </a:t>
            </a:r>
            <a:r>
              <a:rPr lang="en-US" sz="2400" b="1" dirty="0">
                <a:solidFill>
                  <a:srgbClr val="7F3494"/>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Housing Care </a:t>
            </a:r>
            <a:r>
              <a:rPr lang="en-US" sz="24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environment.</a:t>
            </a:r>
            <a:endParaRPr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endParaRPr>
          </a:p>
          <a:p>
            <a:pPr marL="0" lvl="0" indent="0" algn="l" rtl="0">
              <a:lnSpc>
                <a:spcPct val="90000"/>
              </a:lnSpc>
              <a:spcBef>
                <a:spcPts val="1000"/>
              </a:spcBef>
              <a:spcAft>
                <a:spcPts val="0"/>
              </a:spcAft>
              <a:buClr>
                <a:srgbClr val="092E4B"/>
              </a:buClr>
              <a:buSzPts val="2400"/>
              <a:buNone/>
            </a:pPr>
            <a:endParaRPr dirty="0"/>
          </a:p>
        </p:txBody>
      </p:sp>
      <p:sp>
        <p:nvSpPr>
          <p:cNvPr id="317" name="Google Shape;317;p2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Using Digital tools to Aid Health Management</a:t>
            </a:r>
            <a:endParaRPr/>
          </a:p>
        </p:txBody>
      </p:sp>
      <p:pic>
        <p:nvPicPr>
          <p:cNvPr id="318" name="Google Shape;318;p21"/>
          <p:cNvPicPr preferRelativeResize="0"/>
          <p:nvPr/>
        </p:nvPicPr>
        <p:blipFill rotWithShape="1">
          <a:blip r:embed="rId3">
            <a:alphaModFix/>
          </a:blip>
          <a:srcRect/>
          <a:stretch/>
        </p:blipFill>
        <p:spPr>
          <a:xfrm>
            <a:off x="8562908" y="3330632"/>
            <a:ext cx="2503681" cy="1651114"/>
          </a:xfrm>
          <a:prstGeom prst="rect">
            <a:avLst/>
          </a:prstGeom>
          <a:noFill/>
          <a:ln>
            <a:noFill/>
          </a:ln>
        </p:spPr>
      </p:pic>
      <p:pic>
        <p:nvPicPr>
          <p:cNvPr id="319" name="Google Shape;319;p21" descr="Yoga outli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761358" y="1417132"/>
            <a:ext cx="764400" cy="764400"/>
          </a:xfrm>
          <a:prstGeom prst="rect">
            <a:avLst/>
          </a:prstGeom>
          <a:noFill/>
          <a:ln>
            <a:noFill/>
          </a:ln>
        </p:spPr>
      </p:pic>
      <p:pic>
        <p:nvPicPr>
          <p:cNvPr id="320" name="Google Shape;320;p21" descr="Food Safety outline"/>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078523" y="2237344"/>
            <a:ext cx="764400" cy="764400"/>
          </a:xfrm>
          <a:prstGeom prst="rect">
            <a:avLst/>
          </a:prstGeom>
          <a:noFill/>
          <a:ln>
            <a:noFill/>
          </a:ln>
        </p:spPr>
      </p:pic>
      <p:pic>
        <p:nvPicPr>
          <p:cNvPr id="321" name="Google Shape;321;p21" descr="Heart with pulse outlin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761358" y="2345976"/>
            <a:ext cx="764400" cy="764400"/>
          </a:xfrm>
          <a:prstGeom prst="rect">
            <a:avLst/>
          </a:prstGeom>
          <a:noFill/>
          <a:ln>
            <a:noFill/>
          </a:ln>
        </p:spPr>
      </p:pic>
      <p:pic>
        <p:nvPicPr>
          <p:cNvPr id="322" name="Google Shape;322;p21" descr="Medical outline"/>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10078523" y="1417132"/>
            <a:ext cx="764400" cy="7644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2"/>
          <p:cNvSpPr txBox="1">
            <a:spLocks noGrp="1"/>
          </p:cNvSpPr>
          <p:nvPr>
            <p:ph type="body" idx="1"/>
          </p:nvPr>
        </p:nvSpPr>
        <p:spPr>
          <a:xfrm>
            <a:off x="466725" y="2565777"/>
            <a:ext cx="7547120"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b="1"/>
              <a:t>Understanding how food, exercise, and blood sugar levels interact is crucial for controlling diabetes</a:t>
            </a:r>
            <a:r>
              <a:rPr lang="en-US"/>
              <a:t>, whether your client has type 1, type 2, or gestational diabetes. </a:t>
            </a:r>
            <a:endParaRPr/>
          </a:p>
          <a:p>
            <a:pPr marL="0" lvl="0" indent="0" algn="l" rtl="0">
              <a:lnSpc>
                <a:spcPct val="90000"/>
              </a:lnSpc>
              <a:spcBef>
                <a:spcPts val="1000"/>
              </a:spcBef>
              <a:spcAft>
                <a:spcPts val="0"/>
              </a:spcAft>
              <a:buClr>
                <a:srgbClr val="092E4B"/>
              </a:buClr>
              <a:buSzPts val="2400"/>
              <a:buNone/>
            </a:pPr>
            <a:r>
              <a:rPr lang="en-US">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There is an app for practically all issues, including carb counts, insulin dosages, timers, meal planning, exercise planners, glucose, glycemic index, blood pressure, and weight management.</a:t>
            </a:r>
            <a:endParaRPr/>
          </a:p>
          <a:p>
            <a:pPr marL="0" lvl="0" indent="0" algn="l" rtl="0">
              <a:lnSpc>
                <a:spcPct val="90000"/>
              </a:lnSpc>
              <a:spcBef>
                <a:spcPts val="1000"/>
              </a:spcBef>
              <a:spcAft>
                <a:spcPts val="0"/>
              </a:spcAft>
              <a:buClr>
                <a:srgbClr val="092E4B"/>
              </a:buClr>
              <a:buSzPts val="2400"/>
              <a:buNone/>
            </a:pPr>
            <a:r>
              <a:rPr lang="en-US"/>
              <a:t>Some apps make it convenient for your client to communicate their health information with you as their carer and/or their medical team.</a:t>
            </a:r>
            <a:endParaRPr/>
          </a:p>
          <a:p>
            <a:pPr marL="0" lvl="0" indent="0" algn="l" rtl="0">
              <a:lnSpc>
                <a:spcPct val="90000"/>
              </a:lnSpc>
              <a:spcBef>
                <a:spcPts val="1000"/>
              </a:spcBef>
              <a:spcAft>
                <a:spcPts val="0"/>
              </a:spcAft>
              <a:buClr>
                <a:srgbClr val="092E4B"/>
              </a:buClr>
              <a:buSzPts val="2400"/>
              <a:buNone/>
            </a:pPr>
            <a:endParaRPr/>
          </a:p>
        </p:txBody>
      </p:sp>
      <p:sp>
        <p:nvSpPr>
          <p:cNvPr id="328" name="Google Shape;328;p22"/>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b="1" i="0"/>
              <a:t>What do you need to know?</a:t>
            </a:r>
            <a:endParaRPr/>
          </a:p>
          <a:p>
            <a:pPr marL="0" lvl="0" indent="0" algn="l" rtl="0">
              <a:lnSpc>
                <a:spcPct val="90000"/>
              </a:lnSpc>
              <a:spcBef>
                <a:spcPts val="1000"/>
              </a:spcBef>
              <a:spcAft>
                <a:spcPts val="0"/>
              </a:spcAft>
              <a:buClr>
                <a:srgbClr val="24BAA2"/>
              </a:buClr>
              <a:buSzPts val="3600"/>
              <a:buNone/>
            </a:pPr>
            <a:endParaRPr/>
          </a:p>
        </p:txBody>
      </p:sp>
      <p:pic>
        <p:nvPicPr>
          <p:cNvPr id="329" name="Google Shape;329;p22"/>
          <p:cNvPicPr preferRelativeResize="0">
            <a:picLocks noGrp="1"/>
          </p:cNvPicPr>
          <p:nvPr>
            <p:ph type="pic" idx="3"/>
          </p:nvPr>
        </p:nvPicPr>
        <p:blipFill rotWithShape="1">
          <a:blip r:embed="rId3">
            <a:alphaModFix/>
          </a:blip>
          <a:srcRect/>
          <a:stretch/>
        </p:blipFill>
        <p:spPr>
          <a:xfrm>
            <a:off x="8583613" y="1246188"/>
            <a:ext cx="2443162" cy="4337050"/>
          </a:xfrm>
          <a:prstGeom prst="rect">
            <a:avLst/>
          </a:prstGeom>
          <a:solidFill>
            <a:srgbClr val="D8D8D8"/>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pic>
        <p:nvPicPr>
          <p:cNvPr id="334" name="Google Shape;334;p23"/>
          <p:cNvPicPr preferRelativeResize="0">
            <a:picLocks noGrp="1"/>
          </p:cNvPicPr>
          <p:nvPr>
            <p:ph type="pic" idx="2"/>
          </p:nvPr>
        </p:nvPicPr>
        <p:blipFill rotWithShape="1">
          <a:blip r:embed="rId3">
            <a:alphaModFix/>
          </a:blip>
          <a:srcRect/>
          <a:stretch/>
        </p:blipFill>
        <p:spPr>
          <a:xfrm>
            <a:off x="0" y="0"/>
            <a:ext cx="12192000" cy="6858000"/>
          </a:xfrm>
          <a:prstGeom prst="rect">
            <a:avLst/>
          </a:prstGeom>
          <a:solidFill>
            <a:srgbClr val="F2F2F2"/>
          </a:solidFill>
          <a:ln>
            <a:noFill/>
          </a:ln>
        </p:spPr>
      </p:pic>
      <p:sp>
        <p:nvSpPr>
          <p:cNvPr id="335" name="Google Shape;335;p23"/>
          <p:cNvSpPr txBox="1">
            <a:spLocks noGrp="1"/>
          </p:cNvSpPr>
          <p:nvPr>
            <p:ph type="body" idx="1"/>
          </p:nvPr>
        </p:nvSpPr>
        <p:spPr>
          <a:xfrm>
            <a:off x="0" y="1747126"/>
            <a:ext cx="5554133" cy="3565651"/>
          </a:xfrm>
          <a:prstGeom prst="rect">
            <a:avLst/>
          </a:prstGeom>
          <a:solidFill>
            <a:srgbClr val="24BAA2"/>
          </a:solid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142D92"/>
              </a:buClr>
              <a:buSzPts val="3000"/>
              <a:buNone/>
            </a:pPr>
            <a:r>
              <a:rPr lang="en-US" b="1" i="0">
                <a:solidFill>
                  <a:srgbClr val="092E4B"/>
                </a:solidFill>
              </a:rPr>
              <a:t>Selecting the correct App may seem daunting but remember everything you are doing is to help or assist your client and that is POSITIVE!</a:t>
            </a:r>
            <a:endParaRPr>
              <a:solidFill>
                <a:srgbClr val="092E4B"/>
              </a:solidFill>
            </a:endParaRPr>
          </a:p>
        </p:txBody>
      </p:sp>
      <p:sp>
        <p:nvSpPr>
          <p:cNvPr id="336" name="Google Shape;336;p23"/>
          <p:cNvSpPr/>
          <p:nvPr/>
        </p:nvSpPr>
        <p:spPr>
          <a:xfrm>
            <a:off x="9715500" y="3529951"/>
            <a:ext cx="1981200" cy="3028950"/>
          </a:xfrm>
          <a:prstGeom prst="flowChartOffpageConnector">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400" b="1" i="0" u="none" strike="noStrike" cap="none">
                <a:solidFill>
                  <a:srgbClr val="7F3494"/>
                </a:solidFill>
                <a:latin typeface="Calibri"/>
                <a:ea typeface="Calibri"/>
                <a:cs typeface="Calibri"/>
                <a:sym typeface="Calibri"/>
              </a:rPr>
              <a:t>To help you we have selected a few relevant apps to get you started…</a:t>
            </a:r>
            <a:endParaRPr sz="1400" b="1" i="0" u="none" strike="noStrike" cap="none">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4"/>
          <p:cNvSpPr txBox="1">
            <a:spLocks noGrp="1"/>
          </p:cNvSpPr>
          <p:nvPr>
            <p:ph type="body" idx="1"/>
          </p:nvPr>
        </p:nvSpPr>
        <p:spPr>
          <a:xfrm>
            <a:off x="862541" y="1418411"/>
            <a:ext cx="5233459"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b="1" dirty="0">
                <a:solidFill>
                  <a:srgbClr val="24BAA2"/>
                </a:solidFill>
              </a:rPr>
              <a:t>Informative Apps help users to keep up with the latest medical therapy options and become knowledgeable about their condition, management tips and potential risks. </a:t>
            </a:r>
          </a:p>
          <a:p>
            <a:pPr marL="0" indent="0">
              <a:spcBef>
                <a:spcPts val="0"/>
              </a:spcBef>
            </a:pPr>
            <a:endParaRPr lang="en-US" b="1" dirty="0">
              <a:solidFill>
                <a:srgbClr val="24BAA2"/>
              </a:solidFill>
            </a:endParaRPr>
          </a:p>
          <a:p>
            <a:pPr marL="0" lvl="0" indent="0" algn="l" rtl="0">
              <a:lnSpc>
                <a:spcPct val="90000"/>
              </a:lnSpc>
              <a:spcBef>
                <a:spcPts val="0"/>
              </a:spcBef>
              <a:spcAft>
                <a:spcPts val="0"/>
              </a:spcAft>
              <a:buClr>
                <a:schemeClr val="lt1"/>
              </a:buClr>
              <a:buSzPts val="2400"/>
              <a:buNone/>
            </a:pPr>
            <a:r>
              <a:rPr lang="en-US" b="1" u="sng" dirty="0">
                <a:solidFill>
                  <a:srgbClr val="24BAA2"/>
                </a:solidFill>
                <a:hlinkClick r:id="rId3">
                  <a:extLst>
                    <a:ext uri="{A12FA001-AC4F-418D-AE19-62706E023703}">
                      <ahyp:hlinkClr xmlns:ahyp="http://schemas.microsoft.com/office/drawing/2018/hyperlinkcolor" val="tx"/>
                    </a:ext>
                  </a:extLst>
                </a:hlinkClick>
              </a:rPr>
              <a:t>Beat Diabetes </a:t>
            </a:r>
            <a:r>
              <a:rPr lang="en-US" dirty="0"/>
              <a:t>is a user-friendly Android app designed to </a:t>
            </a:r>
            <a:r>
              <a:rPr lang="en-US" b="1" dirty="0"/>
              <a:t>help those who have just been diagnosed with diabetes to learn more about their condition</a:t>
            </a:r>
            <a:r>
              <a:rPr lang="en-US" dirty="0"/>
              <a:t>. It provides a wealth of knowledge on diabetes ranging from the foods to avoid, to easy techniques to enhance physical activity. </a:t>
            </a:r>
            <a:endParaRPr dirty="0"/>
          </a:p>
        </p:txBody>
      </p:sp>
      <p:sp>
        <p:nvSpPr>
          <p:cNvPr id="342" name="Google Shape;342;p24"/>
          <p:cNvSpPr txBox="1">
            <a:spLocks noGrp="1"/>
          </p:cNvSpPr>
          <p:nvPr>
            <p:ph type="body" idx="2"/>
          </p:nvPr>
        </p:nvSpPr>
        <p:spPr>
          <a:xfrm>
            <a:off x="307974" y="324380"/>
            <a:ext cx="4937265"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sz="8000" dirty="0"/>
              <a:t>1. </a:t>
            </a:r>
            <a:r>
              <a:rPr lang="en-US" dirty="0"/>
              <a:t>– Informative Apps</a:t>
            </a:r>
            <a:endParaRPr dirty="0"/>
          </a:p>
        </p:txBody>
      </p:sp>
      <p:pic>
        <p:nvPicPr>
          <p:cNvPr id="343" name="Google Shape;343;p24"/>
          <p:cNvPicPr preferRelativeResize="0">
            <a:picLocks noGrp="1"/>
          </p:cNvPicPr>
          <p:nvPr>
            <p:ph type="pic" idx="3"/>
          </p:nvPr>
        </p:nvPicPr>
        <p:blipFill rotWithShape="1">
          <a:blip r:embed="rId4">
            <a:alphaModFix/>
          </a:blip>
          <a:srcRect/>
          <a:stretch/>
        </p:blipFill>
        <p:spPr>
          <a:xfrm>
            <a:off x="6229350" y="439730"/>
            <a:ext cx="5319183" cy="6045736"/>
          </a:xfrm>
          <a:prstGeom prst="rect">
            <a:avLst/>
          </a:prstGeom>
          <a:solidFill>
            <a:srgbClr val="F2F2F2"/>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p25"/>
          <p:cNvSpPr txBox="1">
            <a:spLocks noGrp="1"/>
          </p:cNvSpPr>
          <p:nvPr>
            <p:ph type="body" idx="1"/>
          </p:nvPr>
        </p:nvSpPr>
        <p:spPr>
          <a:xfrm>
            <a:off x="572299" y="2331923"/>
            <a:ext cx="7939488"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a:t>This app is compiled by a team of Medical Doctors specifically for Diabetic individuals. It includes:</a:t>
            </a:r>
            <a:endParaRPr/>
          </a:p>
          <a:p>
            <a:pPr marL="342900" lvl="0" indent="-342900" algn="l" rtl="0">
              <a:lnSpc>
                <a:spcPct val="90000"/>
              </a:lnSpc>
              <a:spcBef>
                <a:spcPts val="1000"/>
              </a:spcBef>
              <a:spcAft>
                <a:spcPts val="0"/>
              </a:spcAft>
              <a:buClr>
                <a:srgbClr val="092E4B"/>
              </a:buClr>
              <a:buSzPts val="2100"/>
              <a:buFont typeface="Arial"/>
              <a:buChar char="•"/>
            </a:pPr>
            <a:r>
              <a:rPr lang="en-US" sz="2100"/>
              <a:t>A list of Best and Worst foods for Diabetes,</a:t>
            </a:r>
            <a:endParaRPr/>
          </a:p>
          <a:p>
            <a:pPr marL="342900" lvl="0" indent="-342900" algn="l" rtl="0">
              <a:lnSpc>
                <a:spcPct val="90000"/>
              </a:lnSpc>
              <a:spcBef>
                <a:spcPts val="1000"/>
              </a:spcBef>
              <a:spcAft>
                <a:spcPts val="0"/>
              </a:spcAft>
              <a:buClr>
                <a:srgbClr val="092E4B"/>
              </a:buClr>
              <a:buSzPts val="2100"/>
              <a:buFont typeface="Arial"/>
              <a:buChar char="•"/>
            </a:pPr>
            <a:r>
              <a:rPr lang="en-US" sz="2100"/>
              <a:t>List of 10 Fruits and Vegetables to be avoided</a:t>
            </a:r>
            <a:endParaRPr/>
          </a:p>
          <a:p>
            <a:pPr marL="342900" lvl="0" indent="-342900" algn="l" rtl="0">
              <a:lnSpc>
                <a:spcPct val="90000"/>
              </a:lnSpc>
              <a:spcBef>
                <a:spcPts val="1000"/>
              </a:spcBef>
              <a:spcAft>
                <a:spcPts val="0"/>
              </a:spcAft>
              <a:buClr>
                <a:srgbClr val="092E4B"/>
              </a:buClr>
              <a:buSzPts val="2100"/>
              <a:buFont typeface="Arial"/>
              <a:buChar char="•"/>
            </a:pPr>
            <a:r>
              <a:rPr lang="en-US" sz="2100"/>
              <a:t>Expert Tips on Controlling Blood Sugar levels in Diabetes</a:t>
            </a:r>
            <a:endParaRPr/>
          </a:p>
          <a:p>
            <a:pPr marL="342900" lvl="0" indent="-342900" algn="l" rtl="0">
              <a:lnSpc>
                <a:spcPct val="90000"/>
              </a:lnSpc>
              <a:spcBef>
                <a:spcPts val="1000"/>
              </a:spcBef>
              <a:spcAft>
                <a:spcPts val="0"/>
              </a:spcAft>
              <a:buClr>
                <a:srgbClr val="092E4B"/>
              </a:buClr>
              <a:buSzPts val="2100"/>
              <a:buFont typeface="Arial"/>
              <a:buChar char="•"/>
            </a:pPr>
            <a:r>
              <a:rPr lang="en-US" sz="2100"/>
              <a:t>9 Strategies to improve physical activity </a:t>
            </a:r>
            <a:endParaRPr/>
          </a:p>
          <a:p>
            <a:pPr marL="342900" lvl="0" indent="-342900" algn="l" rtl="0">
              <a:lnSpc>
                <a:spcPct val="90000"/>
              </a:lnSpc>
              <a:spcBef>
                <a:spcPts val="1000"/>
              </a:spcBef>
              <a:spcAft>
                <a:spcPts val="0"/>
              </a:spcAft>
              <a:buClr>
                <a:srgbClr val="092E4B"/>
              </a:buClr>
              <a:buSzPts val="2100"/>
              <a:buFont typeface="Arial"/>
              <a:buChar char="•"/>
            </a:pPr>
            <a:r>
              <a:rPr lang="en-US" sz="2100"/>
              <a:t>A description of complications of Diabetes &amp; a timeline of their appearance</a:t>
            </a:r>
            <a:endParaRPr/>
          </a:p>
        </p:txBody>
      </p:sp>
      <p:sp>
        <p:nvSpPr>
          <p:cNvPr id="349" name="Google Shape;349;p2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Beat Diabetes</a:t>
            </a:r>
            <a:endParaRPr/>
          </a:p>
        </p:txBody>
      </p:sp>
      <p:pic>
        <p:nvPicPr>
          <p:cNvPr id="350" name="Google Shape;350;p25">
            <a:hlinkClick r:id="rId3"/>
          </p:cNvPr>
          <p:cNvPicPr preferRelativeResize="0"/>
          <p:nvPr/>
        </p:nvPicPr>
        <p:blipFill rotWithShape="1">
          <a:blip r:embed="rId4">
            <a:alphaModFix/>
          </a:blip>
          <a:srcRect/>
          <a:stretch/>
        </p:blipFill>
        <p:spPr>
          <a:xfrm>
            <a:off x="4914864" y="5839525"/>
            <a:ext cx="1657435" cy="539778"/>
          </a:xfrm>
          <a:prstGeom prst="rect">
            <a:avLst/>
          </a:prstGeom>
          <a:noFill/>
          <a:ln>
            <a:noFill/>
          </a:ln>
        </p:spPr>
      </p:pic>
      <p:sp>
        <p:nvSpPr>
          <p:cNvPr id="351" name="Google Shape;351;p25"/>
          <p:cNvSpPr/>
          <p:nvPr/>
        </p:nvSpPr>
        <p:spPr>
          <a:xfrm>
            <a:off x="686379" y="552650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tab to download this App</a:t>
            </a:r>
            <a:endParaRPr sz="1400" b="0" i="0" u="none" strike="noStrike" cap="none">
              <a:solidFill>
                <a:srgbClr val="000000"/>
              </a:solidFill>
              <a:latin typeface="Arial"/>
              <a:ea typeface="Arial"/>
              <a:cs typeface="Arial"/>
              <a:sym typeface="Arial"/>
            </a:endParaRPr>
          </a:p>
        </p:txBody>
      </p:sp>
      <p:pic>
        <p:nvPicPr>
          <p:cNvPr id="352" name="Google Shape;352;p25"/>
          <p:cNvPicPr preferRelativeResize="0">
            <a:picLocks noGrp="1"/>
          </p:cNvPicPr>
          <p:nvPr>
            <p:ph type="pic" idx="3"/>
          </p:nvPr>
        </p:nvPicPr>
        <p:blipFill rotWithShape="1">
          <a:blip r:embed="rId5">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4"/>
          <p:cNvSpPr txBox="1">
            <a:spLocks noGrp="1"/>
          </p:cNvSpPr>
          <p:nvPr>
            <p:ph type="body" idx="1"/>
          </p:nvPr>
        </p:nvSpPr>
        <p:spPr>
          <a:xfrm>
            <a:off x="565673" y="2831338"/>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01</a:t>
            </a:r>
            <a:endParaRPr dirty="0"/>
          </a:p>
        </p:txBody>
      </p:sp>
      <p:sp>
        <p:nvSpPr>
          <p:cNvPr id="241" name="Google Shape;241;p4"/>
          <p:cNvSpPr txBox="1">
            <a:spLocks noGrp="1"/>
          </p:cNvSpPr>
          <p:nvPr>
            <p:ph type="body" idx="2"/>
          </p:nvPr>
        </p:nvSpPr>
        <p:spPr>
          <a:xfrm>
            <a:off x="1400830" y="2831456"/>
            <a:ext cx="584253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3" action="ppaction://hlinksldjump">
                  <a:extLst>
                    <a:ext uri="{A12FA001-AC4F-418D-AE19-62706E023703}">
                      <ahyp:hlinkClr xmlns:ahyp="http://schemas.microsoft.com/office/drawing/2018/hyperlinkcolor" val="tx"/>
                    </a:ext>
                  </a:extLst>
                </a:hlinkClick>
              </a:rPr>
              <a:t>Digital Apps for Healthcare Management</a:t>
            </a:r>
          </a:p>
        </p:txBody>
      </p:sp>
      <p:sp>
        <p:nvSpPr>
          <p:cNvPr id="242" name="Google Shape;242;p4"/>
          <p:cNvSpPr txBox="1">
            <a:spLocks noGrp="1"/>
          </p:cNvSpPr>
          <p:nvPr>
            <p:ph type="body" idx="3"/>
          </p:nvPr>
        </p:nvSpPr>
        <p:spPr>
          <a:xfrm>
            <a:off x="565673" y="394632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02</a:t>
            </a:r>
            <a:endParaRPr/>
          </a:p>
        </p:txBody>
      </p:sp>
      <p:sp>
        <p:nvSpPr>
          <p:cNvPr id="243" name="Google Shape;243;p4"/>
          <p:cNvSpPr txBox="1">
            <a:spLocks noGrp="1"/>
          </p:cNvSpPr>
          <p:nvPr>
            <p:ph type="body" idx="4"/>
          </p:nvPr>
        </p:nvSpPr>
        <p:spPr>
          <a:xfrm>
            <a:off x="1400970" y="5193075"/>
            <a:ext cx="5733395"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4" action="ppaction://hlinksldjump">
                  <a:extLst>
                    <a:ext uri="{A12FA001-AC4F-418D-AE19-62706E023703}">
                      <ahyp:hlinkClr xmlns:ahyp="http://schemas.microsoft.com/office/drawing/2018/hyperlinkcolor" val="tx"/>
                    </a:ext>
                  </a:extLst>
                </a:hlinkClick>
              </a:rPr>
              <a:t>Social Activities Apps</a:t>
            </a:r>
          </a:p>
        </p:txBody>
      </p:sp>
      <p:sp>
        <p:nvSpPr>
          <p:cNvPr id="244" name="Google Shape;244;p4"/>
          <p:cNvSpPr txBox="1">
            <a:spLocks noGrp="1"/>
          </p:cNvSpPr>
          <p:nvPr>
            <p:ph type="body" idx="5"/>
          </p:nvPr>
        </p:nvSpPr>
        <p:spPr>
          <a:xfrm>
            <a:off x="565673" y="519307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a:t>03</a:t>
            </a:r>
            <a:endParaRPr/>
          </a:p>
        </p:txBody>
      </p:sp>
      <p:sp>
        <p:nvSpPr>
          <p:cNvPr id="247" name="Google Shape;247;p4"/>
          <p:cNvSpPr txBox="1">
            <a:spLocks noGrp="1"/>
          </p:cNvSpPr>
          <p:nvPr>
            <p:ph type="body" idx="8"/>
          </p:nvPr>
        </p:nvSpPr>
        <p:spPr>
          <a:xfrm>
            <a:off x="1400970" y="4083097"/>
            <a:ext cx="6105149"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5" action="ppaction://hlinksldjump">
                  <a:extLst>
                    <a:ext uri="{A12FA001-AC4F-418D-AE19-62706E023703}">
                      <ahyp:hlinkClr xmlns:ahyp="http://schemas.microsoft.com/office/drawing/2018/hyperlinkcolor" val="tx"/>
                    </a:ext>
                  </a:extLst>
                </a:hlinkClick>
              </a:rPr>
              <a:t>Technology applied to physical activity, healthy lifestyles and preventing cognitive decline</a:t>
            </a:r>
          </a:p>
        </p:txBody>
      </p:sp>
      <p:sp>
        <p:nvSpPr>
          <p:cNvPr id="250" name="Google Shape;250;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contents</a:t>
            </a:r>
            <a:endParaRPr/>
          </a:p>
        </p:txBody>
      </p:sp>
      <p:pic>
        <p:nvPicPr>
          <p:cNvPr id="251" name="Google Shape;251;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666010" y="2178136"/>
            <a:ext cx="3778044" cy="4038600"/>
          </a:xfrm>
          <a:prstGeom prst="rect">
            <a:avLst/>
          </a:prstGeom>
          <a:noFill/>
          <a:ln>
            <a:noFill/>
          </a:ln>
        </p:spPr>
      </p:pic>
      <p:sp>
        <p:nvSpPr>
          <p:cNvPr id="2" name="Google Shape;343;p49">
            <a:extLst>
              <a:ext uri="{FF2B5EF4-FFF2-40B4-BE49-F238E27FC236}">
                <a16:creationId xmlns:a16="http://schemas.microsoft.com/office/drawing/2014/main" id="{955CF6C0-7F1A-A7A6-AFA0-ECBF76952964}"/>
              </a:ext>
            </a:extLst>
          </p:cNvPr>
          <p:cNvSpPr txBox="1"/>
          <p:nvPr/>
        </p:nvSpPr>
        <p:spPr>
          <a:xfrm>
            <a:off x="6488289" y="1965880"/>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 name="Google Shape;354;p49">
            <a:extLst>
              <a:ext uri="{FF2B5EF4-FFF2-40B4-BE49-F238E27FC236}">
                <a16:creationId xmlns:a16="http://schemas.microsoft.com/office/drawing/2014/main" id="{A1B3F1FF-8B2F-8559-5B41-55DAE2BBACBE}"/>
              </a:ext>
            </a:extLst>
          </p:cNvPr>
          <p:cNvGrpSpPr/>
          <p:nvPr/>
        </p:nvGrpSpPr>
        <p:grpSpPr>
          <a:xfrm>
            <a:off x="6636540" y="2080418"/>
            <a:ext cx="351210" cy="560338"/>
            <a:chOff x="9062559" y="918767"/>
            <a:chExt cx="774673" cy="1285080"/>
          </a:xfrm>
        </p:grpSpPr>
        <p:sp>
          <p:nvSpPr>
            <p:cNvPr id="4" name="Google Shape;355;p49">
              <a:extLst>
                <a:ext uri="{FF2B5EF4-FFF2-40B4-BE49-F238E27FC236}">
                  <a16:creationId xmlns:a16="http://schemas.microsoft.com/office/drawing/2014/main" id="{2B3C7C03-2808-6ABC-19B6-94B7505B3421}"/>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5" name="Google Shape;356;p49">
              <a:extLst>
                <a:ext uri="{FF2B5EF4-FFF2-40B4-BE49-F238E27FC236}">
                  <a16:creationId xmlns:a16="http://schemas.microsoft.com/office/drawing/2014/main" id="{249D30B5-3F53-3498-FC24-8C7D36239D7D}"/>
                </a:ext>
              </a:extLst>
            </p:cNvPr>
            <p:cNvGrpSpPr/>
            <p:nvPr/>
          </p:nvGrpSpPr>
          <p:grpSpPr>
            <a:xfrm>
              <a:off x="9122194" y="1004094"/>
              <a:ext cx="715038" cy="1199753"/>
              <a:chOff x="9122194" y="1004094"/>
              <a:chExt cx="715038" cy="1199753"/>
            </a:xfrm>
          </p:grpSpPr>
          <p:sp>
            <p:nvSpPr>
              <p:cNvPr id="6" name="Google Shape;357;p49">
                <a:extLst>
                  <a:ext uri="{FF2B5EF4-FFF2-40B4-BE49-F238E27FC236}">
                    <a16:creationId xmlns:a16="http://schemas.microsoft.com/office/drawing/2014/main" id="{B5C802D7-469A-4E13-41B6-45BC35C14D30}"/>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7" name="Google Shape;358;p49">
                <a:extLst>
                  <a:ext uri="{FF2B5EF4-FFF2-40B4-BE49-F238E27FC236}">
                    <a16:creationId xmlns:a16="http://schemas.microsoft.com/office/drawing/2014/main" id="{F3E6E6D9-0EF9-5BAD-9CFC-D76048ECDD94}"/>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8" name="Google Shape;359;p49">
                <a:extLst>
                  <a:ext uri="{FF2B5EF4-FFF2-40B4-BE49-F238E27FC236}">
                    <a16:creationId xmlns:a16="http://schemas.microsoft.com/office/drawing/2014/main" id="{1FF88F8A-5808-FABF-31B6-E7D85C574795}"/>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9" name="Google Shape;360;p49">
                <a:extLst>
                  <a:ext uri="{FF2B5EF4-FFF2-40B4-BE49-F238E27FC236}">
                    <a16:creationId xmlns:a16="http://schemas.microsoft.com/office/drawing/2014/main" id="{35CE3A49-F938-9CC6-0AE1-6BF0C1F74843}"/>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0" name="Google Shape;361;p49">
                <a:extLst>
                  <a:ext uri="{FF2B5EF4-FFF2-40B4-BE49-F238E27FC236}">
                    <a16:creationId xmlns:a16="http://schemas.microsoft.com/office/drawing/2014/main" id="{550BA5AC-0F16-D2EA-2BE1-D2C0D6288582}"/>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1" name="Google Shape;362;p49">
                <a:extLst>
                  <a:ext uri="{FF2B5EF4-FFF2-40B4-BE49-F238E27FC236}">
                    <a16:creationId xmlns:a16="http://schemas.microsoft.com/office/drawing/2014/main" id="{DDAEC01C-F3C7-D76F-F7CA-B1BF2344F9C7}"/>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2" name="Google Shape;363;p49">
                <a:extLst>
                  <a:ext uri="{FF2B5EF4-FFF2-40B4-BE49-F238E27FC236}">
                    <a16:creationId xmlns:a16="http://schemas.microsoft.com/office/drawing/2014/main" id="{83FD1100-EA8B-9E6B-4E22-FB425343798A}"/>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13" name="Google Shape;364;p49">
            <a:extLst>
              <a:ext uri="{FF2B5EF4-FFF2-40B4-BE49-F238E27FC236}">
                <a16:creationId xmlns:a16="http://schemas.microsoft.com/office/drawing/2014/main" id="{C4FD94A8-5C2D-782E-25C0-EB6A776CC432}"/>
              </a:ext>
            </a:extLst>
          </p:cNvPr>
          <p:cNvSpPr txBox="1"/>
          <p:nvPr/>
        </p:nvSpPr>
        <p:spPr>
          <a:xfrm>
            <a:off x="7096217" y="1991255"/>
            <a:ext cx="18036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6"/>
          <p:cNvSpPr txBox="1">
            <a:spLocks noGrp="1"/>
          </p:cNvSpPr>
          <p:nvPr>
            <p:ph type="body" idx="1"/>
          </p:nvPr>
        </p:nvSpPr>
        <p:spPr>
          <a:xfrm>
            <a:off x="793821" y="1629427"/>
            <a:ext cx="5521254"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b="1" dirty="0">
                <a:solidFill>
                  <a:srgbClr val="24BAA2"/>
                </a:solidFill>
              </a:rPr>
              <a:t>Device Integration apps can store all important medical data from connected devices, integrations, and manual entries, in one convenient place and are extremely useful for users and their </a:t>
            </a:r>
            <a:r>
              <a:rPr lang="en-US" b="1" dirty="0" err="1">
                <a:solidFill>
                  <a:srgbClr val="24BAA2"/>
                </a:solidFill>
              </a:rPr>
              <a:t>carers</a:t>
            </a:r>
            <a:r>
              <a:rPr lang="en-US" b="1" dirty="0">
                <a:solidFill>
                  <a:srgbClr val="24BAA2"/>
                </a:solidFill>
              </a:rPr>
              <a:t> especially if there is a care team. </a:t>
            </a:r>
          </a:p>
          <a:p>
            <a:pPr marL="0" lvl="0" indent="0" algn="l" rtl="0">
              <a:lnSpc>
                <a:spcPct val="90000"/>
              </a:lnSpc>
              <a:spcBef>
                <a:spcPts val="0"/>
              </a:spcBef>
              <a:spcAft>
                <a:spcPts val="0"/>
              </a:spcAft>
              <a:buClr>
                <a:schemeClr val="lt1"/>
              </a:buClr>
              <a:buSzPts val="2400"/>
              <a:buNone/>
            </a:pPr>
            <a:endParaRPr lang="en-US" sz="1600" b="1" u="sng" dirty="0">
              <a:solidFill>
                <a:srgbClr val="24BAA2"/>
              </a:solidFill>
              <a:hlinkClick r:id="rId3">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chemeClr val="lt1"/>
              </a:buClr>
              <a:buSzPts val="2400"/>
              <a:buNone/>
            </a:pPr>
            <a:r>
              <a:rPr lang="en-US" b="1" u="sng" dirty="0" err="1">
                <a:solidFill>
                  <a:srgbClr val="24BAA2"/>
                </a:solidFill>
                <a:hlinkClick r:id="rId3">
                  <a:extLst>
                    <a:ext uri="{A12FA001-AC4F-418D-AE19-62706E023703}">
                      <ahyp:hlinkClr xmlns:ahyp="http://schemas.microsoft.com/office/drawing/2018/hyperlinkcolor" val="tx"/>
                    </a:ext>
                  </a:extLst>
                </a:hlinkClick>
              </a:rPr>
              <a:t>mySugr</a:t>
            </a:r>
            <a:r>
              <a:rPr lang="en-US" dirty="0"/>
              <a:t> is made by people with diabetes, for people with diabetes. When it comes to controlling diabetes, this app wants to be your partner in crime! The </a:t>
            </a:r>
            <a:r>
              <a:rPr lang="en-US" dirty="0" err="1"/>
              <a:t>mySugr</a:t>
            </a:r>
            <a:r>
              <a:rPr lang="en-US" dirty="0"/>
              <a:t> app will be right by one’s side throughout their diabetes journey, helping them stay motivated, confident, and ready to control the effects!</a:t>
            </a:r>
            <a:endParaRPr dirty="0"/>
          </a:p>
        </p:txBody>
      </p:sp>
      <p:pic>
        <p:nvPicPr>
          <p:cNvPr id="358" name="Google Shape;358;p26"/>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l="9257" r="9257"/>
          <a:stretch/>
        </p:blipFill>
        <p:spPr>
          <a:xfrm>
            <a:off x="6410847" y="439730"/>
            <a:ext cx="5137685" cy="6045736"/>
          </a:xfrm>
          <a:prstGeom prst="rect">
            <a:avLst/>
          </a:prstGeom>
          <a:solidFill>
            <a:srgbClr val="F2F2F2"/>
          </a:solidFill>
          <a:ln>
            <a:noFill/>
          </a:ln>
        </p:spPr>
      </p:pic>
      <p:sp>
        <p:nvSpPr>
          <p:cNvPr id="359" name="Google Shape;359;p26"/>
          <p:cNvSpPr txBox="1">
            <a:spLocks noGrp="1"/>
          </p:cNvSpPr>
          <p:nvPr>
            <p:ph type="body" idx="2"/>
          </p:nvPr>
        </p:nvSpPr>
        <p:spPr>
          <a:xfrm>
            <a:off x="363554" y="439730"/>
            <a:ext cx="6218115" cy="992187"/>
          </a:xfrm>
          <a:prstGeom prst="rect">
            <a:avLst/>
          </a:prstGeom>
          <a:noFill/>
          <a:ln>
            <a:noFill/>
          </a:ln>
        </p:spPr>
        <p:txBody>
          <a:bodyPr spcFirstLastPara="1" wrap="square" lIns="91425" tIns="45700" rIns="91425" bIns="45700" anchor="ctr" anchorCtr="0">
            <a:noAutofit/>
          </a:bodyPr>
          <a:lstStyle/>
          <a:p>
            <a:pPr marL="0" lvl="0" indent="0" algn="l" rtl="0">
              <a:lnSpc>
                <a:spcPct val="60000"/>
              </a:lnSpc>
              <a:spcBef>
                <a:spcPts val="0"/>
              </a:spcBef>
              <a:spcAft>
                <a:spcPts val="0"/>
              </a:spcAft>
              <a:buClr>
                <a:srgbClr val="24BAA2"/>
              </a:buClr>
              <a:buSzPts val="8000"/>
              <a:buNone/>
            </a:pPr>
            <a:r>
              <a:rPr lang="en-US" sz="8000" dirty="0"/>
              <a:t>2. </a:t>
            </a:r>
            <a:r>
              <a:rPr lang="en-US" dirty="0"/>
              <a:t>– Device &amp; Data                              		Integration Apps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Google Shape;364;p27"/>
          <p:cNvSpPr txBox="1">
            <a:spLocks noGrp="1"/>
          </p:cNvSpPr>
          <p:nvPr>
            <p:ph type="body" idx="1"/>
          </p:nvPr>
        </p:nvSpPr>
        <p:spPr>
          <a:xfrm>
            <a:off x="835671" y="2727702"/>
            <a:ext cx="7178174"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a:t>In the mySugr app, you can log data such as blood sugar level, activities, food, insulin etc. With the help of convenient features like the Photo Function and entry customisation, therefore you can embrace the world of data logging and do away with traditional logbooks.</a:t>
            </a:r>
            <a:endParaRPr/>
          </a:p>
          <a:p>
            <a:pPr marL="0" lvl="0" indent="0" algn="l" rtl="0">
              <a:lnSpc>
                <a:spcPct val="90000"/>
              </a:lnSpc>
              <a:spcBef>
                <a:spcPts val="1000"/>
              </a:spcBef>
              <a:spcAft>
                <a:spcPts val="0"/>
              </a:spcAft>
              <a:buClr>
                <a:srgbClr val="092E4B"/>
              </a:buClr>
              <a:buSzPts val="2400"/>
              <a:buNone/>
            </a:pPr>
            <a:endParaRPr/>
          </a:p>
        </p:txBody>
      </p:sp>
      <p:pic>
        <p:nvPicPr>
          <p:cNvPr id="365" name="Google Shape;365;p27"/>
          <p:cNvPicPr preferRelativeResize="0">
            <a:picLocks noGrp="1"/>
          </p:cNvPicPr>
          <p:nvPr>
            <p:ph type="pic" idx="3"/>
          </p:nvPr>
        </p:nvPicPr>
        <p:blipFill rotWithShape="1">
          <a:blip r:embed="rId3">
            <a:alphaModFix/>
          </a:blip>
          <a:srcRect/>
          <a:stretch/>
        </p:blipFill>
        <p:spPr>
          <a:xfrm>
            <a:off x="8610600" y="1260506"/>
            <a:ext cx="2416833" cy="4336988"/>
          </a:xfrm>
          <a:prstGeom prst="rect">
            <a:avLst/>
          </a:prstGeom>
          <a:solidFill>
            <a:srgbClr val="D8D8D8"/>
          </a:solidFill>
          <a:ln>
            <a:noFill/>
          </a:ln>
        </p:spPr>
      </p:pic>
      <p:sp>
        <p:nvSpPr>
          <p:cNvPr id="366" name="Google Shape;366;p2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MySugr App</a:t>
            </a:r>
            <a:endParaRPr/>
          </a:p>
        </p:txBody>
      </p:sp>
      <p:pic>
        <p:nvPicPr>
          <p:cNvPr id="367" name="Google Shape;367;p27">
            <a:hlinkClick r:id="rId4"/>
          </p:cNvPr>
          <p:cNvPicPr preferRelativeResize="0"/>
          <p:nvPr/>
        </p:nvPicPr>
        <p:blipFill rotWithShape="1">
          <a:blip r:embed="rId5">
            <a:alphaModFix/>
          </a:blip>
          <a:srcRect/>
          <a:stretch/>
        </p:blipFill>
        <p:spPr>
          <a:xfrm>
            <a:off x="5064154" y="5670522"/>
            <a:ext cx="1663786" cy="520727"/>
          </a:xfrm>
          <a:prstGeom prst="rect">
            <a:avLst/>
          </a:prstGeom>
          <a:noFill/>
          <a:ln>
            <a:noFill/>
          </a:ln>
        </p:spPr>
      </p:pic>
      <p:pic>
        <p:nvPicPr>
          <p:cNvPr id="368" name="Google Shape;368;p27">
            <a:hlinkClick r:id="rId6"/>
          </p:cNvPr>
          <p:cNvPicPr preferRelativeResize="0"/>
          <p:nvPr/>
        </p:nvPicPr>
        <p:blipFill rotWithShape="1">
          <a:blip r:embed="rId7">
            <a:alphaModFix/>
          </a:blip>
          <a:srcRect/>
          <a:stretch/>
        </p:blipFill>
        <p:spPr>
          <a:xfrm>
            <a:off x="5064154" y="4978838"/>
            <a:ext cx="1657435" cy="539778"/>
          </a:xfrm>
          <a:prstGeom prst="rect">
            <a:avLst/>
          </a:prstGeom>
          <a:noFill/>
          <a:ln>
            <a:noFill/>
          </a:ln>
        </p:spPr>
      </p:pic>
      <p:sp>
        <p:nvSpPr>
          <p:cNvPr id="369" name="Google Shape;369;p27"/>
          <p:cNvSpPr/>
          <p:nvPr/>
        </p:nvSpPr>
        <p:spPr>
          <a:xfrm>
            <a:off x="835669" y="497883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relevant tab to download this App</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73"/>
        <p:cNvGrpSpPr/>
        <p:nvPr/>
      </p:nvGrpSpPr>
      <p:grpSpPr>
        <a:xfrm>
          <a:off x="0" y="0"/>
          <a:ext cx="0" cy="0"/>
          <a:chOff x="0" y="0"/>
          <a:chExt cx="0" cy="0"/>
        </a:xfrm>
      </p:grpSpPr>
      <p:sp>
        <p:nvSpPr>
          <p:cNvPr id="374" name="Google Shape;374;p28"/>
          <p:cNvSpPr txBox="1">
            <a:spLocks noGrp="1"/>
          </p:cNvSpPr>
          <p:nvPr>
            <p:ph type="body" idx="1"/>
          </p:nvPr>
        </p:nvSpPr>
        <p:spPr>
          <a:xfrm>
            <a:off x="823966" y="1543702"/>
            <a:ext cx="5491110"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b="1" dirty="0">
                <a:solidFill>
                  <a:srgbClr val="24BAA2"/>
                </a:solidFill>
              </a:rPr>
              <a:t>Monitoring Apps help users to easily spot patterns (in this case blood sugar) &amp; connect blood sugar with food, insulin and activity. This makes condition management a safer task and removes the guesswork.</a:t>
            </a:r>
          </a:p>
          <a:p>
            <a:pPr marL="0" lvl="0" indent="0" algn="l" rtl="0">
              <a:lnSpc>
                <a:spcPct val="90000"/>
              </a:lnSpc>
              <a:spcBef>
                <a:spcPts val="0"/>
              </a:spcBef>
              <a:spcAft>
                <a:spcPts val="0"/>
              </a:spcAft>
              <a:buClr>
                <a:schemeClr val="lt1"/>
              </a:buClr>
              <a:buSzPts val="2400"/>
              <a:buNone/>
            </a:pPr>
            <a:endParaRPr lang="en-US" sz="1600" b="1" u="sng" dirty="0">
              <a:solidFill>
                <a:srgbClr val="24BAA2"/>
              </a:solidFill>
              <a:hlinkClick r:id="rId3">
                <a:extLst>
                  <a:ext uri="{A12FA001-AC4F-418D-AE19-62706E023703}">
                    <ahyp:hlinkClr xmlns:ahyp="http://schemas.microsoft.com/office/drawing/2018/hyperlinkcolor" val="tx"/>
                  </a:ext>
                </a:extLst>
              </a:hlinkClick>
            </a:endParaRPr>
          </a:p>
          <a:p>
            <a:pPr marL="0" lvl="0" indent="0" algn="l" rtl="0">
              <a:lnSpc>
                <a:spcPct val="90000"/>
              </a:lnSpc>
              <a:spcBef>
                <a:spcPts val="0"/>
              </a:spcBef>
              <a:spcAft>
                <a:spcPts val="0"/>
              </a:spcAft>
              <a:buClr>
                <a:schemeClr val="lt1"/>
              </a:buClr>
              <a:buSzPts val="2400"/>
              <a:buNone/>
            </a:pPr>
            <a:r>
              <a:rPr lang="en-US" b="1" u="sng" dirty="0">
                <a:solidFill>
                  <a:srgbClr val="24BAA2"/>
                </a:solidFill>
                <a:hlinkClick r:id="rId3">
                  <a:extLst>
                    <a:ext uri="{A12FA001-AC4F-418D-AE19-62706E023703}">
                      <ahyp:hlinkClr xmlns:ahyp="http://schemas.microsoft.com/office/drawing/2018/hyperlinkcolor" val="tx"/>
                    </a:ext>
                  </a:extLst>
                </a:hlinkClick>
              </a:rPr>
              <a:t>The OneTouch Reveal</a:t>
            </a:r>
            <a:r>
              <a:rPr lang="en-US" b="1" dirty="0"/>
              <a:t>® </a:t>
            </a:r>
            <a:r>
              <a:rPr lang="en-US" dirty="0"/>
              <a:t>app works seamlessly with the same brand, Glucose measuring meters/devices and aims to change the way a user sees their blood sugar. The OneTouch Reveal app can be used to manage type 1, type 2 &amp; gestational diabetes.</a:t>
            </a:r>
            <a:endParaRPr dirty="0"/>
          </a:p>
          <a:p>
            <a:pPr marL="0" lvl="0" indent="0" algn="l" rtl="0">
              <a:lnSpc>
                <a:spcPct val="90000"/>
              </a:lnSpc>
              <a:spcBef>
                <a:spcPts val="1000"/>
              </a:spcBef>
              <a:spcAft>
                <a:spcPts val="0"/>
              </a:spcAft>
              <a:buClr>
                <a:schemeClr val="lt1"/>
              </a:buClr>
              <a:buSzPts val="2400"/>
              <a:buNone/>
            </a:pPr>
            <a:endParaRPr dirty="0"/>
          </a:p>
        </p:txBody>
      </p:sp>
      <p:sp>
        <p:nvSpPr>
          <p:cNvPr id="375" name="Google Shape;375;p28"/>
          <p:cNvSpPr txBox="1">
            <a:spLocks noGrp="1"/>
          </p:cNvSpPr>
          <p:nvPr>
            <p:ph type="body" idx="2"/>
          </p:nvPr>
        </p:nvSpPr>
        <p:spPr>
          <a:xfrm>
            <a:off x="441325" y="439730"/>
            <a:ext cx="5233458"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sz="8000" dirty="0"/>
              <a:t>3. </a:t>
            </a:r>
            <a:r>
              <a:rPr lang="en-US" dirty="0"/>
              <a:t>– Monitoring Apps</a:t>
            </a:r>
            <a:endParaRPr dirty="0"/>
          </a:p>
        </p:txBody>
      </p:sp>
      <p:pic>
        <p:nvPicPr>
          <p:cNvPr id="376" name="Google Shape;376;p28"/>
          <p:cNvPicPr preferRelativeResize="0">
            <a:picLocks noGrp="1"/>
          </p:cNvPicPr>
          <p:nvPr>
            <p:ph type="pic" idx="3"/>
          </p:nvPr>
        </p:nvPicPr>
        <p:blipFill rotWithShape="1">
          <a:blip r:embed="rId4">
            <a:alphaModFix/>
          </a:blip>
          <a:srcRect/>
          <a:stretch/>
        </p:blipFill>
        <p:spPr>
          <a:xfrm>
            <a:off x="6398103" y="439730"/>
            <a:ext cx="5233458" cy="6045736"/>
          </a:xfrm>
          <a:prstGeom prst="rect">
            <a:avLst/>
          </a:prstGeom>
          <a:solidFill>
            <a:srgbClr val="F2F2F2"/>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29"/>
          <p:cNvSpPr txBox="1">
            <a:spLocks noGrp="1"/>
          </p:cNvSpPr>
          <p:nvPr>
            <p:ph type="body" idx="1"/>
          </p:nvPr>
        </p:nvSpPr>
        <p:spPr>
          <a:xfrm>
            <a:off x="835671" y="2310470"/>
            <a:ext cx="7178174"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dirty="0"/>
              <a:t>This App allows users to receive automatic notifications on their smartphone when a high or low blood glucose pattern is detected.</a:t>
            </a:r>
            <a:endParaRPr dirty="0"/>
          </a:p>
          <a:p>
            <a:pPr marL="0" lvl="0" indent="0" algn="l" rtl="0">
              <a:lnSpc>
                <a:spcPct val="90000"/>
              </a:lnSpc>
              <a:spcBef>
                <a:spcPts val="1000"/>
              </a:spcBef>
              <a:spcAft>
                <a:spcPts val="0"/>
              </a:spcAft>
              <a:buClr>
                <a:srgbClr val="092E4B"/>
              </a:buClr>
              <a:buSzPts val="2400"/>
              <a:buNone/>
            </a:pPr>
            <a:r>
              <a:rPr lang="en-US" dirty="0"/>
              <a:t>It sets </a:t>
            </a:r>
            <a:r>
              <a:rPr lang="en-US" dirty="0" err="1"/>
              <a:t>personalised</a:t>
            </a:r>
            <a:r>
              <a:rPr lang="en-US" dirty="0"/>
              <a:t> reminders to stay on top of patterns, meds, food, exercise—whatever your client needs to manage their condition (in this case diabetes).</a:t>
            </a:r>
            <a:endParaRPr dirty="0"/>
          </a:p>
          <a:p>
            <a:pPr marL="0" lvl="0" indent="0" algn="l" rtl="0">
              <a:lnSpc>
                <a:spcPct val="90000"/>
              </a:lnSpc>
              <a:spcBef>
                <a:spcPts val="1000"/>
              </a:spcBef>
              <a:spcAft>
                <a:spcPts val="0"/>
              </a:spcAft>
              <a:buClr>
                <a:srgbClr val="092E4B"/>
              </a:buClr>
              <a:buSzPts val="2400"/>
              <a:buNone/>
            </a:pPr>
            <a:r>
              <a:rPr lang="en-US" dirty="0"/>
              <a:t>And they can share progress with you or their care team between visits</a:t>
            </a:r>
            <a:endParaRPr dirty="0"/>
          </a:p>
          <a:p>
            <a:pPr marL="0" lvl="0" indent="0" algn="l" rtl="0">
              <a:lnSpc>
                <a:spcPct val="90000"/>
              </a:lnSpc>
              <a:spcBef>
                <a:spcPts val="1000"/>
              </a:spcBef>
              <a:spcAft>
                <a:spcPts val="0"/>
              </a:spcAft>
              <a:buClr>
                <a:srgbClr val="092E4B"/>
              </a:buClr>
              <a:buSzPts val="2400"/>
              <a:buNone/>
            </a:pPr>
            <a:endParaRPr dirty="0"/>
          </a:p>
        </p:txBody>
      </p:sp>
      <p:sp>
        <p:nvSpPr>
          <p:cNvPr id="382" name="Google Shape;382;p29"/>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OneTouch Reveal</a:t>
            </a:r>
            <a:endParaRPr/>
          </a:p>
        </p:txBody>
      </p:sp>
      <p:pic>
        <p:nvPicPr>
          <p:cNvPr id="383" name="Google Shape;383;p29">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384" name="Google Shape;384;p29">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385" name="Google Shape;385;p29"/>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relevant tab to download this App</a:t>
            </a:r>
            <a:endParaRPr sz="1400" b="0" i="0" u="none" strike="noStrike" cap="none">
              <a:solidFill>
                <a:srgbClr val="000000"/>
              </a:solidFill>
              <a:latin typeface="Arial"/>
              <a:ea typeface="Arial"/>
              <a:cs typeface="Arial"/>
              <a:sym typeface="Arial"/>
            </a:endParaRPr>
          </a:p>
        </p:txBody>
      </p:sp>
      <p:pic>
        <p:nvPicPr>
          <p:cNvPr id="386" name="Google Shape;386;p29"/>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30"/>
          <p:cNvSpPr txBox="1">
            <a:spLocks noGrp="1"/>
          </p:cNvSpPr>
          <p:nvPr>
            <p:ph type="body" idx="1"/>
          </p:nvPr>
        </p:nvSpPr>
        <p:spPr>
          <a:xfrm>
            <a:off x="773723" y="1364721"/>
            <a:ext cx="5541352" cy="4377696"/>
          </a:xfrm>
          <a:prstGeom prst="rect">
            <a:avLst/>
          </a:prstGeom>
          <a:noFill/>
          <a:ln>
            <a:noFill/>
          </a:ln>
        </p:spPr>
        <p:txBody>
          <a:bodyPr spcFirstLastPara="1" wrap="square" lIns="91425" tIns="45700" rIns="91425" bIns="45700" anchor="t" anchorCtr="0">
            <a:noAutofit/>
          </a:bodyPr>
          <a:lstStyle/>
          <a:p>
            <a:pPr marL="0" indent="0">
              <a:spcBef>
                <a:spcPts val="0"/>
              </a:spcBef>
            </a:pPr>
            <a:r>
              <a:rPr lang="en-US" b="1" dirty="0">
                <a:solidFill>
                  <a:srgbClr val="24BAA2"/>
                </a:solidFill>
              </a:rPr>
              <a:t>Meal Plan Apps help users to discover delicious, healthy recipes that fit into condition-required diets. They can offer variation and mental stimulation too as often senior clients’ lives revolve around mealtimes and so it is positive for them to have something to look forward to preparing and eating.</a:t>
            </a:r>
          </a:p>
          <a:p>
            <a:pPr marL="0" lvl="0" indent="0" algn="l" rtl="0">
              <a:lnSpc>
                <a:spcPct val="90000"/>
              </a:lnSpc>
              <a:spcBef>
                <a:spcPts val="0"/>
              </a:spcBef>
              <a:spcAft>
                <a:spcPts val="0"/>
              </a:spcAft>
              <a:buClr>
                <a:schemeClr val="lt1"/>
              </a:buClr>
              <a:buSzPts val="2400"/>
              <a:buNone/>
            </a:pPr>
            <a:endParaRPr lang="en-US" sz="1600" dirty="0"/>
          </a:p>
          <a:p>
            <a:pPr marL="0" lvl="0" indent="0" algn="l" rtl="0">
              <a:lnSpc>
                <a:spcPct val="90000"/>
              </a:lnSpc>
              <a:spcBef>
                <a:spcPts val="0"/>
              </a:spcBef>
              <a:spcAft>
                <a:spcPts val="0"/>
              </a:spcAft>
              <a:buClr>
                <a:schemeClr val="lt1"/>
              </a:buClr>
              <a:buSzPts val="2400"/>
              <a:buNone/>
            </a:pPr>
            <a:r>
              <a:rPr lang="en-US" dirty="0"/>
              <a:t>The Diabetic Recipes App gives a range of recipes that make it easy to whip up delicious, healthy, diabetic-friendly meals. For people with diabetes, healthy eating is not simply a matter of what one eats, but also when one eats. </a:t>
            </a:r>
          </a:p>
          <a:p>
            <a:pPr marL="0" lvl="0" indent="0" algn="l" rtl="0">
              <a:lnSpc>
                <a:spcPct val="90000"/>
              </a:lnSpc>
              <a:spcBef>
                <a:spcPts val="0"/>
              </a:spcBef>
              <a:spcAft>
                <a:spcPts val="0"/>
              </a:spcAft>
              <a:buClr>
                <a:schemeClr val="lt1"/>
              </a:buClr>
              <a:buSzPts val="2400"/>
              <a:buNone/>
            </a:pPr>
            <a:endParaRPr lang="en-US" dirty="0"/>
          </a:p>
        </p:txBody>
      </p:sp>
      <p:sp>
        <p:nvSpPr>
          <p:cNvPr id="392" name="Google Shape;392;p30"/>
          <p:cNvSpPr txBox="1">
            <a:spLocks noGrp="1"/>
          </p:cNvSpPr>
          <p:nvPr>
            <p:ph type="body" idx="2"/>
          </p:nvPr>
        </p:nvSpPr>
        <p:spPr>
          <a:xfrm>
            <a:off x="506942" y="372534"/>
            <a:ext cx="5808133" cy="992187"/>
          </a:xfrm>
          <a:prstGeom prst="rect">
            <a:avLst/>
          </a:prstGeom>
          <a:noFill/>
          <a:ln>
            <a:noFill/>
          </a:ln>
        </p:spPr>
        <p:txBody>
          <a:bodyPr spcFirstLastPara="1" wrap="square" lIns="91425" tIns="45700" rIns="91425" bIns="45700" anchor="ctr" anchorCtr="0">
            <a:noAutofit/>
          </a:bodyPr>
          <a:lstStyle/>
          <a:p>
            <a:pPr marL="1404000" lvl="0" indent="-1404000" algn="l" rtl="0">
              <a:lnSpc>
                <a:spcPct val="70000"/>
              </a:lnSpc>
              <a:spcBef>
                <a:spcPts val="0"/>
              </a:spcBef>
              <a:spcAft>
                <a:spcPts val="0"/>
              </a:spcAft>
              <a:buClr>
                <a:srgbClr val="24BAA2"/>
              </a:buClr>
              <a:buSzPts val="8000"/>
              <a:buNone/>
            </a:pPr>
            <a:r>
              <a:rPr lang="en-US" sz="8000" dirty="0"/>
              <a:t>4. </a:t>
            </a:r>
            <a:r>
              <a:rPr lang="en-US" dirty="0"/>
              <a:t>– Meal Plan Apps</a:t>
            </a:r>
            <a:endParaRPr dirty="0"/>
          </a:p>
        </p:txBody>
      </p:sp>
      <p:pic>
        <p:nvPicPr>
          <p:cNvPr id="393" name="Google Shape;393;p30"/>
          <p:cNvPicPr preferRelativeResize="0">
            <a:picLocks noGrp="1"/>
          </p:cNvPicPr>
          <p:nvPr>
            <p:ph type="pic" idx="3"/>
          </p:nvPr>
        </p:nvPicPr>
        <p:blipFill rotWithShape="1">
          <a:blip r:embed="rId3">
            <a:alphaModFix/>
          </a:blip>
          <a:srcRect/>
          <a:stretch/>
        </p:blipFill>
        <p:spPr>
          <a:xfrm>
            <a:off x="6410847" y="439730"/>
            <a:ext cx="5137685" cy="6045736"/>
          </a:xfrm>
          <a:prstGeom prst="rect">
            <a:avLst/>
          </a:prstGeom>
          <a:solidFill>
            <a:srgbClr val="F2F2F2"/>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sp>
        <p:nvSpPr>
          <p:cNvPr id="398" name="Google Shape;398;p31"/>
          <p:cNvSpPr txBox="1">
            <a:spLocks noGrp="1"/>
          </p:cNvSpPr>
          <p:nvPr>
            <p:ph type="body" idx="1"/>
          </p:nvPr>
        </p:nvSpPr>
        <p:spPr>
          <a:xfrm>
            <a:off x="835671" y="2310470"/>
            <a:ext cx="7178174"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dirty="0"/>
              <a:t>This App is simple to navigate and also has multiple tutorials available on how to use the app.</a:t>
            </a:r>
            <a:endParaRPr dirty="0"/>
          </a:p>
          <a:p>
            <a:pPr marL="0" lvl="0" indent="0" algn="l" rtl="0">
              <a:lnSpc>
                <a:spcPct val="90000"/>
              </a:lnSpc>
              <a:spcBef>
                <a:spcPts val="1000"/>
              </a:spcBef>
              <a:spcAft>
                <a:spcPts val="0"/>
              </a:spcAft>
              <a:buClr>
                <a:srgbClr val="092E4B"/>
              </a:buClr>
              <a:buSzPts val="2400"/>
              <a:buNone/>
            </a:pPr>
            <a:r>
              <a:rPr lang="en-US" dirty="0"/>
              <a:t>As the recipe is a set of instructions for cooking, the app also provides nutritional information, servings, total time for preparation and recommendations so that nothing can go wrong when one is cooking.</a:t>
            </a:r>
            <a:endParaRPr dirty="0"/>
          </a:p>
          <a:p>
            <a:pPr marL="0" lvl="0" indent="0" algn="l" rtl="0">
              <a:lnSpc>
                <a:spcPct val="90000"/>
              </a:lnSpc>
              <a:spcBef>
                <a:spcPts val="1000"/>
              </a:spcBef>
              <a:spcAft>
                <a:spcPts val="0"/>
              </a:spcAft>
              <a:buClr>
                <a:srgbClr val="092E4B"/>
              </a:buClr>
              <a:buSzPts val="2400"/>
              <a:buNone/>
            </a:pPr>
            <a:r>
              <a:rPr lang="en-US" dirty="0"/>
              <a:t>The app also offers a shopping list creation function and allows users to create a book of </a:t>
            </a:r>
            <a:r>
              <a:rPr lang="en-US" dirty="0" err="1"/>
              <a:t>favourite</a:t>
            </a:r>
            <a:r>
              <a:rPr lang="en-US" dirty="0"/>
              <a:t> recipes</a:t>
            </a:r>
            <a:endParaRPr dirty="0"/>
          </a:p>
        </p:txBody>
      </p:sp>
      <p:sp>
        <p:nvSpPr>
          <p:cNvPr id="399" name="Google Shape;399;p3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a:t>Diabetic Recipes: Healthy Food</a:t>
            </a:r>
            <a:endParaRPr/>
          </a:p>
        </p:txBody>
      </p:sp>
      <p:pic>
        <p:nvPicPr>
          <p:cNvPr id="400" name="Google Shape;400;p31">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401" name="Google Shape;401;p31">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402" name="Google Shape;402;p31"/>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relevant tab to download this App</a:t>
            </a:r>
            <a:endParaRPr sz="1400" b="0" i="0" u="none" strike="noStrike" cap="none">
              <a:solidFill>
                <a:srgbClr val="000000"/>
              </a:solidFill>
              <a:latin typeface="Arial"/>
              <a:ea typeface="Arial"/>
              <a:cs typeface="Arial"/>
              <a:sym typeface="Arial"/>
            </a:endParaRPr>
          </a:p>
        </p:txBody>
      </p:sp>
      <p:pic>
        <p:nvPicPr>
          <p:cNvPr id="403" name="Google Shape;403;p31"/>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32"/>
          <p:cNvSpPr txBox="1">
            <a:spLocks noGrp="1"/>
          </p:cNvSpPr>
          <p:nvPr>
            <p:ph type="body" idx="1"/>
          </p:nvPr>
        </p:nvSpPr>
        <p:spPr>
          <a:xfrm>
            <a:off x="743578" y="1431917"/>
            <a:ext cx="5571498"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dirty="0"/>
              <a:t>As humans, we’re hardwired for connection. Belonging to a community makes us feel safe and helps us thrive.</a:t>
            </a:r>
            <a:endParaRPr dirty="0"/>
          </a:p>
          <a:p>
            <a:pPr marL="0" lvl="0" indent="0" algn="l" rtl="0">
              <a:lnSpc>
                <a:spcPct val="90000"/>
              </a:lnSpc>
              <a:spcBef>
                <a:spcPts val="1000"/>
              </a:spcBef>
              <a:spcAft>
                <a:spcPts val="0"/>
              </a:spcAft>
              <a:buClr>
                <a:schemeClr val="lt1"/>
              </a:buClr>
              <a:buSzPts val="2400"/>
              <a:buNone/>
            </a:pPr>
            <a:r>
              <a:rPr lang="en-US" dirty="0"/>
              <a:t>But so often, living with type 2 diabetes (T2D) or other conditions can make one feel physically and emotionally isolated. Not only can it be hard to do things one loved before their diagnosis, but it can also feel like no one understands what it’s like.</a:t>
            </a:r>
            <a:endParaRPr dirty="0"/>
          </a:p>
          <a:p>
            <a:pPr marL="0" lvl="0" indent="0" algn="l" rtl="0">
              <a:lnSpc>
                <a:spcPct val="90000"/>
              </a:lnSpc>
              <a:spcBef>
                <a:spcPts val="1000"/>
              </a:spcBef>
              <a:spcAft>
                <a:spcPts val="0"/>
              </a:spcAft>
              <a:buClr>
                <a:schemeClr val="lt1"/>
              </a:buClr>
              <a:buSzPts val="2400"/>
              <a:buNone/>
            </a:pPr>
            <a:r>
              <a:rPr lang="en-US" b="1" dirty="0">
                <a:solidFill>
                  <a:srgbClr val="24BAA2"/>
                </a:solidFill>
              </a:rPr>
              <a:t>Condition-specific social Apps allow those with  the condition connect via live chats, forums, 1:1 messaging and to discover relevant articles and stories.</a:t>
            </a:r>
            <a:endParaRPr b="1" dirty="0">
              <a:solidFill>
                <a:srgbClr val="24BAA2"/>
              </a:solidFill>
            </a:endParaRPr>
          </a:p>
        </p:txBody>
      </p:sp>
      <p:sp>
        <p:nvSpPr>
          <p:cNvPr id="409" name="Google Shape;409;p32"/>
          <p:cNvSpPr txBox="1">
            <a:spLocks noGrp="1"/>
          </p:cNvSpPr>
          <p:nvPr>
            <p:ph type="body" idx="2"/>
          </p:nvPr>
        </p:nvSpPr>
        <p:spPr>
          <a:xfrm>
            <a:off x="461422" y="369392"/>
            <a:ext cx="5233458" cy="992187"/>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24BAA2"/>
              </a:buClr>
              <a:buSzPts val="8000"/>
              <a:buNone/>
            </a:pPr>
            <a:r>
              <a:rPr lang="en-US" sz="8000" dirty="0"/>
              <a:t>5. </a:t>
            </a:r>
            <a:r>
              <a:rPr lang="en-US" dirty="0"/>
              <a:t>– Social Apps</a:t>
            </a:r>
            <a:endParaRPr dirty="0"/>
          </a:p>
        </p:txBody>
      </p:sp>
      <p:pic>
        <p:nvPicPr>
          <p:cNvPr id="410" name="Google Shape;410;p32" descr="Old woman working in kitchen"/>
          <p:cNvPicPr preferRelativeResize="0">
            <a:picLocks noGrp="1"/>
          </p:cNvPicPr>
          <p:nvPr>
            <p:ph type="pic" idx="3"/>
          </p:nvPr>
        </p:nvPicPr>
        <p:blipFill rotWithShape="1">
          <a:blip r:embed="rId3">
            <a:alphaModFix/>
          </a:blip>
          <a:srcRect/>
          <a:stretch/>
        </p:blipFill>
        <p:spPr>
          <a:xfrm>
            <a:off x="6419851" y="439730"/>
            <a:ext cx="5233458" cy="6045736"/>
          </a:xfrm>
          <a:prstGeom prst="rect">
            <a:avLst/>
          </a:prstGeom>
          <a:solidFill>
            <a:srgbClr val="F2F2F2"/>
          </a:solid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body" idx="1"/>
          </p:nvPr>
        </p:nvSpPr>
        <p:spPr>
          <a:xfrm>
            <a:off x="835671" y="2310470"/>
            <a:ext cx="7178174"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a:t>Mental health is also very important, and this app equips users with the means to connect with others in an online community to talk about anything and everything connected to diabetes. There are secure forums where people may discuss topics including daily living, diet and nutrition, relationships, recently diagnosed conditions, mental health, and more</a:t>
            </a:r>
            <a:endParaRPr/>
          </a:p>
          <a:p>
            <a:pPr marL="0" lvl="0" indent="0" algn="l" rtl="0">
              <a:lnSpc>
                <a:spcPct val="90000"/>
              </a:lnSpc>
              <a:spcBef>
                <a:spcPts val="1000"/>
              </a:spcBef>
              <a:spcAft>
                <a:spcPts val="0"/>
              </a:spcAft>
              <a:buClr>
                <a:srgbClr val="092E4B"/>
              </a:buClr>
              <a:buSzPts val="2400"/>
              <a:buNone/>
            </a:pPr>
            <a:endParaRPr/>
          </a:p>
        </p:txBody>
      </p:sp>
      <p:sp>
        <p:nvSpPr>
          <p:cNvPr id="416" name="Google Shape;416;p3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err="1">
                <a:solidFill>
                  <a:srgbClr val="24BAA2"/>
                </a:solidFill>
                <a:hlinkClick r:id="rId3">
                  <a:extLst>
                    <a:ext uri="{A12FA001-AC4F-418D-AE19-62706E023703}">
                      <ahyp:hlinkClr xmlns:ahyp="http://schemas.microsoft.com/office/drawing/2018/hyperlinkcolor" val="tx"/>
                    </a:ext>
                  </a:extLst>
                </a:hlinkClick>
              </a:rPr>
              <a:t>Bezzy</a:t>
            </a:r>
            <a:r>
              <a:rPr lang="en-US" u="sng" dirty="0">
                <a:solidFill>
                  <a:srgbClr val="24BAA2"/>
                </a:solidFill>
                <a:hlinkClick r:id="rId3">
                  <a:extLst>
                    <a:ext uri="{A12FA001-AC4F-418D-AE19-62706E023703}">
                      <ahyp:hlinkClr xmlns:ahyp="http://schemas.microsoft.com/office/drawing/2018/hyperlinkcolor" val="tx"/>
                    </a:ext>
                  </a:extLst>
                </a:hlinkClick>
              </a:rPr>
              <a:t> T2D</a:t>
            </a:r>
            <a:endParaRPr dirty="0"/>
          </a:p>
        </p:txBody>
      </p:sp>
      <p:pic>
        <p:nvPicPr>
          <p:cNvPr id="417" name="Google Shape;417;p33">
            <a:hlinkClick r:id="rId4"/>
          </p:cNvPr>
          <p:cNvPicPr preferRelativeResize="0"/>
          <p:nvPr/>
        </p:nvPicPr>
        <p:blipFill rotWithShape="1">
          <a:blip r:embed="rId5">
            <a:alphaModFix/>
          </a:blip>
          <a:srcRect/>
          <a:stretch/>
        </p:blipFill>
        <p:spPr>
          <a:xfrm>
            <a:off x="5064156" y="5994372"/>
            <a:ext cx="1663786" cy="520727"/>
          </a:xfrm>
          <a:prstGeom prst="rect">
            <a:avLst/>
          </a:prstGeom>
          <a:noFill/>
          <a:ln>
            <a:noFill/>
          </a:ln>
        </p:spPr>
      </p:pic>
      <p:pic>
        <p:nvPicPr>
          <p:cNvPr id="418" name="Google Shape;418;p33">
            <a:hlinkClick r:id="rId4"/>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419" name="Google Shape;419;p33"/>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relevant tab to download this App</a:t>
            </a:r>
            <a:endParaRPr sz="1400" b="0" i="0" u="none" strike="noStrike" cap="none">
              <a:solidFill>
                <a:srgbClr val="000000"/>
              </a:solidFill>
              <a:latin typeface="Arial"/>
              <a:ea typeface="Arial"/>
              <a:cs typeface="Arial"/>
              <a:sym typeface="Arial"/>
            </a:endParaRPr>
          </a:p>
        </p:txBody>
      </p:sp>
      <p:pic>
        <p:nvPicPr>
          <p:cNvPr id="420" name="Google Shape;420;p33"/>
          <p:cNvPicPr preferRelativeResize="0">
            <a:picLocks noGrp="1"/>
          </p:cNvPicPr>
          <p:nvPr>
            <p:ph type="pic" idx="3"/>
          </p:nvPr>
        </p:nvPicPr>
        <p:blipFill rotWithShape="1">
          <a:blip r:embed="rId7">
            <a:alphaModFix/>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7"/>
          <p:cNvSpPr txBox="1">
            <a:spLocks noGrp="1"/>
          </p:cNvSpPr>
          <p:nvPr>
            <p:ph type="body" idx="1"/>
          </p:nvPr>
        </p:nvSpPr>
        <p:spPr>
          <a:xfrm>
            <a:off x="798381" y="1750736"/>
            <a:ext cx="10595237" cy="3849918"/>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142D92"/>
              </a:buClr>
              <a:buSzPts val="2400"/>
              <a:buNone/>
            </a:pPr>
            <a:r>
              <a:rPr lang="en-US" b="0" i="0" dirty="0">
                <a:solidFill>
                  <a:srgbClr val="142D92"/>
                </a:solidFill>
              </a:rPr>
              <a:t>As with many conditions, there are often a variety of </a:t>
            </a:r>
            <a:r>
              <a:rPr lang="en-US" b="0" i="0" strike="noStrike" dirty="0">
                <a:solidFill>
                  <a:srgbClr val="142D92"/>
                </a:solidFill>
              </a:rPr>
              <a:t>medications</a:t>
            </a:r>
            <a:r>
              <a:rPr lang="en-US" b="0" i="0" dirty="0">
                <a:solidFill>
                  <a:srgbClr val="142D92"/>
                </a:solidFill>
              </a:rPr>
              <a:t> one can take to manage symptoms and complications.</a:t>
            </a:r>
            <a:endParaRPr dirty="0">
              <a:solidFill>
                <a:srgbClr val="142D92"/>
              </a:solidFill>
            </a:endParaRPr>
          </a:p>
          <a:p>
            <a:pPr marL="0" lvl="0" indent="0" algn="ctr" rtl="0">
              <a:lnSpc>
                <a:spcPct val="90000"/>
              </a:lnSpc>
              <a:spcBef>
                <a:spcPts val="1000"/>
              </a:spcBef>
              <a:spcAft>
                <a:spcPts val="0"/>
              </a:spcAft>
              <a:buClr>
                <a:srgbClr val="7F3494"/>
              </a:buClr>
              <a:buSzPts val="2800"/>
              <a:buNone/>
            </a:pPr>
            <a:r>
              <a:rPr lang="en-US" sz="2800" b="1" i="0" dirty="0">
                <a:solidFill>
                  <a:srgbClr val="7F3494"/>
                </a:solidFill>
              </a:rPr>
              <a:t>In terms of Care for Seniors, it is critical to their health management that their medication regime is established, maintained, and monitored – this action may need your support as a care worker.</a:t>
            </a:r>
            <a:endParaRPr dirty="0"/>
          </a:p>
          <a:p>
            <a:pPr marL="0" lvl="0" indent="0" algn="ctr" rtl="0">
              <a:lnSpc>
                <a:spcPct val="90000"/>
              </a:lnSpc>
              <a:spcBef>
                <a:spcPts val="1000"/>
              </a:spcBef>
              <a:spcAft>
                <a:spcPts val="0"/>
              </a:spcAft>
              <a:buClr>
                <a:srgbClr val="7F3494"/>
              </a:buClr>
              <a:buSzPts val="2800"/>
              <a:buNone/>
            </a:pPr>
            <a:r>
              <a:rPr lang="en-US" sz="2800" b="1" dirty="0">
                <a:solidFill>
                  <a:srgbClr val="7F3494"/>
                </a:solidFill>
              </a:rPr>
              <a:t>We think this is where the use of Technology can assist both you and your client in their illness management.</a:t>
            </a:r>
            <a:endParaRPr dirty="0"/>
          </a:p>
          <a:p>
            <a:pPr marL="0" lvl="0" indent="0" algn="ctr" rtl="0">
              <a:lnSpc>
                <a:spcPct val="90000"/>
              </a:lnSpc>
              <a:spcBef>
                <a:spcPts val="1000"/>
              </a:spcBef>
              <a:spcAft>
                <a:spcPts val="0"/>
              </a:spcAft>
              <a:buClr>
                <a:srgbClr val="7F3494"/>
              </a:buClr>
              <a:buSzPts val="2800"/>
              <a:buNone/>
            </a:pPr>
            <a:endParaRPr sz="2800" b="1" dirty="0">
              <a:solidFill>
                <a:srgbClr val="7F3494"/>
              </a:solidFill>
            </a:endParaRPr>
          </a:p>
          <a:p>
            <a:pPr marL="0" lvl="0" indent="0" algn="ctr" rtl="0">
              <a:lnSpc>
                <a:spcPct val="90000"/>
              </a:lnSpc>
              <a:spcBef>
                <a:spcPts val="1000"/>
              </a:spcBef>
              <a:spcAft>
                <a:spcPts val="0"/>
              </a:spcAft>
              <a:buClr>
                <a:srgbClr val="7F3494"/>
              </a:buClr>
              <a:buSzPts val="2800"/>
              <a:buNone/>
            </a:pPr>
            <a:r>
              <a:rPr lang="en-US" sz="4800" b="1" dirty="0">
                <a:solidFill>
                  <a:srgbClr val="7F3494"/>
                </a:solidFill>
              </a:rPr>
              <a:t>KEEP READING!!!</a:t>
            </a:r>
            <a:endParaRPr sz="4800" dirty="0">
              <a:solidFill>
                <a:srgbClr val="142D92"/>
              </a:solidFill>
            </a:endParaRPr>
          </a:p>
        </p:txBody>
      </p:sp>
      <p:sp>
        <p:nvSpPr>
          <p:cNvPr id="280" name="Google Shape;280;p17"/>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sz="4800" dirty="0"/>
              <a:t>Medications</a:t>
            </a:r>
            <a:endParaRPr sz="4800" dirty="0"/>
          </a:p>
          <a:p>
            <a:pPr marL="0" lvl="0" indent="0" algn="l" rtl="0">
              <a:lnSpc>
                <a:spcPct val="90000"/>
              </a:lnSpc>
              <a:spcBef>
                <a:spcPts val="1000"/>
              </a:spcBef>
              <a:spcAft>
                <a:spcPts val="0"/>
              </a:spcAft>
              <a:buClr>
                <a:srgbClr val="24BAA2"/>
              </a:buClr>
              <a:buSzPts val="3600"/>
              <a:buNone/>
            </a:pPr>
            <a:endParaRPr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Clock and calendar on table">
            <a:extLst>
              <a:ext uri="{FF2B5EF4-FFF2-40B4-BE49-F238E27FC236}">
                <a16:creationId xmlns:a16="http://schemas.microsoft.com/office/drawing/2014/main" id="{68C8AF7F-3395-863C-A93C-3E7CA3857540}"/>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t="-9"/>
          <a:stretch/>
        </p:blipFill>
        <p:spPr>
          <a:xfrm>
            <a:off x="6340475" y="439738"/>
            <a:ext cx="5208588" cy="6045200"/>
          </a:xfrm>
        </p:spPr>
      </p:pic>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6. </a:t>
            </a:r>
            <a:r>
              <a:rPr lang="en-US" dirty="0"/>
              <a:t>– Medication Adherence 		Apps</a:t>
            </a:r>
          </a:p>
        </p:txBody>
      </p:sp>
      <p:pic>
        <p:nvPicPr>
          <p:cNvPr id="8" name="Picture 4">
            <a:hlinkClick r:id="rId3"/>
            <a:extLst>
              <a:ext uri="{FF2B5EF4-FFF2-40B4-BE49-F238E27FC236}">
                <a16:creationId xmlns:a16="http://schemas.microsoft.com/office/drawing/2014/main" id="{113C1FB1-4F0B-85A9-14FB-7E3FB617502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551491" y="1195734"/>
            <a:ext cx="4445000" cy="548216"/>
          </a:xfrm>
          <a:prstGeom prst="rect">
            <a:avLst/>
          </a:prstGeom>
          <a:solidFill>
            <a:schemeClr val="bg1"/>
          </a:solidFill>
        </p:spPr>
      </p:pic>
      <p:sp>
        <p:nvSpPr>
          <p:cNvPr id="11" name="Text Placeholder 1">
            <a:extLst>
              <a:ext uri="{FF2B5EF4-FFF2-40B4-BE49-F238E27FC236}">
                <a16:creationId xmlns:a16="http://schemas.microsoft.com/office/drawing/2014/main" id="{E266CC29-3EC9-3138-20FF-FC2ABF218E5E}"/>
              </a:ext>
            </a:extLst>
          </p:cNvPr>
          <p:cNvSpPr txBox="1">
            <a:spLocks/>
          </p:cNvSpPr>
          <p:nvPr/>
        </p:nvSpPr>
        <p:spPr>
          <a:xfrm>
            <a:off x="841656" y="1474609"/>
            <a:ext cx="5418467" cy="489782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US" dirty="0">
                <a:solidFill>
                  <a:srgbClr val="24BAA2"/>
                </a:solidFill>
              </a:rPr>
              <a:t>Medication Adherence Apps ensure that users get the correct medication at the correct times, but often require the follow-up or assistance of other people such as family members or caregivers. There are endless applications for reminders, scheduling, tracking dates or relevant events.</a:t>
            </a:r>
            <a:endParaRPr lang="en-US" dirty="0"/>
          </a:p>
          <a:p>
            <a:pPr marL="0" indent="0"/>
            <a:r>
              <a:rPr lang="en-US" dirty="0"/>
              <a:t>The </a:t>
            </a:r>
            <a:r>
              <a:rPr lang="en-US" dirty="0">
                <a:solidFill>
                  <a:schemeClr val="bg1"/>
                </a:solidFill>
                <a:hlinkClick r:id="rId3">
                  <a:extLst>
                    <a:ext uri="{A12FA001-AC4F-418D-AE19-62706E023703}">
                      <ahyp:hlinkClr xmlns:ahyp="http://schemas.microsoft.com/office/drawing/2018/hyperlinkcolor" val="tx"/>
                    </a:ext>
                  </a:extLst>
                </a:hlinkClick>
              </a:rPr>
              <a:t>Medisafe</a:t>
            </a:r>
            <a:r>
              <a:rPr lang="en-US" dirty="0"/>
              <a:t> App reminds users to take each of their medications. It also allows connecting more than one person to the same account, so they can see if the person has taken their medication, download their prescription, etc.</a:t>
            </a:r>
          </a:p>
          <a:p>
            <a:pPr marL="0" indent="0"/>
            <a:endParaRPr lang="en-IE" dirty="0"/>
          </a:p>
        </p:txBody>
      </p:sp>
    </p:spTree>
    <p:extLst>
      <p:ext uri="{BB962C8B-B14F-4D97-AF65-F5344CB8AC3E}">
        <p14:creationId xmlns:p14="http://schemas.microsoft.com/office/powerpoint/2010/main" val="37052130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5BD45-B41D-4B7D-FA9F-70AF82F07578}"/>
              </a:ext>
            </a:extLst>
          </p:cNvPr>
          <p:cNvSpPr>
            <a:spLocks noGrp="1"/>
          </p:cNvSpPr>
          <p:nvPr>
            <p:ph type="body" idx="1"/>
          </p:nvPr>
        </p:nvSpPr>
        <p:spPr>
          <a:xfrm>
            <a:off x="5572125" y="2924176"/>
            <a:ext cx="6438300" cy="2838204"/>
          </a:xfrm>
        </p:spPr>
        <p:txBody>
          <a:bodyPr>
            <a:normAutofit/>
          </a:bodyPr>
          <a:lstStyle/>
          <a:p>
            <a:pPr marL="0" indent="0"/>
            <a:r>
              <a:rPr lang="en-US" dirty="0"/>
              <a:t>Digital Apps for Healthcare Management</a:t>
            </a:r>
          </a:p>
        </p:txBody>
      </p:sp>
      <p:sp>
        <p:nvSpPr>
          <p:cNvPr id="3" name="Text Placeholder 2">
            <a:extLst>
              <a:ext uri="{FF2B5EF4-FFF2-40B4-BE49-F238E27FC236}">
                <a16:creationId xmlns:a16="http://schemas.microsoft.com/office/drawing/2014/main" id="{84311339-BA00-11AF-C4EA-C66997B4CEBF}"/>
              </a:ext>
            </a:extLst>
          </p:cNvPr>
          <p:cNvSpPr>
            <a:spLocks noGrp="1"/>
          </p:cNvSpPr>
          <p:nvPr>
            <p:ph type="body" idx="2"/>
          </p:nvPr>
        </p:nvSpPr>
        <p:spPr>
          <a:xfrm>
            <a:off x="920528" y="1118204"/>
            <a:ext cx="2583067" cy="2587522"/>
          </a:xfrm>
        </p:spPr>
        <p:txBody>
          <a:bodyPr/>
          <a:lstStyle/>
          <a:p>
            <a:pPr marL="0" indent="0" algn="ctr"/>
            <a:r>
              <a:rPr lang="en-IE" sz="6000" dirty="0"/>
              <a:t>Topic</a:t>
            </a:r>
          </a:p>
          <a:p>
            <a:pPr marL="0" indent="0" algn="ctr"/>
            <a:r>
              <a:rPr lang="en-IE" dirty="0"/>
              <a:t>1</a:t>
            </a:r>
          </a:p>
        </p:txBody>
      </p:sp>
    </p:spTree>
    <p:extLst>
      <p:ext uri="{BB962C8B-B14F-4D97-AF65-F5344CB8AC3E}">
        <p14:creationId xmlns:p14="http://schemas.microsoft.com/office/powerpoint/2010/main" val="32803289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7A73A-2B98-534A-2361-F7F3B538FBBF}"/>
              </a:ext>
            </a:extLst>
          </p:cNvPr>
          <p:cNvSpPr>
            <a:spLocks noGrp="1"/>
          </p:cNvSpPr>
          <p:nvPr>
            <p:ph type="body" idx="1"/>
          </p:nvPr>
        </p:nvSpPr>
        <p:spPr>
          <a:xfrm>
            <a:off x="841656" y="1474609"/>
            <a:ext cx="5418467" cy="4897826"/>
          </a:xfrm>
        </p:spPr>
        <p:txBody>
          <a:bodyPr/>
          <a:lstStyle/>
          <a:p>
            <a:pPr marL="0" indent="0"/>
            <a:r>
              <a:rPr lang="en-US" dirty="0">
                <a:solidFill>
                  <a:srgbClr val="24BAA2"/>
                </a:solidFill>
              </a:rPr>
              <a:t>Medication Adherence ‘Robots’ or dispensers are extremely useful as they do the work of </a:t>
            </a:r>
            <a:r>
              <a:rPr lang="en-US" dirty="0" err="1">
                <a:solidFill>
                  <a:srgbClr val="24BAA2"/>
                </a:solidFill>
              </a:rPr>
              <a:t>organising</a:t>
            </a:r>
            <a:r>
              <a:rPr lang="en-US" dirty="0">
                <a:solidFill>
                  <a:srgbClr val="24BAA2"/>
                </a:solidFill>
              </a:rPr>
              <a:t> all one’s pills into different dose groupings for easy administration. They are generally controlled via an App hence why they are mentioned here.</a:t>
            </a:r>
            <a:endParaRPr lang="en-US" dirty="0">
              <a:solidFill>
                <a:srgbClr val="24BAA2"/>
              </a:solidFill>
              <a:hlinkClick r:id="rId2">
                <a:extLst>
                  <a:ext uri="{A12FA001-AC4F-418D-AE19-62706E023703}">
                    <ahyp:hlinkClr xmlns:ahyp="http://schemas.microsoft.com/office/drawing/2018/hyperlinkcolor" val="tx"/>
                  </a:ext>
                </a:extLst>
              </a:hlinkClick>
            </a:endParaRPr>
          </a:p>
          <a:p>
            <a:pPr marL="0" indent="0"/>
            <a:r>
              <a:rPr lang="en-US" dirty="0">
                <a:solidFill>
                  <a:schemeClr val="bg1"/>
                </a:solidFill>
                <a:hlinkClick r:id="rId2">
                  <a:extLst>
                    <a:ext uri="{A12FA001-AC4F-418D-AE19-62706E023703}">
                      <ahyp:hlinkClr xmlns:ahyp="http://schemas.microsoft.com/office/drawing/2018/hyperlinkcolor" val="tx"/>
                    </a:ext>
                  </a:extLst>
                </a:hlinkClick>
              </a:rPr>
              <a:t>The Hero Pill Dispenser </a:t>
            </a:r>
            <a:r>
              <a:rPr lang="en-US" dirty="0"/>
              <a:t>is designed to help users/seniors improve their adherence to their prescribed medication regimen. It reminds one which pills to take and when to take them; and helps to refill prescriptions when needed.</a:t>
            </a:r>
          </a:p>
        </p:txBody>
      </p:sp>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7. </a:t>
            </a:r>
            <a:r>
              <a:rPr lang="en-US" dirty="0"/>
              <a:t>– Medication Adherence 		Technology</a:t>
            </a:r>
          </a:p>
        </p:txBody>
      </p:sp>
      <p:pic>
        <p:nvPicPr>
          <p:cNvPr id="6" name="Picture Placeholder 5">
            <a:extLst>
              <a:ext uri="{FF2B5EF4-FFF2-40B4-BE49-F238E27FC236}">
                <a16:creationId xmlns:a16="http://schemas.microsoft.com/office/drawing/2014/main" id="{1BB341E9-68F5-5866-A064-581E0286E760}"/>
              </a:ext>
            </a:extLst>
          </p:cNvPr>
          <p:cNvPicPr>
            <a:picLocks noGrp="1" noChangeAspect="1"/>
          </p:cNvPicPr>
          <p:nvPr>
            <p:ph type="pic" idx="3"/>
          </p:nvPr>
        </p:nvPicPr>
        <p:blipFill rotWithShape="1">
          <a:blip r:embed="rId3" cstate="screen">
            <a:extLst>
              <a:ext uri="{28A0092B-C50C-407E-A947-70E740481C1C}">
                <a14:useLocalDpi xmlns:a14="http://schemas.microsoft.com/office/drawing/2010/main"/>
              </a:ext>
            </a:extLst>
          </a:blip>
          <a:srcRect l="-61112" t="-7583" r="-2" b="-9701"/>
          <a:stretch/>
        </p:blipFill>
        <p:spPr>
          <a:xfrm>
            <a:off x="6342434" y="439730"/>
            <a:ext cx="5206099" cy="6045736"/>
          </a:xfrm>
          <a:prstGeom prst="rect">
            <a:avLst/>
          </a:prstGeom>
        </p:spPr>
      </p:pic>
      <p:pic>
        <p:nvPicPr>
          <p:cNvPr id="9" name="Picture 8">
            <a:extLst>
              <a:ext uri="{FF2B5EF4-FFF2-40B4-BE49-F238E27FC236}">
                <a16:creationId xmlns:a16="http://schemas.microsoft.com/office/drawing/2014/main" id="{9F2297A4-72D9-A0D8-C6EB-D87240D11A84}"/>
              </a:ext>
            </a:extLst>
          </p:cNvPr>
          <p:cNvPicPr>
            <a:picLocks noChangeAspect="1"/>
          </p:cNvPicPr>
          <p:nvPr/>
        </p:nvPicPr>
        <p:blipFill>
          <a:blip r:embed="rId4"/>
          <a:stretch>
            <a:fillRect/>
          </a:stretch>
        </p:blipFill>
        <p:spPr>
          <a:xfrm>
            <a:off x="6741040" y="2100751"/>
            <a:ext cx="1463167" cy="2877561"/>
          </a:xfrm>
          <a:prstGeom prst="rect">
            <a:avLst/>
          </a:prstGeom>
        </p:spPr>
      </p:pic>
      <p:pic>
        <p:nvPicPr>
          <p:cNvPr id="10" name="Picture 8" descr="Hero Health | LinkedIn">
            <a:hlinkClick r:id="rId2"/>
            <a:extLst>
              <a:ext uri="{FF2B5EF4-FFF2-40B4-BE49-F238E27FC236}">
                <a16:creationId xmlns:a16="http://schemas.microsoft.com/office/drawing/2014/main" id="{1F250135-09D5-6336-58D1-5F419D90516B}"/>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6518273" y="865485"/>
            <a:ext cx="1908700" cy="1098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1161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7A73A-2B98-534A-2361-F7F3B538FBBF}"/>
              </a:ext>
            </a:extLst>
          </p:cNvPr>
          <p:cNvSpPr>
            <a:spLocks noGrp="1"/>
          </p:cNvSpPr>
          <p:nvPr>
            <p:ph type="body" idx="1"/>
          </p:nvPr>
        </p:nvSpPr>
        <p:spPr>
          <a:xfrm>
            <a:off x="841656" y="1474609"/>
            <a:ext cx="5418467" cy="4897826"/>
          </a:xfrm>
        </p:spPr>
        <p:txBody>
          <a:bodyPr/>
          <a:lstStyle/>
          <a:p>
            <a:pPr marL="0" indent="0"/>
            <a:r>
              <a:rPr lang="en-US" dirty="0">
                <a:solidFill>
                  <a:srgbClr val="24BAA2"/>
                </a:solidFill>
              </a:rPr>
              <a:t>Exercise is important for all ages, but as your clients age, they tend to become more sedentary. Health and exercise go hand in hand though no matter what the condition and having an App instruct and motivate you is very useful.</a:t>
            </a:r>
          </a:p>
          <a:p>
            <a:pPr marL="0" indent="0"/>
            <a:r>
              <a:rPr lang="en-US" dirty="0">
                <a:solidFill>
                  <a:schemeClr val="bg1"/>
                </a:solidFill>
              </a:rPr>
              <a:t>My Fitness Pal App allows one to track progress toward nutrition, water, fitness, and weight loss goals, all factors that influence health. This app is like having a nutrition coach, intermittent fasting tracker, meal planner, and food diary with you at all times.</a:t>
            </a:r>
          </a:p>
          <a:p>
            <a:pPr marL="0" indent="0"/>
            <a:endParaRPr lang="en-US" dirty="0">
              <a:solidFill>
                <a:srgbClr val="24BAA2"/>
              </a:solidFill>
              <a:hlinkClick r:id="rId2">
                <a:extLst>
                  <a:ext uri="{A12FA001-AC4F-418D-AE19-62706E023703}">
                    <ahyp:hlinkClr xmlns:ahyp="http://schemas.microsoft.com/office/drawing/2018/hyperlinkcolor" val="tx"/>
                  </a:ext>
                </a:extLst>
              </a:hlinkClick>
            </a:endParaRPr>
          </a:p>
        </p:txBody>
      </p:sp>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8. </a:t>
            </a:r>
            <a:r>
              <a:rPr lang="en-US" dirty="0"/>
              <a:t>– Exercise &amp; Fitness 			Apps</a:t>
            </a:r>
          </a:p>
        </p:txBody>
      </p:sp>
      <p:pic>
        <p:nvPicPr>
          <p:cNvPr id="8" name="Picture Placeholder 7" descr="Elderly couple exercising">
            <a:extLst>
              <a:ext uri="{FF2B5EF4-FFF2-40B4-BE49-F238E27FC236}">
                <a16:creationId xmlns:a16="http://schemas.microsoft.com/office/drawing/2014/main" id="{ED4A44E4-CE87-9633-440A-5979E5EEE567}"/>
              </a:ext>
            </a:extLst>
          </p:cNvPr>
          <p:cNvPicPr>
            <a:picLocks noGrp="1" noChangeAspect="1"/>
          </p:cNvPicPr>
          <p:nvPr>
            <p:ph type="pic" idx="3"/>
          </p:nvPr>
        </p:nvPicPr>
        <p:blipFill>
          <a:blip r:embed="rId3" cstate="screen">
            <a:extLst>
              <a:ext uri="{28A0092B-C50C-407E-A947-70E740481C1C}">
                <a14:useLocalDpi xmlns:a14="http://schemas.microsoft.com/office/drawing/2010/main"/>
              </a:ext>
            </a:extLst>
          </a:blip>
          <a:srcRect/>
          <a:stretch>
            <a:fillRect/>
          </a:stretch>
        </p:blipFill>
        <p:spPr>
          <a:xfrm>
            <a:off x="6343650" y="567731"/>
            <a:ext cx="5288940" cy="6045200"/>
          </a:xfrm>
        </p:spPr>
      </p:pic>
    </p:spTree>
    <p:extLst>
      <p:ext uri="{BB962C8B-B14F-4D97-AF65-F5344CB8AC3E}">
        <p14:creationId xmlns:p14="http://schemas.microsoft.com/office/powerpoint/2010/main" val="22183342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body" idx="1"/>
          </p:nvPr>
        </p:nvSpPr>
        <p:spPr>
          <a:xfrm>
            <a:off x="835671" y="2602711"/>
            <a:ext cx="7178174" cy="301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dirty="0"/>
              <a:t>My Fitness Pal is a good App for seniors to help them maintain a healthy lifestyle. Track the food they eat, count their steps, and what forms of exercise they’ve done during the day. One can also connect with a community of users and share tips and techniques thus supporting each other with fitness and health goals.</a:t>
            </a:r>
          </a:p>
          <a:p>
            <a:pPr marL="0" lvl="0" indent="0" algn="l" rtl="0">
              <a:lnSpc>
                <a:spcPct val="90000"/>
              </a:lnSpc>
              <a:spcBef>
                <a:spcPts val="0"/>
              </a:spcBef>
              <a:spcAft>
                <a:spcPts val="0"/>
              </a:spcAft>
              <a:buClr>
                <a:srgbClr val="092E4B"/>
              </a:buClr>
              <a:buSzPts val="2400"/>
              <a:buNone/>
            </a:pPr>
            <a:endParaRPr lang="en-US" dirty="0"/>
          </a:p>
          <a:p>
            <a:pPr marL="0" lvl="0" indent="0" algn="l" rtl="0">
              <a:lnSpc>
                <a:spcPct val="90000"/>
              </a:lnSpc>
              <a:spcBef>
                <a:spcPts val="0"/>
              </a:spcBef>
              <a:spcAft>
                <a:spcPts val="0"/>
              </a:spcAft>
              <a:buClr>
                <a:srgbClr val="092E4B"/>
              </a:buClr>
              <a:buSzPts val="2400"/>
              <a:buNone/>
            </a:pPr>
            <a:endParaRPr lang="en-US" dirty="0"/>
          </a:p>
        </p:txBody>
      </p:sp>
      <p:sp>
        <p:nvSpPr>
          <p:cNvPr id="416" name="Google Shape;416;p3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a:hlinkClick r:id="rId3">
                  <a:extLst>
                    <a:ext uri="{A12FA001-AC4F-418D-AE19-62706E023703}">
                      <ahyp:hlinkClr xmlns:ahyp="http://schemas.microsoft.com/office/drawing/2018/hyperlinkcolor" val="tx"/>
                    </a:ext>
                  </a:extLst>
                </a:hlinkClick>
              </a:rPr>
              <a:t>My Fitness Pal</a:t>
            </a:r>
            <a:endParaRPr dirty="0"/>
          </a:p>
        </p:txBody>
      </p:sp>
      <p:pic>
        <p:nvPicPr>
          <p:cNvPr id="417" name="Google Shape;417;p33">
            <a:hlinkClick r:id="rId4"/>
          </p:cNvPr>
          <p:cNvPicPr preferRelativeResize="0"/>
          <p:nvPr/>
        </p:nvPicPr>
        <p:blipFill rotWithShape="1">
          <a:blip r:embed="rId5">
            <a:alphaModFix/>
          </a:blip>
          <a:srcRect/>
          <a:stretch/>
        </p:blipFill>
        <p:spPr>
          <a:xfrm>
            <a:off x="5064156" y="5994372"/>
            <a:ext cx="1663786" cy="520727"/>
          </a:xfrm>
          <a:prstGeom prst="rect">
            <a:avLst/>
          </a:prstGeom>
          <a:noFill/>
          <a:ln>
            <a:noFill/>
          </a:ln>
        </p:spPr>
      </p:pic>
      <p:pic>
        <p:nvPicPr>
          <p:cNvPr id="418" name="Google Shape;418;p33">
            <a:hlinkClick r:id="rId6"/>
          </p:cNvPr>
          <p:cNvPicPr preferRelativeResize="0"/>
          <p:nvPr/>
        </p:nvPicPr>
        <p:blipFill rotWithShape="1">
          <a:blip r:embed="rId7">
            <a:alphaModFix/>
          </a:blip>
          <a:srcRect/>
          <a:stretch/>
        </p:blipFill>
        <p:spPr>
          <a:xfrm>
            <a:off x="5064156" y="5302688"/>
            <a:ext cx="1657435" cy="539778"/>
          </a:xfrm>
          <a:prstGeom prst="rect">
            <a:avLst/>
          </a:prstGeom>
          <a:noFill/>
          <a:ln>
            <a:noFill/>
          </a:ln>
        </p:spPr>
      </p:pic>
      <p:sp>
        <p:nvSpPr>
          <p:cNvPr id="419" name="Google Shape;419;p33"/>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relevant tab to download this App</a:t>
            </a:r>
            <a:endParaRPr sz="1400" b="0" i="0" u="none" strike="noStrike" cap="none">
              <a:solidFill>
                <a:srgbClr val="000000"/>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9F9DFB75-F0F1-A2A3-C761-07E3F1BC77A8}"/>
              </a:ext>
            </a:extLst>
          </p:cNvPr>
          <p:cNvSpPr>
            <a:spLocks noGrp="1"/>
          </p:cNvSpPr>
          <p:nvPr>
            <p:ph type="pic" idx="3"/>
          </p:nvPr>
        </p:nvSpPr>
        <p:spPr/>
        <p:txBody>
          <a:bodyPr/>
          <a:lstStyle/>
          <a:p>
            <a:endParaRPr lang="en-IE"/>
          </a:p>
        </p:txBody>
      </p:sp>
      <p:sp>
        <p:nvSpPr>
          <p:cNvPr id="4" name="TextBox 3">
            <a:extLst>
              <a:ext uri="{FF2B5EF4-FFF2-40B4-BE49-F238E27FC236}">
                <a16:creationId xmlns:a16="http://schemas.microsoft.com/office/drawing/2014/main" id="{9E3CBD31-F093-27F1-F9D7-E577ED54BE0D}"/>
              </a:ext>
            </a:extLst>
          </p:cNvPr>
          <p:cNvSpPr txBox="1"/>
          <p:nvPr/>
        </p:nvSpPr>
        <p:spPr>
          <a:xfrm>
            <a:off x="8583306" y="1246695"/>
            <a:ext cx="2444127" cy="4336988"/>
          </a:xfrm>
          <a:prstGeom prst="rect">
            <a:avLst/>
          </a:prstGeom>
          <a:solidFill>
            <a:schemeClr val="bg1"/>
          </a:solidFill>
        </p:spPr>
        <p:txBody>
          <a:bodyPr wrap="square" rtlCol="0">
            <a:spAutoFit/>
          </a:bodyPr>
          <a:lstStyle/>
          <a:p>
            <a:endParaRPr lang="en-IE" dirty="0"/>
          </a:p>
        </p:txBody>
      </p:sp>
      <p:pic>
        <p:nvPicPr>
          <p:cNvPr id="6" name="Picture 5">
            <a:extLst>
              <a:ext uri="{FF2B5EF4-FFF2-40B4-BE49-F238E27FC236}">
                <a16:creationId xmlns:a16="http://schemas.microsoft.com/office/drawing/2014/main" id="{C2983E60-9F92-1D91-84FE-ADEF4F4C852E}"/>
              </a:ext>
            </a:extLst>
          </p:cNvPr>
          <p:cNvPicPr>
            <a:picLocks noChangeAspect="1"/>
          </p:cNvPicPr>
          <p:nvPr/>
        </p:nvPicPr>
        <p:blipFill>
          <a:blip r:embed="rId8"/>
          <a:stretch>
            <a:fillRect/>
          </a:stretch>
        </p:blipFill>
        <p:spPr>
          <a:xfrm>
            <a:off x="9135409" y="3200365"/>
            <a:ext cx="1339919" cy="1352620"/>
          </a:xfrm>
          <a:prstGeom prst="rect">
            <a:avLst/>
          </a:prstGeom>
        </p:spPr>
      </p:pic>
      <p:pic>
        <p:nvPicPr>
          <p:cNvPr id="8" name="Picture 7">
            <a:extLst>
              <a:ext uri="{FF2B5EF4-FFF2-40B4-BE49-F238E27FC236}">
                <a16:creationId xmlns:a16="http://schemas.microsoft.com/office/drawing/2014/main" id="{9B80BA7B-8B3F-BC36-1ACC-8142E87A82EE}"/>
              </a:ext>
            </a:extLst>
          </p:cNvPr>
          <p:cNvPicPr>
            <a:picLocks noChangeAspect="1"/>
          </p:cNvPicPr>
          <p:nvPr/>
        </p:nvPicPr>
        <p:blipFill>
          <a:blip r:embed="rId9"/>
          <a:stretch>
            <a:fillRect/>
          </a:stretch>
        </p:blipFill>
        <p:spPr>
          <a:xfrm>
            <a:off x="8919497" y="2126437"/>
            <a:ext cx="1771741" cy="476274"/>
          </a:xfrm>
          <a:prstGeom prst="rect">
            <a:avLst/>
          </a:prstGeom>
        </p:spPr>
      </p:pic>
    </p:spTree>
    <p:extLst>
      <p:ext uri="{BB962C8B-B14F-4D97-AF65-F5344CB8AC3E}">
        <p14:creationId xmlns:p14="http://schemas.microsoft.com/office/powerpoint/2010/main" val="47032728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467A73A-2B98-534A-2361-F7F3B538FBBF}"/>
              </a:ext>
            </a:extLst>
          </p:cNvPr>
          <p:cNvSpPr>
            <a:spLocks noGrp="1"/>
          </p:cNvSpPr>
          <p:nvPr>
            <p:ph type="body" idx="1"/>
          </p:nvPr>
        </p:nvSpPr>
        <p:spPr>
          <a:xfrm>
            <a:off x="819151" y="1361579"/>
            <a:ext cx="5450498" cy="4897826"/>
          </a:xfrm>
        </p:spPr>
        <p:txBody>
          <a:bodyPr/>
          <a:lstStyle/>
          <a:p>
            <a:pPr marL="0" indent="0"/>
            <a:r>
              <a:rPr lang="en-US" dirty="0">
                <a:solidFill>
                  <a:srgbClr val="24BAA2"/>
                </a:solidFill>
              </a:rPr>
              <a:t>Blood pressure (BP) monitoring/tracking and heart rate are very important for health. Blood pressure tests can be carried out at several places, including at home – Home blood pressure monitoring enables patients with hypertension to measure and share their blood pressure readings with their care team from their home.</a:t>
            </a:r>
          </a:p>
          <a:p>
            <a:pPr marL="0" indent="0"/>
            <a:r>
              <a:rPr lang="en-US" dirty="0">
                <a:solidFill>
                  <a:schemeClr val="bg1"/>
                </a:solidFill>
              </a:rPr>
              <a:t>There are a variety of low-cost blood pressure monitors available that patients can buy to use at home that can be linked to Apps directly or the data can be input for sharing purposes.</a:t>
            </a:r>
            <a:endParaRPr lang="en-US" dirty="0">
              <a:solidFill>
                <a:schemeClr val="bg1"/>
              </a:solidFill>
              <a:hlinkClick r:id="rId2">
                <a:extLst>
                  <a:ext uri="{A12FA001-AC4F-418D-AE19-62706E023703}">
                    <ahyp:hlinkClr xmlns:ahyp="http://schemas.microsoft.com/office/drawing/2018/hyperlinkcolor" val="tx"/>
                  </a:ext>
                </a:extLst>
              </a:hlinkClick>
            </a:endParaRPr>
          </a:p>
        </p:txBody>
      </p:sp>
      <p:sp>
        <p:nvSpPr>
          <p:cNvPr id="5" name="Google Shape;409;p32">
            <a:extLst>
              <a:ext uri="{FF2B5EF4-FFF2-40B4-BE49-F238E27FC236}">
                <a16:creationId xmlns:a16="http://schemas.microsoft.com/office/drawing/2014/main" id="{59279B68-87F9-73BA-82C4-073814BE818C}"/>
              </a:ext>
            </a:extLst>
          </p:cNvPr>
          <p:cNvSpPr txBox="1">
            <a:spLocks/>
          </p:cNvSpPr>
          <p:nvPr/>
        </p:nvSpPr>
        <p:spPr>
          <a:xfrm>
            <a:off x="461421" y="369392"/>
            <a:ext cx="5949427" cy="992187"/>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lnSpc>
                <a:spcPct val="60000"/>
              </a:lnSpc>
              <a:spcBef>
                <a:spcPts val="0"/>
              </a:spcBef>
              <a:buSzPts val="8000"/>
            </a:pPr>
            <a:r>
              <a:rPr lang="en-US" sz="8000" dirty="0"/>
              <a:t>9. </a:t>
            </a:r>
            <a:r>
              <a:rPr lang="en-US" dirty="0"/>
              <a:t>– Blood Pressure				 Monitoring Apps</a:t>
            </a:r>
          </a:p>
        </p:txBody>
      </p:sp>
      <p:pic>
        <p:nvPicPr>
          <p:cNvPr id="6" name="Picture Placeholder 5">
            <a:extLst>
              <a:ext uri="{FF2B5EF4-FFF2-40B4-BE49-F238E27FC236}">
                <a16:creationId xmlns:a16="http://schemas.microsoft.com/office/drawing/2014/main" id="{4A9A268D-A4F6-4946-A0F3-D84B179EE181}"/>
              </a:ext>
            </a:extLst>
          </p:cNvPr>
          <p:cNvPicPr>
            <a:picLocks noGrp="1" noChangeAspect="1"/>
          </p:cNvPicPr>
          <p:nvPr>
            <p:ph type="pic" idx="3"/>
          </p:nvPr>
        </p:nvPicPr>
        <p:blipFill rotWithShape="1">
          <a:blip r:embed="rId3" cstate="screen">
            <a:extLst>
              <a:ext uri="{28A0092B-C50C-407E-A947-70E740481C1C}">
                <a14:useLocalDpi xmlns:a14="http://schemas.microsoft.com/office/drawing/2010/main"/>
              </a:ext>
            </a:extLst>
          </a:blip>
          <a:srcRect/>
          <a:stretch/>
        </p:blipFill>
        <p:spPr>
          <a:xfrm>
            <a:off x="6343649" y="439730"/>
            <a:ext cx="5204883" cy="6045736"/>
          </a:xfrm>
          <a:prstGeom prst="rect">
            <a:avLst/>
          </a:prstGeom>
        </p:spPr>
      </p:pic>
    </p:spTree>
    <p:extLst>
      <p:ext uri="{BB962C8B-B14F-4D97-AF65-F5344CB8AC3E}">
        <p14:creationId xmlns:p14="http://schemas.microsoft.com/office/powerpoint/2010/main" val="28891998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3"/>
          <p:cNvSpPr txBox="1">
            <a:spLocks noGrp="1"/>
          </p:cNvSpPr>
          <p:nvPr>
            <p:ph type="body" idx="1"/>
          </p:nvPr>
        </p:nvSpPr>
        <p:spPr>
          <a:xfrm>
            <a:off x="835671" y="2602711"/>
            <a:ext cx="7178174" cy="30194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dirty="0"/>
              <a:t>This app helps you to record your blood pressure readings after measuring it using an external device, generate charts and set reminders for future readings. This app doesn't measure your blood pressure, (systolic or high pressure, diastolic or low pressure), but it helps you to track, log &amp; monitor your blood pressure heartbeat (pulse) and more. You can even write a note for each log.</a:t>
            </a:r>
          </a:p>
          <a:p>
            <a:pPr marL="0" lvl="0" indent="0" algn="l" rtl="0">
              <a:lnSpc>
                <a:spcPct val="90000"/>
              </a:lnSpc>
              <a:spcBef>
                <a:spcPts val="0"/>
              </a:spcBef>
              <a:spcAft>
                <a:spcPts val="0"/>
              </a:spcAft>
              <a:buClr>
                <a:srgbClr val="092E4B"/>
              </a:buClr>
              <a:buSzPts val="2400"/>
              <a:buNone/>
            </a:pPr>
            <a:endParaRPr lang="en-US" dirty="0"/>
          </a:p>
        </p:txBody>
      </p:sp>
      <p:sp>
        <p:nvSpPr>
          <p:cNvPr id="416" name="Google Shape;416;p3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u="sng" dirty="0"/>
              <a:t>Blood Pressure Diary</a:t>
            </a:r>
            <a:endParaRPr dirty="0"/>
          </a:p>
        </p:txBody>
      </p:sp>
      <p:pic>
        <p:nvPicPr>
          <p:cNvPr id="417" name="Google Shape;417;p33">
            <a:hlinkClick r:id="rId3"/>
          </p:cNvPr>
          <p:cNvPicPr preferRelativeResize="0"/>
          <p:nvPr/>
        </p:nvPicPr>
        <p:blipFill rotWithShape="1">
          <a:blip r:embed="rId4">
            <a:alphaModFix/>
          </a:blip>
          <a:srcRect/>
          <a:stretch/>
        </p:blipFill>
        <p:spPr>
          <a:xfrm>
            <a:off x="5064156" y="5994372"/>
            <a:ext cx="1663786" cy="520727"/>
          </a:xfrm>
          <a:prstGeom prst="rect">
            <a:avLst/>
          </a:prstGeom>
          <a:noFill/>
          <a:ln>
            <a:noFill/>
          </a:ln>
        </p:spPr>
      </p:pic>
      <p:pic>
        <p:nvPicPr>
          <p:cNvPr id="418" name="Google Shape;418;p33">
            <a:hlinkClick r:id="rId5"/>
          </p:cNvPr>
          <p:cNvPicPr preferRelativeResize="0"/>
          <p:nvPr/>
        </p:nvPicPr>
        <p:blipFill rotWithShape="1">
          <a:blip r:embed="rId6">
            <a:alphaModFix/>
          </a:blip>
          <a:srcRect/>
          <a:stretch/>
        </p:blipFill>
        <p:spPr>
          <a:xfrm>
            <a:off x="5064156" y="5302688"/>
            <a:ext cx="1657435" cy="539778"/>
          </a:xfrm>
          <a:prstGeom prst="rect">
            <a:avLst/>
          </a:prstGeom>
          <a:noFill/>
          <a:ln>
            <a:noFill/>
          </a:ln>
        </p:spPr>
      </p:pic>
      <p:sp>
        <p:nvSpPr>
          <p:cNvPr id="419" name="Google Shape;419;p33"/>
          <p:cNvSpPr/>
          <p:nvPr/>
        </p:nvSpPr>
        <p:spPr>
          <a:xfrm>
            <a:off x="835671" y="5302688"/>
            <a:ext cx="3631729" cy="1212411"/>
          </a:xfrm>
          <a:prstGeom prst="homePlate">
            <a:avLst>
              <a:gd name="adj" fmla="val 50000"/>
            </a:avLst>
          </a:prstGeom>
          <a:solidFill>
            <a:srgbClr val="24BAA2"/>
          </a:solidFill>
          <a:ln w="1270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200"/>
              <a:buFont typeface="Arial"/>
              <a:buNone/>
            </a:pPr>
            <a:r>
              <a:rPr lang="en-US" sz="2200" b="1" i="0" u="none" strike="noStrike" cap="none">
                <a:solidFill>
                  <a:schemeClr val="lt1"/>
                </a:solidFill>
                <a:latin typeface="Calibri"/>
                <a:ea typeface="Calibri"/>
                <a:cs typeface="Calibri"/>
                <a:sym typeface="Calibri"/>
              </a:rPr>
              <a:t>Click on the relevant tab to download this App</a:t>
            </a:r>
            <a:endParaRPr sz="1400" b="0" i="0" u="none" strike="noStrike" cap="none">
              <a:solidFill>
                <a:srgbClr val="000000"/>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9F9DFB75-F0F1-A2A3-C761-07E3F1BC77A8}"/>
              </a:ext>
            </a:extLst>
          </p:cNvPr>
          <p:cNvSpPr>
            <a:spLocks noGrp="1"/>
          </p:cNvSpPr>
          <p:nvPr>
            <p:ph type="pic" idx="3"/>
          </p:nvPr>
        </p:nvSpPr>
        <p:spPr/>
        <p:txBody>
          <a:bodyPr/>
          <a:lstStyle/>
          <a:p>
            <a:endParaRPr lang="en-IE"/>
          </a:p>
        </p:txBody>
      </p:sp>
      <p:sp>
        <p:nvSpPr>
          <p:cNvPr id="4" name="TextBox 3">
            <a:extLst>
              <a:ext uri="{FF2B5EF4-FFF2-40B4-BE49-F238E27FC236}">
                <a16:creationId xmlns:a16="http://schemas.microsoft.com/office/drawing/2014/main" id="{9E3CBD31-F093-27F1-F9D7-E577ED54BE0D}"/>
              </a:ext>
            </a:extLst>
          </p:cNvPr>
          <p:cNvSpPr txBox="1"/>
          <p:nvPr/>
        </p:nvSpPr>
        <p:spPr>
          <a:xfrm>
            <a:off x="8583306" y="1246695"/>
            <a:ext cx="2444127" cy="4336988"/>
          </a:xfrm>
          <a:prstGeom prst="rect">
            <a:avLst/>
          </a:prstGeom>
          <a:solidFill>
            <a:schemeClr val="bg1"/>
          </a:solidFill>
        </p:spPr>
        <p:txBody>
          <a:bodyPr wrap="square" rtlCol="0">
            <a:spAutoFit/>
          </a:bodyPr>
          <a:lstStyle/>
          <a:p>
            <a:endParaRPr lang="en-IE" dirty="0"/>
          </a:p>
        </p:txBody>
      </p:sp>
      <p:pic>
        <p:nvPicPr>
          <p:cNvPr id="7" name="Picture 6">
            <a:extLst>
              <a:ext uri="{FF2B5EF4-FFF2-40B4-BE49-F238E27FC236}">
                <a16:creationId xmlns:a16="http://schemas.microsoft.com/office/drawing/2014/main" id="{449523BA-EF51-5666-4199-05A2D0C5245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649981" y="2257425"/>
            <a:ext cx="2152527" cy="2066996"/>
          </a:xfrm>
          <a:prstGeom prst="rect">
            <a:avLst/>
          </a:prstGeom>
        </p:spPr>
      </p:pic>
    </p:spTree>
    <p:extLst>
      <p:ext uri="{BB962C8B-B14F-4D97-AF65-F5344CB8AC3E}">
        <p14:creationId xmlns:p14="http://schemas.microsoft.com/office/powerpoint/2010/main" val="18796255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sp>
        <p:nvSpPr>
          <p:cNvPr id="425" name="Google Shape;425;p52"/>
          <p:cNvSpPr txBox="1">
            <a:spLocks noGrp="1"/>
          </p:cNvSpPr>
          <p:nvPr>
            <p:ph type="body" idx="1"/>
          </p:nvPr>
        </p:nvSpPr>
        <p:spPr>
          <a:xfrm>
            <a:off x="888309" y="2293448"/>
            <a:ext cx="4639192"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2400"/>
              <a:buNone/>
            </a:pPr>
            <a:r>
              <a:rPr lang="en-US" sz="2400">
                <a:solidFill>
                  <a:schemeClr val="lt1"/>
                </a:solidFill>
                <a:latin typeface="Calibri"/>
                <a:ea typeface="Calibri"/>
                <a:cs typeface="Calibri"/>
                <a:sym typeface="Calibri"/>
              </a:rPr>
              <a:t>As mentioned earlier in this section, Diabetes is only being used as an example of one illness where </a:t>
            </a:r>
            <a:r>
              <a:rPr lang="en-US" sz="2400" b="1">
                <a:solidFill>
                  <a:schemeClr val="lt1"/>
                </a:solidFill>
                <a:latin typeface="Calibri"/>
                <a:ea typeface="Calibri"/>
                <a:cs typeface="Calibri"/>
                <a:sym typeface="Calibri"/>
              </a:rPr>
              <a:t>Apps and digital technologies are very useful in condition management</a:t>
            </a:r>
            <a:r>
              <a:rPr lang="en-US" sz="2400">
                <a:solidFill>
                  <a:schemeClr val="lt1"/>
                </a:solidFill>
                <a:latin typeface="Calibri"/>
                <a:ea typeface="Calibri"/>
                <a:cs typeface="Calibri"/>
                <a:sym typeface="Calibri"/>
              </a:rPr>
              <a:t>. However, the use of technology can be applied to several medical conditions. For monitoring purposes, exercise motivation, social connection, diet management, etc…</a:t>
            </a:r>
            <a:endParaRPr/>
          </a:p>
          <a:p>
            <a:pPr marL="0" lvl="0" indent="0" algn="l" rtl="0">
              <a:lnSpc>
                <a:spcPct val="90000"/>
              </a:lnSpc>
              <a:spcBef>
                <a:spcPts val="1000"/>
              </a:spcBef>
              <a:spcAft>
                <a:spcPts val="0"/>
              </a:spcAft>
              <a:buSzPts val="2400"/>
              <a:buNone/>
            </a:pPr>
            <a:endParaRPr/>
          </a:p>
        </p:txBody>
      </p:sp>
      <p:sp>
        <p:nvSpPr>
          <p:cNvPr id="426" name="Google Shape;426;p52"/>
          <p:cNvSpPr txBox="1">
            <a:spLocks noGrp="1"/>
          </p:cNvSpPr>
          <p:nvPr>
            <p:ph type="body" idx="2"/>
          </p:nvPr>
        </p:nvSpPr>
        <p:spPr>
          <a:xfrm>
            <a:off x="311499" y="186856"/>
            <a:ext cx="533050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SzPts val="3600"/>
              <a:buNone/>
            </a:pPr>
            <a:r>
              <a:rPr lang="en-US"/>
              <a:t>Using this example as inspiration to further your and your client’s use of technology</a:t>
            </a:r>
            <a:endParaRPr/>
          </a:p>
        </p:txBody>
      </p:sp>
      <p:pic>
        <p:nvPicPr>
          <p:cNvPr id="427" name="Google Shape;427;p52" descr="Old women hanging out"/>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5888002" y="439730"/>
            <a:ext cx="5660531" cy="6045736"/>
          </a:xfrm>
          <a:prstGeom prst="rect">
            <a:avLst/>
          </a:prstGeom>
          <a:solidFill>
            <a:srgbClr val="F2F2F2"/>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F0765C8-8AC9-6DFF-EB9E-84C606E7034F}"/>
              </a:ext>
            </a:extLst>
          </p:cNvPr>
          <p:cNvSpPr>
            <a:spLocks noGrp="1"/>
          </p:cNvSpPr>
          <p:nvPr>
            <p:ph type="body" idx="1"/>
          </p:nvPr>
        </p:nvSpPr>
        <p:spPr>
          <a:xfrm>
            <a:off x="565875" y="1915168"/>
            <a:ext cx="5232024" cy="4377696"/>
          </a:xfrm>
        </p:spPr>
        <p:txBody>
          <a:bodyPr/>
          <a:lstStyle/>
          <a:p>
            <a:pPr indent="0"/>
            <a:r>
              <a:rPr lang="en-IE" dirty="0"/>
              <a:t>You have just completed TOPIC 1 …we continue the conversation of Apps and Technologies in the next section but focus on those that support seniors in creating some good habits and ultimately improving their lifestyles. Let us guide you through it…</a:t>
            </a:r>
          </a:p>
          <a:p>
            <a:pPr indent="0"/>
            <a:r>
              <a:rPr lang="en-IE" sz="3600" b="1" i="1" dirty="0"/>
              <a:t>TOGETHER WE WILL GET THERE!!!</a:t>
            </a:r>
          </a:p>
        </p:txBody>
      </p:sp>
      <p:sp>
        <p:nvSpPr>
          <p:cNvPr id="3" name="Text Placeholder 2">
            <a:extLst>
              <a:ext uri="{FF2B5EF4-FFF2-40B4-BE49-F238E27FC236}">
                <a16:creationId xmlns:a16="http://schemas.microsoft.com/office/drawing/2014/main" id="{495ABCF6-BFE1-AF04-FA27-F9E2307D4400}"/>
              </a:ext>
            </a:extLst>
          </p:cNvPr>
          <p:cNvSpPr>
            <a:spLocks noGrp="1"/>
          </p:cNvSpPr>
          <p:nvPr>
            <p:ph type="body" idx="2"/>
          </p:nvPr>
        </p:nvSpPr>
        <p:spPr/>
        <p:txBody>
          <a:bodyPr/>
          <a:lstStyle/>
          <a:p>
            <a:r>
              <a:rPr lang="en-IE" sz="4800" dirty="0"/>
              <a:t>Keep Going!!!</a:t>
            </a:r>
          </a:p>
        </p:txBody>
      </p:sp>
      <p:pic>
        <p:nvPicPr>
          <p:cNvPr id="6" name="Picture Placeholder 5" descr="Two arrows forming one">
            <a:extLst>
              <a:ext uri="{FF2B5EF4-FFF2-40B4-BE49-F238E27FC236}">
                <a16:creationId xmlns:a16="http://schemas.microsoft.com/office/drawing/2014/main" id="{86FF3786-F640-44CE-0B96-98ACA0A608C7}"/>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a:stretch/>
        </p:blipFill>
        <p:spPr>
          <a:xfrm rot="5400000">
            <a:off x="5888002" y="439730"/>
            <a:ext cx="5660531" cy="6045736"/>
          </a:xfrm>
        </p:spPr>
      </p:pic>
    </p:spTree>
    <p:extLst>
      <p:ext uri="{BB962C8B-B14F-4D97-AF65-F5344CB8AC3E}">
        <p14:creationId xmlns:p14="http://schemas.microsoft.com/office/powerpoint/2010/main" val="28433360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5BD45-B41D-4B7D-FA9F-70AF82F07578}"/>
              </a:ext>
            </a:extLst>
          </p:cNvPr>
          <p:cNvSpPr>
            <a:spLocks noGrp="1"/>
          </p:cNvSpPr>
          <p:nvPr>
            <p:ph type="body" idx="1"/>
          </p:nvPr>
        </p:nvSpPr>
        <p:spPr>
          <a:xfrm>
            <a:off x="5572125" y="2924176"/>
            <a:ext cx="6438300" cy="2838204"/>
          </a:xfrm>
        </p:spPr>
        <p:txBody>
          <a:bodyPr>
            <a:normAutofit lnSpcReduction="10000"/>
          </a:bodyPr>
          <a:lstStyle/>
          <a:p>
            <a:pPr marL="0" indent="0"/>
            <a:r>
              <a:rPr lang="en-US"/>
              <a:t>Technology applied </a:t>
            </a:r>
            <a:r>
              <a:rPr lang="en-US" dirty="0"/>
              <a:t>to physical activity, healthy lifestyles and preventing cognitive</a:t>
            </a:r>
            <a:endParaRPr lang="en-IE" dirty="0"/>
          </a:p>
        </p:txBody>
      </p:sp>
      <p:sp>
        <p:nvSpPr>
          <p:cNvPr id="3" name="Text Placeholder 2">
            <a:extLst>
              <a:ext uri="{FF2B5EF4-FFF2-40B4-BE49-F238E27FC236}">
                <a16:creationId xmlns:a16="http://schemas.microsoft.com/office/drawing/2014/main" id="{84311339-BA00-11AF-C4EA-C66997B4CEBF}"/>
              </a:ext>
            </a:extLst>
          </p:cNvPr>
          <p:cNvSpPr>
            <a:spLocks noGrp="1"/>
          </p:cNvSpPr>
          <p:nvPr>
            <p:ph type="body" idx="2"/>
          </p:nvPr>
        </p:nvSpPr>
        <p:spPr>
          <a:xfrm>
            <a:off x="920528" y="1118204"/>
            <a:ext cx="2583067" cy="2587522"/>
          </a:xfrm>
        </p:spPr>
        <p:txBody>
          <a:bodyPr/>
          <a:lstStyle/>
          <a:p>
            <a:pPr marL="0" indent="0" algn="ctr"/>
            <a:r>
              <a:rPr lang="en-IE" sz="6000" dirty="0"/>
              <a:t>Topic</a:t>
            </a:r>
          </a:p>
          <a:p>
            <a:pPr marL="0" indent="0" algn="ctr"/>
            <a:r>
              <a:rPr lang="en-IE" dirty="0"/>
              <a:t>2</a:t>
            </a:r>
          </a:p>
        </p:txBody>
      </p:sp>
    </p:spTree>
    <p:extLst>
      <p:ext uri="{BB962C8B-B14F-4D97-AF65-F5344CB8AC3E}">
        <p14:creationId xmlns:p14="http://schemas.microsoft.com/office/powerpoint/2010/main" val="34386525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B6EF193-D428-48C6-17C3-CED785DFAF3D}"/>
              </a:ext>
            </a:extLst>
          </p:cNvPr>
          <p:cNvSpPr>
            <a:spLocks noGrp="1"/>
          </p:cNvSpPr>
          <p:nvPr>
            <p:ph type="body" idx="1"/>
          </p:nvPr>
        </p:nvSpPr>
        <p:spPr>
          <a:xfrm>
            <a:off x="588410" y="1882894"/>
            <a:ext cx="4979285" cy="4377696"/>
          </a:xfrm>
        </p:spPr>
        <p:txBody>
          <a:bodyPr/>
          <a:lstStyle/>
          <a:p>
            <a:pPr indent="0"/>
            <a:r>
              <a:rPr lang="en-IE" dirty="0"/>
              <a:t>This section is made up of four elements each of which is important and relevant to the well-being of seniors but which are all focussing on the </a:t>
            </a:r>
            <a:r>
              <a:rPr lang="en-IE" b="1" dirty="0"/>
              <a:t>technologies available</a:t>
            </a:r>
            <a:r>
              <a:rPr lang="en-IE" dirty="0"/>
              <a:t> to assist seniors on the journey to maintaining good health, autonomy and independence. </a:t>
            </a:r>
          </a:p>
        </p:txBody>
      </p:sp>
      <p:sp>
        <p:nvSpPr>
          <p:cNvPr id="3" name="Text Placeholder 2">
            <a:extLst>
              <a:ext uri="{FF2B5EF4-FFF2-40B4-BE49-F238E27FC236}">
                <a16:creationId xmlns:a16="http://schemas.microsoft.com/office/drawing/2014/main" id="{1A6B9990-B706-7B83-DEF6-ED7A4EB01352}"/>
              </a:ext>
            </a:extLst>
          </p:cNvPr>
          <p:cNvSpPr>
            <a:spLocks noGrp="1"/>
          </p:cNvSpPr>
          <p:nvPr>
            <p:ph type="body" idx="2"/>
          </p:nvPr>
        </p:nvSpPr>
        <p:spPr/>
        <p:txBody>
          <a:bodyPr/>
          <a:lstStyle/>
          <a:p>
            <a:r>
              <a:rPr lang="en-IE" dirty="0"/>
              <a:t>Topic 2</a:t>
            </a:r>
          </a:p>
        </p:txBody>
      </p:sp>
      <p:sp>
        <p:nvSpPr>
          <p:cNvPr id="5" name="Google Shape;300;p12">
            <a:extLst>
              <a:ext uri="{FF2B5EF4-FFF2-40B4-BE49-F238E27FC236}">
                <a16:creationId xmlns:a16="http://schemas.microsoft.com/office/drawing/2014/main" id="{27F362DD-5FD1-6A0F-74FC-7C8EC86B7A66}"/>
              </a:ext>
            </a:extLst>
          </p:cNvPr>
          <p:cNvSpPr txBox="1"/>
          <p:nvPr/>
        </p:nvSpPr>
        <p:spPr>
          <a:xfrm>
            <a:off x="7240771" y="1940155"/>
            <a:ext cx="4457797"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hlinkClick r:id="rId2" action="ppaction://hlinksldjump">
                  <a:extLst>
                    <a:ext uri="{A12FA001-AC4F-418D-AE19-62706E023703}">
                      <ahyp:hlinkClr xmlns:ahyp="http://schemas.microsoft.com/office/drawing/2018/hyperlinkcolor" val="tx"/>
                    </a:ext>
                  </a:extLst>
                </a:hlinkClick>
              </a:rPr>
              <a:t>Technologies to support physical activities</a:t>
            </a:r>
            <a:endParaRPr lang="en-US" sz="2400" dirty="0">
              <a:solidFill>
                <a:srgbClr val="092E4B"/>
              </a:solidFill>
              <a:latin typeface="Calibri"/>
              <a:ea typeface="Calibri"/>
              <a:cs typeface="Calibri"/>
              <a:sym typeface="Calibri"/>
            </a:endParaRPr>
          </a:p>
        </p:txBody>
      </p:sp>
      <p:sp>
        <p:nvSpPr>
          <p:cNvPr id="6" name="Google Shape;301;p12">
            <a:extLst>
              <a:ext uri="{FF2B5EF4-FFF2-40B4-BE49-F238E27FC236}">
                <a16:creationId xmlns:a16="http://schemas.microsoft.com/office/drawing/2014/main" id="{E82068B1-5928-A4DB-0E7D-858159D2624D}"/>
              </a:ext>
            </a:extLst>
          </p:cNvPr>
          <p:cNvSpPr txBox="1"/>
          <p:nvPr/>
        </p:nvSpPr>
        <p:spPr>
          <a:xfrm>
            <a:off x="6728059" y="2044789"/>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(a)</a:t>
            </a:r>
            <a:endParaRPr sz="2800" b="1" dirty="0">
              <a:solidFill>
                <a:srgbClr val="24BAA2"/>
              </a:solidFill>
              <a:latin typeface="Calibri"/>
              <a:ea typeface="Calibri"/>
              <a:cs typeface="Calibri"/>
              <a:sym typeface="Calibri"/>
            </a:endParaRPr>
          </a:p>
        </p:txBody>
      </p:sp>
      <p:sp>
        <p:nvSpPr>
          <p:cNvPr id="7" name="Google Shape;302;p12">
            <a:extLst>
              <a:ext uri="{FF2B5EF4-FFF2-40B4-BE49-F238E27FC236}">
                <a16:creationId xmlns:a16="http://schemas.microsoft.com/office/drawing/2014/main" id="{63D2BC0B-CE55-CBB5-1553-44792F59D7DE}"/>
              </a:ext>
            </a:extLst>
          </p:cNvPr>
          <p:cNvSpPr txBox="1"/>
          <p:nvPr/>
        </p:nvSpPr>
        <p:spPr>
          <a:xfrm>
            <a:off x="7240771" y="282161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hlinkClick r:id="rId3" action="ppaction://hlinksldjump">
                  <a:extLst>
                    <a:ext uri="{A12FA001-AC4F-418D-AE19-62706E023703}">
                      <ahyp:hlinkClr xmlns:ahyp="http://schemas.microsoft.com/office/drawing/2018/hyperlinkcolor" val="tx"/>
                    </a:ext>
                  </a:extLst>
                </a:hlinkClick>
              </a:rPr>
              <a:t>Fluid Balance Technology for Seniors </a:t>
            </a:r>
            <a:endParaRPr lang="en-US" sz="2400" b="0" i="0" dirty="0">
              <a:solidFill>
                <a:srgbClr val="092E4B"/>
              </a:solidFill>
              <a:latin typeface="Calibri"/>
              <a:ea typeface="Calibri"/>
              <a:cs typeface="Calibri"/>
              <a:sym typeface="Calibri"/>
            </a:endParaRPr>
          </a:p>
        </p:txBody>
      </p:sp>
      <p:sp>
        <p:nvSpPr>
          <p:cNvPr id="8" name="Google Shape;303;p12">
            <a:extLst>
              <a:ext uri="{FF2B5EF4-FFF2-40B4-BE49-F238E27FC236}">
                <a16:creationId xmlns:a16="http://schemas.microsoft.com/office/drawing/2014/main" id="{72A5A8AF-4B04-6C06-9360-5C8B98A674E9}"/>
              </a:ext>
            </a:extLst>
          </p:cNvPr>
          <p:cNvSpPr txBox="1"/>
          <p:nvPr/>
        </p:nvSpPr>
        <p:spPr>
          <a:xfrm>
            <a:off x="6728059" y="2926250"/>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(b)</a:t>
            </a:r>
            <a:endParaRPr sz="2800" b="1" dirty="0">
              <a:solidFill>
                <a:srgbClr val="24BAA2"/>
              </a:solidFill>
              <a:latin typeface="Calibri"/>
              <a:ea typeface="Calibri"/>
              <a:cs typeface="Calibri"/>
              <a:sym typeface="Calibri"/>
            </a:endParaRPr>
          </a:p>
        </p:txBody>
      </p:sp>
      <p:sp>
        <p:nvSpPr>
          <p:cNvPr id="9" name="Google Shape;304;p12">
            <a:extLst>
              <a:ext uri="{FF2B5EF4-FFF2-40B4-BE49-F238E27FC236}">
                <a16:creationId xmlns:a16="http://schemas.microsoft.com/office/drawing/2014/main" id="{8D158FDA-9BD2-1B32-6E8D-B6AEBA84E798}"/>
              </a:ext>
            </a:extLst>
          </p:cNvPr>
          <p:cNvSpPr txBox="1"/>
          <p:nvPr/>
        </p:nvSpPr>
        <p:spPr>
          <a:xfrm>
            <a:off x="7240771" y="3807711"/>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hlinkClick r:id="rId4" action="ppaction://hlinksldjump">
                  <a:extLst>
                    <a:ext uri="{A12FA001-AC4F-418D-AE19-62706E023703}">
                      <ahyp:hlinkClr xmlns:ahyp="http://schemas.microsoft.com/office/drawing/2018/hyperlinkcolor" val="tx"/>
                    </a:ext>
                  </a:extLst>
                </a:hlinkClick>
              </a:rPr>
              <a:t>A Healthy Lifestyle &amp; Technologies to support it. </a:t>
            </a:r>
            <a:endParaRPr lang="en-US" sz="2400" b="0" i="0" dirty="0">
              <a:solidFill>
                <a:srgbClr val="092E4B"/>
              </a:solidFill>
              <a:latin typeface="Calibri"/>
              <a:ea typeface="Calibri"/>
              <a:cs typeface="Calibri"/>
              <a:sym typeface="Calibri"/>
            </a:endParaRPr>
          </a:p>
        </p:txBody>
      </p:sp>
      <p:sp>
        <p:nvSpPr>
          <p:cNvPr id="10" name="Google Shape;305;p12">
            <a:extLst>
              <a:ext uri="{FF2B5EF4-FFF2-40B4-BE49-F238E27FC236}">
                <a16:creationId xmlns:a16="http://schemas.microsoft.com/office/drawing/2014/main" id="{36594C80-159A-3C5C-4547-2809092EE56A}"/>
              </a:ext>
            </a:extLst>
          </p:cNvPr>
          <p:cNvSpPr txBox="1"/>
          <p:nvPr/>
        </p:nvSpPr>
        <p:spPr>
          <a:xfrm>
            <a:off x="6728059" y="3795605"/>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(c)</a:t>
            </a:r>
            <a:endParaRPr sz="2800" b="1" dirty="0">
              <a:solidFill>
                <a:srgbClr val="24BAA2"/>
              </a:solidFill>
              <a:latin typeface="Calibri"/>
              <a:ea typeface="Calibri"/>
              <a:cs typeface="Calibri"/>
              <a:sym typeface="Calibri"/>
            </a:endParaRPr>
          </a:p>
        </p:txBody>
      </p:sp>
      <p:sp>
        <p:nvSpPr>
          <p:cNvPr id="11" name="Google Shape;306;p12">
            <a:extLst>
              <a:ext uri="{FF2B5EF4-FFF2-40B4-BE49-F238E27FC236}">
                <a16:creationId xmlns:a16="http://schemas.microsoft.com/office/drawing/2014/main" id="{EA0CB0CD-87A9-F5E1-1A8F-0A51CB1FC92C}"/>
              </a:ext>
            </a:extLst>
          </p:cNvPr>
          <p:cNvSpPr txBox="1"/>
          <p:nvPr/>
        </p:nvSpPr>
        <p:spPr>
          <a:xfrm>
            <a:off x="7240771" y="479380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dirty="0">
                <a:solidFill>
                  <a:srgbClr val="092E4B"/>
                </a:solidFill>
                <a:latin typeface="Calibri"/>
                <a:ea typeface="Calibri"/>
                <a:cs typeface="Calibri"/>
                <a:sym typeface="Calibri"/>
                <a:hlinkClick r:id="rId5" action="ppaction://hlinksldjump">
                  <a:extLst>
                    <a:ext uri="{A12FA001-AC4F-418D-AE19-62706E023703}">
                      <ahyp:hlinkClr xmlns:ahyp="http://schemas.microsoft.com/office/drawing/2018/hyperlinkcolor" val="tx"/>
                    </a:ext>
                  </a:extLst>
                </a:hlinkClick>
              </a:rPr>
              <a:t>Preventing Cognitive decline using Technology</a:t>
            </a:r>
            <a:endParaRPr lang="en-US" sz="2400" dirty="0">
              <a:solidFill>
                <a:srgbClr val="092E4B"/>
              </a:solidFill>
              <a:latin typeface="Calibri"/>
              <a:ea typeface="Calibri"/>
              <a:cs typeface="Calibri"/>
              <a:sym typeface="Calibri"/>
            </a:endParaRPr>
          </a:p>
        </p:txBody>
      </p:sp>
      <p:sp>
        <p:nvSpPr>
          <p:cNvPr id="12" name="Google Shape;307;p12">
            <a:extLst>
              <a:ext uri="{FF2B5EF4-FFF2-40B4-BE49-F238E27FC236}">
                <a16:creationId xmlns:a16="http://schemas.microsoft.com/office/drawing/2014/main" id="{478D88A5-EAB7-FB64-7A88-9583755106AD}"/>
              </a:ext>
            </a:extLst>
          </p:cNvPr>
          <p:cNvSpPr txBox="1"/>
          <p:nvPr/>
        </p:nvSpPr>
        <p:spPr>
          <a:xfrm>
            <a:off x="6728059" y="4781700"/>
            <a:ext cx="610799"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IE" sz="2800" b="1" dirty="0">
                <a:solidFill>
                  <a:srgbClr val="24BAA2"/>
                </a:solidFill>
                <a:latin typeface="Calibri"/>
                <a:ea typeface="Calibri"/>
                <a:cs typeface="Calibri"/>
                <a:sym typeface="Calibri"/>
              </a:rPr>
              <a:t>(d)</a:t>
            </a:r>
            <a:endParaRPr sz="2800" b="1" dirty="0">
              <a:solidFill>
                <a:srgbClr val="24BAA2"/>
              </a:solidFill>
              <a:latin typeface="Calibri"/>
              <a:ea typeface="Calibri"/>
              <a:cs typeface="Calibri"/>
              <a:sym typeface="Calibri"/>
            </a:endParaRPr>
          </a:p>
        </p:txBody>
      </p:sp>
      <p:sp>
        <p:nvSpPr>
          <p:cNvPr id="4" name="Google Shape;343;p49">
            <a:extLst>
              <a:ext uri="{FF2B5EF4-FFF2-40B4-BE49-F238E27FC236}">
                <a16:creationId xmlns:a16="http://schemas.microsoft.com/office/drawing/2014/main" id="{5489ED76-F3C1-B982-C6F9-E90591C5A4B7}"/>
              </a:ext>
            </a:extLst>
          </p:cNvPr>
          <p:cNvSpPr txBox="1"/>
          <p:nvPr/>
        </p:nvSpPr>
        <p:spPr>
          <a:xfrm>
            <a:off x="3360078" y="5103716"/>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13" name="Google Shape;354;p49">
            <a:extLst>
              <a:ext uri="{FF2B5EF4-FFF2-40B4-BE49-F238E27FC236}">
                <a16:creationId xmlns:a16="http://schemas.microsoft.com/office/drawing/2014/main" id="{788E2A4A-C73E-219F-97D1-2377D7044753}"/>
              </a:ext>
            </a:extLst>
          </p:cNvPr>
          <p:cNvGrpSpPr/>
          <p:nvPr/>
        </p:nvGrpSpPr>
        <p:grpSpPr>
          <a:xfrm>
            <a:off x="3508329" y="5218254"/>
            <a:ext cx="351210" cy="560338"/>
            <a:chOff x="9062559" y="918767"/>
            <a:chExt cx="774673" cy="1285080"/>
          </a:xfrm>
        </p:grpSpPr>
        <p:sp>
          <p:nvSpPr>
            <p:cNvPr id="14" name="Google Shape;355;p49">
              <a:extLst>
                <a:ext uri="{FF2B5EF4-FFF2-40B4-BE49-F238E27FC236}">
                  <a16:creationId xmlns:a16="http://schemas.microsoft.com/office/drawing/2014/main" id="{91B91DEA-0046-A9DA-D212-F6752D49481E}"/>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15" name="Google Shape;356;p49">
              <a:extLst>
                <a:ext uri="{FF2B5EF4-FFF2-40B4-BE49-F238E27FC236}">
                  <a16:creationId xmlns:a16="http://schemas.microsoft.com/office/drawing/2014/main" id="{CE626BBA-9C97-E744-0977-68CA40C2D66E}"/>
                </a:ext>
              </a:extLst>
            </p:cNvPr>
            <p:cNvGrpSpPr/>
            <p:nvPr/>
          </p:nvGrpSpPr>
          <p:grpSpPr>
            <a:xfrm>
              <a:off x="9122194" y="1004094"/>
              <a:ext cx="715038" cy="1199753"/>
              <a:chOff x="9122194" y="1004094"/>
              <a:chExt cx="715038" cy="1199753"/>
            </a:xfrm>
          </p:grpSpPr>
          <p:sp>
            <p:nvSpPr>
              <p:cNvPr id="16" name="Google Shape;357;p49">
                <a:extLst>
                  <a:ext uri="{FF2B5EF4-FFF2-40B4-BE49-F238E27FC236}">
                    <a16:creationId xmlns:a16="http://schemas.microsoft.com/office/drawing/2014/main" id="{21826C37-6B93-A327-98A7-2FDD53F05DEF}"/>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7" name="Google Shape;358;p49">
                <a:extLst>
                  <a:ext uri="{FF2B5EF4-FFF2-40B4-BE49-F238E27FC236}">
                    <a16:creationId xmlns:a16="http://schemas.microsoft.com/office/drawing/2014/main" id="{C62F0206-F94E-7C42-F7FF-3B1459960999}"/>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8" name="Google Shape;359;p49">
                <a:extLst>
                  <a:ext uri="{FF2B5EF4-FFF2-40B4-BE49-F238E27FC236}">
                    <a16:creationId xmlns:a16="http://schemas.microsoft.com/office/drawing/2014/main" id="{A5778683-B600-E021-ADD5-073E688F7CB5}"/>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9" name="Google Shape;360;p49">
                <a:extLst>
                  <a:ext uri="{FF2B5EF4-FFF2-40B4-BE49-F238E27FC236}">
                    <a16:creationId xmlns:a16="http://schemas.microsoft.com/office/drawing/2014/main" id="{A86F58D3-3C49-9664-8B6B-CA91C75507E1}"/>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20" name="Google Shape;361;p49">
                <a:extLst>
                  <a:ext uri="{FF2B5EF4-FFF2-40B4-BE49-F238E27FC236}">
                    <a16:creationId xmlns:a16="http://schemas.microsoft.com/office/drawing/2014/main" id="{89AB1DF0-DA1D-3B9D-A72E-2B3B2A3447C1}"/>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21" name="Google Shape;362;p49">
                <a:extLst>
                  <a:ext uri="{FF2B5EF4-FFF2-40B4-BE49-F238E27FC236}">
                    <a16:creationId xmlns:a16="http://schemas.microsoft.com/office/drawing/2014/main" id="{9BB24595-6348-0DCD-9405-21BE46C8B474}"/>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22" name="Google Shape;363;p49">
                <a:extLst>
                  <a:ext uri="{FF2B5EF4-FFF2-40B4-BE49-F238E27FC236}">
                    <a16:creationId xmlns:a16="http://schemas.microsoft.com/office/drawing/2014/main" id="{8CD611B4-04C2-0CD7-3CB4-105D6C05FC0E}"/>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23" name="Google Shape;364;p49">
            <a:extLst>
              <a:ext uri="{FF2B5EF4-FFF2-40B4-BE49-F238E27FC236}">
                <a16:creationId xmlns:a16="http://schemas.microsoft.com/office/drawing/2014/main" id="{862399F3-A204-BB67-66B5-AA3ED3F88CD8}"/>
              </a:ext>
            </a:extLst>
          </p:cNvPr>
          <p:cNvSpPr txBox="1"/>
          <p:nvPr/>
        </p:nvSpPr>
        <p:spPr>
          <a:xfrm>
            <a:off x="3968006" y="5129091"/>
            <a:ext cx="18036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extLst>
      <p:ext uri="{BB962C8B-B14F-4D97-AF65-F5344CB8AC3E}">
        <p14:creationId xmlns:p14="http://schemas.microsoft.com/office/powerpoint/2010/main" val="38861186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5"/>
          <p:cNvSpPr txBox="1">
            <a:spLocks noGrp="1"/>
          </p:cNvSpPr>
          <p:nvPr>
            <p:ph type="body" idx="1"/>
          </p:nvPr>
        </p:nvSpPr>
        <p:spPr>
          <a:xfrm>
            <a:off x="5643484" y="3602326"/>
            <a:ext cx="6294516"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Technologies to support physical activities</a:t>
            </a:r>
            <a:endParaRPr dirty="0"/>
          </a:p>
        </p:txBody>
      </p:sp>
      <p:sp>
        <p:nvSpPr>
          <p:cNvPr id="217" name="Google Shape;217;p5"/>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218" name="Google Shape;218;p5"/>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3" y="2087717"/>
            <a:ext cx="2156087" cy="1514609"/>
          </a:xfrm>
          <a:prstGeom prst="rect">
            <a:avLst/>
          </a:prstGeom>
          <a:noFill/>
          <a:ln>
            <a:noFill/>
          </a:ln>
        </p:spPr>
      </p:pic>
      <p:sp>
        <p:nvSpPr>
          <p:cNvPr id="2" name="TextBox 1">
            <a:extLst>
              <a:ext uri="{FF2B5EF4-FFF2-40B4-BE49-F238E27FC236}">
                <a16:creationId xmlns:a16="http://schemas.microsoft.com/office/drawing/2014/main" id="{0E754171-4369-C82C-DA8E-2658F4B16DDC}"/>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(a)</a:t>
            </a:r>
            <a:endParaRPr dirty="0"/>
          </a:p>
        </p:txBody>
      </p:sp>
      <p:sp>
        <p:nvSpPr>
          <p:cNvPr id="182" name="Google Shape;182;p2"/>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3" action="ppaction://hlinksldjump">
                  <a:extLst>
                    <a:ext uri="{A12FA001-AC4F-418D-AE19-62706E023703}">
                      <ahyp:hlinkClr xmlns:ahyp="http://schemas.microsoft.com/office/drawing/2018/hyperlinkcolor" val="tx"/>
                    </a:ext>
                  </a:extLst>
                </a:hlinkClick>
              </a:rPr>
              <a:t>What is Personal Autonomy?</a:t>
            </a:r>
            <a:endParaRPr dirty="0"/>
          </a:p>
        </p:txBody>
      </p:sp>
      <p:sp>
        <p:nvSpPr>
          <p:cNvPr id="183" name="Google Shape;183;p2"/>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(b)</a:t>
            </a:r>
            <a:endParaRPr dirty="0"/>
          </a:p>
        </p:txBody>
      </p:sp>
      <p:sp>
        <p:nvSpPr>
          <p:cNvPr id="184" name="Google Shape;184;p2"/>
          <p:cNvSpPr txBox="1">
            <a:spLocks noGrp="1"/>
          </p:cNvSpPr>
          <p:nvPr>
            <p:ph type="body" idx="4"/>
          </p:nvPr>
        </p:nvSpPr>
        <p:spPr>
          <a:xfrm>
            <a:off x="1400970" y="325628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4" action="ppaction://hlinksldjump">
                  <a:extLst>
                    <a:ext uri="{A12FA001-AC4F-418D-AE19-62706E023703}">
                      <ahyp:hlinkClr xmlns:ahyp="http://schemas.microsoft.com/office/drawing/2018/hyperlinkcolor" val="tx"/>
                    </a:ext>
                  </a:extLst>
                </a:hlinkClick>
              </a:rPr>
              <a:t>Managing Health Conditions </a:t>
            </a:r>
            <a:endParaRPr dirty="0"/>
          </a:p>
        </p:txBody>
      </p:sp>
      <p:sp>
        <p:nvSpPr>
          <p:cNvPr id="185" name="Google Shape;185;p2"/>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(c)</a:t>
            </a:r>
            <a:endParaRPr dirty="0"/>
          </a:p>
        </p:txBody>
      </p:sp>
      <p:sp>
        <p:nvSpPr>
          <p:cNvPr id="186" name="Google Shape;186;p2"/>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dirty="0">
                <a:hlinkClick r:id="rId5" action="ppaction://hlinksldjump">
                  <a:extLst>
                    <a:ext uri="{A12FA001-AC4F-418D-AE19-62706E023703}">
                      <ahyp:hlinkClr xmlns:ahyp="http://schemas.microsoft.com/office/drawing/2018/hyperlinkcolor" val="tx"/>
                    </a:ext>
                  </a:extLst>
                </a:hlinkClick>
              </a:rPr>
              <a:t>Selecting an App to manage Health</a:t>
            </a:r>
            <a:endParaRPr dirty="0"/>
          </a:p>
        </p:txBody>
      </p:sp>
      <p:sp>
        <p:nvSpPr>
          <p:cNvPr id="187" name="Google Shape;187;p2"/>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contents</a:t>
            </a:r>
            <a:endParaRPr/>
          </a:p>
        </p:txBody>
      </p:sp>
      <p:pic>
        <p:nvPicPr>
          <p:cNvPr id="3" name="Picture 2" descr="Man consulting with psychiatrist">
            <a:extLst>
              <a:ext uri="{FF2B5EF4-FFF2-40B4-BE49-F238E27FC236}">
                <a16:creationId xmlns:a16="http://schemas.microsoft.com/office/drawing/2014/main" id="{2429E135-255E-7C6D-7455-DC5183D18C3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2321009"/>
            <a:ext cx="5198901" cy="2924231"/>
          </a:xfrm>
          <a:prstGeom prst="rect">
            <a:avLst/>
          </a:prstGeom>
        </p:spPr>
      </p:pic>
      <p:sp>
        <p:nvSpPr>
          <p:cNvPr id="2" name="Google Shape;343;p49">
            <a:extLst>
              <a:ext uri="{FF2B5EF4-FFF2-40B4-BE49-F238E27FC236}">
                <a16:creationId xmlns:a16="http://schemas.microsoft.com/office/drawing/2014/main" id="{454C0233-5E0E-A419-780D-9E160AD3062C}"/>
              </a:ext>
            </a:extLst>
          </p:cNvPr>
          <p:cNvSpPr txBox="1"/>
          <p:nvPr/>
        </p:nvSpPr>
        <p:spPr>
          <a:xfrm>
            <a:off x="3360078" y="5103716"/>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4" name="Google Shape;354;p49">
            <a:extLst>
              <a:ext uri="{FF2B5EF4-FFF2-40B4-BE49-F238E27FC236}">
                <a16:creationId xmlns:a16="http://schemas.microsoft.com/office/drawing/2014/main" id="{117AA2C3-1CFA-33BD-ACD4-F620CA6C9D17}"/>
              </a:ext>
            </a:extLst>
          </p:cNvPr>
          <p:cNvGrpSpPr/>
          <p:nvPr/>
        </p:nvGrpSpPr>
        <p:grpSpPr>
          <a:xfrm>
            <a:off x="3508329" y="5218254"/>
            <a:ext cx="351210" cy="560338"/>
            <a:chOff x="9062559" y="918767"/>
            <a:chExt cx="774673" cy="1285080"/>
          </a:xfrm>
        </p:grpSpPr>
        <p:sp>
          <p:nvSpPr>
            <p:cNvPr id="5" name="Google Shape;355;p49">
              <a:extLst>
                <a:ext uri="{FF2B5EF4-FFF2-40B4-BE49-F238E27FC236}">
                  <a16:creationId xmlns:a16="http://schemas.microsoft.com/office/drawing/2014/main" id="{733A0BC5-2A00-AF67-539A-36B5B3662A43}"/>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6" name="Google Shape;356;p49">
              <a:extLst>
                <a:ext uri="{FF2B5EF4-FFF2-40B4-BE49-F238E27FC236}">
                  <a16:creationId xmlns:a16="http://schemas.microsoft.com/office/drawing/2014/main" id="{4E808457-D98F-7107-798A-213427B22D38}"/>
                </a:ext>
              </a:extLst>
            </p:cNvPr>
            <p:cNvGrpSpPr/>
            <p:nvPr/>
          </p:nvGrpSpPr>
          <p:grpSpPr>
            <a:xfrm>
              <a:off x="9122194" y="1004094"/>
              <a:ext cx="715038" cy="1199753"/>
              <a:chOff x="9122194" y="1004094"/>
              <a:chExt cx="715038" cy="1199753"/>
            </a:xfrm>
          </p:grpSpPr>
          <p:sp>
            <p:nvSpPr>
              <p:cNvPr id="7" name="Google Shape;357;p49">
                <a:extLst>
                  <a:ext uri="{FF2B5EF4-FFF2-40B4-BE49-F238E27FC236}">
                    <a16:creationId xmlns:a16="http://schemas.microsoft.com/office/drawing/2014/main" id="{2E235A40-1A6E-375B-553D-47BFEF6E40BC}"/>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8" name="Google Shape;358;p49">
                <a:extLst>
                  <a:ext uri="{FF2B5EF4-FFF2-40B4-BE49-F238E27FC236}">
                    <a16:creationId xmlns:a16="http://schemas.microsoft.com/office/drawing/2014/main" id="{D63A7930-295F-557A-095F-B07C623677CC}"/>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9" name="Google Shape;359;p49">
                <a:extLst>
                  <a:ext uri="{FF2B5EF4-FFF2-40B4-BE49-F238E27FC236}">
                    <a16:creationId xmlns:a16="http://schemas.microsoft.com/office/drawing/2014/main" id="{449BB8DB-E676-876D-15C2-638D6AC8B31D}"/>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0" name="Google Shape;360;p49">
                <a:extLst>
                  <a:ext uri="{FF2B5EF4-FFF2-40B4-BE49-F238E27FC236}">
                    <a16:creationId xmlns:a16="http://schemas.microsoft.com/office/drawing/2014/main" id="{D44B2E8F-82ED-6CA6-2FED-7436EB248A33}"/>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1" name="Google Shape;361;p49">
                <a:extLst>
                  <a:ext uri="{FF2B5EF4-FFF2-40B4-BE49-F238E27FC236}">
                    <a16:creationId xmlns:a16="http://schemas.microsoft.com/office/drawing/2014/main" id="{0E57DF61-B0B9-B31B-38DF-694E4D323504}"/>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2" name="Google Shape;362;p49">
                <a:extLst>
                  <a:ext uri="{FF2B5EF4-FFF2-40B4-BE49-F238E27FC236}">
                    <a16:creationId xmlns:a16="http://schemas.microsoft.com/office/drawing/2014/main" id="{6658BCCF-92AE-63DB-98D8-AEFA9A7742D2}"/>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3" name="Google Shape;363;p49">
                <a:extLst>
                  <a:ext uri="{FF2B5EF4-FFF2-40B4-BE49-F238E27FC236}">
                    <a16:creationId xmlns:a16="http://schemas.microsoft.com/office/drawing/2014/main" id="{A07003F0-E8AB-E032-754F-98007E71FDEB}"/>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14" name="Google Shape;364;p49">
            <a:extLst>
              <a:ext uri="{FF2B5EF4-FFF2-40B4-BE49-F238E27FC236}">
                <a16:creationId xmlns:a16="http://schemas.microsoft.com/office/drawing/2014/main" id="{C31FAD75-E32C-A256-FA08-0CEAD277D29F}"/>
              </a:ext>
            </a:extLst>
          </p:cNvPr>
          <p:cNvSpPr txBox="1"/>
          <p:nvPr/>
        </p:nvSpPr>
        <p:spPr>
          <a:xfrm>
            <a:off x="3968006" y="5129091"/>
            <a:ext cx="18036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pic>
        <p:nvPicPr>
          <p:cNvPr id="174" name="Google Shape;174;p2" descr="La lista prohibida de ejercicios para la tercera edad"/>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75918" y="1087490"/>
            <a:ext cx="11440161" cy="983849"/>
          </a:xfrm>
          <a:prstGeom prst="rect">
            <a:avLst/>
          </a:prstGeom>
          <a:noFill/>
          <a:ln w="9525" cap="flat" cmpd="sng">
            <a:noFill/>
            <a:prstDash val="solid"/>
            <a:round/>
            <a:headEnd type="none" w="sm" len="sm"/>
            <a:tailEnd type="none" w="sm" len="sm"/>
          </a:ln>
        </p:spPr>
      </p:pic>
      <p:sp>
        <p:nvSpPr>
          <p:cNvPr id="175" name="Google Shape;175;p2"/>
          <p:cNvSpPr txBox="1">
            <a:spLocks noGrp="1"/>
          </p:cNvSpPr>
          <p:nvPr>
            <p:ph type="body" idx="2"/>
          </p:nvPr>
        </p:nvSpPr>
        <p:spPr>
          <a:xfrm>
            <a:off x="1885569" y="408529"/>
            <a:ext cx="8155904"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Introduction</a:t>
            </a:r>
            <a:endParaRPr/>
          </a:p>
        </p:txBody>
      </p:sp>
      <p:sp>
        <p:nvSpPr>
          <p:cNvPr id="176" name="Google Shape;176;p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77" name="Google Shape;177;p2"/>
          <p:cNvSpPr txBox="1">
            <a:spLocks noGrp="1"/>
          </p:cNvSpPr>
          <p:nvPr>
            <p:ph type="body" idx="1"/>
          </p:nvPr>
        </p:nvSpPr>
        <p:spPr>
          <a:xfrm>
            <a:off x="785385" y="2342186"/>
            <a:ext cx="10621229" cy="357447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400"/>
              <a:buNone/>
            </a:pPr>
            <a:r>
              <a:rPr lang="en-US" dirty="0"/>
              <a:t>One of the tasks of </a:t>
            </a:r>
            <a:r>
              <a:rPr lang="en-US" dirty="0" err="1"/>
              <a:t>carers</a:t>
            </a:r>
            <a:r>
              <a:rPr lang="en-US" dirty="0"/>
              <a:t> is to try to promote a healthy lifestyle in their clients through moderate physical exercise, good habits, and trying to maintain an adequate balance in order to ultimately promote the autonomy of these seniors.</a:t>
            </a:r>
            <a:endParaRPr dirty="0"/>
          </a:p>
          <a:p>
            <a:pPr marL="0" lvl="0" indent="0" algn="ctr" rtl="0">
              <a:lnSpc>
                <a:spcPct val="90000"/>
              </a:lnSpc>
              <a:spcBef>
                <a:spcPts val="1000"/>
              </a:spcBef>
              <a:spcAft>
                <a:spcPts val="0"/>
              </a:spcAft>
              <a:buClr>
                <a:srgbClr val="092E4B"/>
              </a:buClr>
              <a:buSzPts val="2400"/>
              <a:buNone/>
            </a:pPr>
            <a:endParaRPr sz="900" dirty="0"/>
          </a:p>
          <a:p>
            <a:pPr marL="0" lvl="0" indent="0" algn="ctr" rtl="0">
              <a:lnSpc>
                <a:spcPct val="90000"/>
              </a:lnSpc>
              <a:spcBef>
                <a:spcPts val="1000"/>
              </a:spcBef>
              <a:spcAft>
                <a:spcPts val="0"/>
              </a:spcAft>
              <a:buClr>
                <a:srgbClr val="092E4B"/>
              </a:buClr>
              <a:buSzPts val="2400"/>
              <a:buNone/>
            </a:pPr>
            <a:r>
              <a:rPr lang="en-US" dirty="0"/>
              <a:t>As professionals who always seek to improve the needs of our clients, we must find ways to access and assist them in the best possible way. </a:t>
            </a:r>
            <a:endParaRPr dirty="0"/>
          </a:p>
          <a:p>
            <a:pPr marL="0" lvl="0" indent="0" algn="ctr" rtl="0">
              <a:lnSpc>
                <a:spcPct val="90000"/>
              </a:lnSpc>
              <a:spcBef>
                <a:spcPts val="1000"/>
              </a:spcBef>
              <a:spcAft>
                <a:spcPts val="0"/>
              </a:spcAft>
              <a:buClr>
                <a:srgbClr val="092E4B"/>
              </a:buClr>
              <a:buSzPts val="2400"/>
              <a:buNone/>
            </a:pPr>
            <a:endParaRPr sz="900" dirty="0"/>
          </a:p>
          <a:p>
            <a:pPr marL="0" lvl="0" indent="0" algn="ctr" rtl="0">
              <a:lnSpc>
                <a:spcPct val="90000"/>
              </a:lnSpc>
              <a:spcBef>
                <a:spcPts val="1000"/>
              </a:spcBef>
              <a:spcAft>
                <a:spcPts val="0"/>
              </a:spcAft>
              <a:buClr>
                <a:srgbClr val="092E4B"/>
              </a:buClr>
              <a:buSzPts val="2400"/>
              <a:buNone/>
            </a:pPr>
            <a:r>
              <a:rPr lang="en-US" dirty="0"/>
              <a:t>In this sense, the physical capabilities of many older people prevent them from exercising regularly, which is where technology can play a very relevant role. </a:t>
            </a:r>
            <a:endParaRPr dirty="0"/>
          </a:p>
          <a:p>
            <a:pPr marL="0" lvl="0" indent="0" algn="ctr" rtl="0">
              <a:lnSpc>
                <a:spcPct val="90000"/>
              </a:lnSpc>
              <a:spcBef>
                <a:spcPts val="1000"/>
              </a:spcBef>
              <a:spcAft>
                <a:spcPts val="0"/>
              </a:spcAft>
              <a:buClr>
                <a:srgbClr val="092E4B"/>
              </a:buClr>
              <a:buSzPts val="2400"/>
              <a:buNone/>
            </a:pPr>
            <a:endParaRPr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3"/>
          <p:cNvSpPr txBox="1">
            <a:spLocks noGrp="1"/>
          </p:cNvSpPr>
          <p:nvPr>
            <p:ph type="body" idx="1"/>
          </p:nvPr>
        </p:nvSpPr>
        <p:spPr>
          <a:xfrm>
            <a:off x="898358" y="1683884"/>
            <a:ext cx="4757374" cy="4377696"/>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US" b="1" dirty="0"/>
              <a:t>Staying active is essential for good health at any age.</a:t>
            </a:r>
            <a:endParaRPr dirty="0"/>
          </a:p>
          <a:p>
            <a:pPr marL="0" lvl="0" indent="0" algn="ctr" rtl="0">
              <a:lnSpc>
                <a:spcPct val="90000"/>
              </a:lnSpc>
              <a:spcBef>
                <a:spcPts val="1000"/>
              </a:spcBef>
              <a:spcAft>
                <a:spcPts val="0"/>
              </a:spcAft>
              <a:buClr>
                <a:schemeClr val="lt1"/>
              </a:buClr>
              <a:buSzPts val="2400"/>
              <a:buNone/>
            </a:pPr>
            <a:r>
              <a:rPr lang="en-US" dirty="0"/>
              <a:t>It is important to engage in some form of physical activity to promote mobility and prevent diseases that are accelerated or caused by a sedentary lifestyle. However, physical activity is much more important for older people, as their </a:t>
            </a:r>
            <a:r>
              <a:rPr lang="en-US" b="1" dirty="0"/>
              <a:t>autonomy</a:t>
            </a:r>
            <a:r>
              <a:rPr lang="en-US" dirty="0"/>
              <a:t> and </a:t>
            </a:r>
            <a:r>
              <a:rPr lang="en-US" b="1" dirty="0"/>
              <a:t>independence</a:t>
            </a:r>
            <a:r>
              <a:rPr lang="en-US" dirty="0"/>
              <a:t> depend to a large extent on it.</a:t>
            </a:r>
            <a:endParaRPr dirty="0"/>
          </a:p>
          <a:p>
            <a:pPr marL="228600" lvl="0" indent="-228600" algn="l" rtl="0">
              <a:lnSpc>
                <a:spcPct val="90000"/>
              </a:lnSpc>
              <a:spcBef>
                <a:spcPts val="1000"/>
              </a:spcBef>
              <a:spcAft>
                <a:spcPts val="0"/>
              </a:spcAft>
              <a:buClr>
                <a:schemeClr val="lt1"/>
              </a:buClr>
              <a:buSzPts val="2400"/>
              <a:buNone/>
            </a:pPr>
            <a:endParaRPr dirty="0"/>
          </a:p>
        </p:txBody>
      </p:sp>
      <p:sp>
        <p:nvSpPr>
          <p:cNvPr id="184" name="Google Shape;184;p3"/>
          <p:cNvSpPr txBox="1">
            <a:spLocks noGrp="1"/>
          </p:cNvSpPr>
          <p:nvPr>
            <p:ph type="body" idx="2"/>
          </p:nvPr>
        </p:nvSpPr>
        <p:spPr>
          <a:xfrm>
            <a:off x="898357" y="304800"/>
            <a:ext cx="4757375"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dirty="0"/>
              <a:t>The value of physical exercise </a:t>
            </a:r>
            <a:endParaRPr dirty="0"/>
          </a:p>
        </p:txBody>
      </p:sp>
      <p:sp>
        <p:nvSpPr>
          <p:cNvPr id="185" name="Google Shape;185;p3"/>
          <p:cNvSpPr txBox="1"/>
          <p:nvPr/>
        </p:nvSpPr>
        <p:spPr>
          <a:xfrm>
            <a:off x="6762750" y="304651"/>
            <a:ext cx="5229225" cy="112651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24BAA2"/>
              </a:buClr>
              <a:buSzPts val="2800"/>
              <a:buFont typeface="Arial"/>
              <a:buNone/>
            </a:pPr>
            <a:r>
              <a:rPr lang="en-US" sz="2800" b="1" dirty="0">
                <a:solidFill>
                  <a:srgbClr val="24BAA2"/>
                </a:solidFill>
                <a:latin typeface="Calibri"/>
                <a:ea typeface="Calibri"/>
                <a:cs typeface="Calibri"/>
                <a:sym typeface="Calibri"/>
              </a:rPr>
              <a:t>Without </a:t>
            </a:r>
            <a:r>
              <a:rPr lang="en-US" sz="2800" b="1" i="0" dirty="0">
                <a:solidFill>
                  <a:srgbClr val="24BAA2"/>
                </a:solidFill>
                <a:latin typeface="Calibri"/>
                <a:ea typeface="Calibri"/>
                <a:cs typeface="Calibri"/>
                <a:sym typeface="Calibri"/>
              </a:rPr>
              <a:t>Physical activity</a:t>
            </a:r>
            <a:r>
              <a:rPr lang="en-US" sz="2800" i="0" dirty="0">
                <a:ea typeface="Calibri"/>
              </a:rPr>
              <a:t> </a:t>
            </a:r>
            <a:r>
              <a:rPr lang="en-US" sz="2800" b="1" dirty="0">
                <a:solidFill>
                  <a:srgbClr val="24BAA2"/>
                </a:solidFill>
                <a:latin typeface="Calibri"/>
                <a:ea typeface="Calibri"/>
                <a:cs typeface="Calibri"/>
                <a:sym typeface="Wingdings" panose="05000000000000000000" pitchFamily="2" charset="2"/>
              </a:rPr>
              <a:t> </a:t>
            </a:r>
            <a:r>
              <a:rPr lang="en-US" sz="2800" b="1" dirty="0">
                <a:solidFill>
                  <a:srgbClr val="24BAA2"/>
                </a:solidFill>
                <a:latin typeface="Calibri"/>
                <a:ea typeface="Calibri"/>
                <a:cs typeface="Calibri"/>
                <a:sym typeface="Calibri"/>
              </a:rPr>
              <a:t>Signs of</a:t>
            </a:r>
            <a:r>
              <a:rPr lang="en-US" sz="2800" b="1" i="0" dirty="0">
                <a:solidFill>
                  <a:srgbClr val="24BAA2"/>
                </a:solidFill>
                <a:latin typeface="Calibri"/>
                <a:ea typeface="Calibri"/>
                <a:cs typeface="Calibri"/>
                <a:sym typeface="Calibri"/>
              </a:rPr>
              <a:t> physical </a:t>
            </a:r>
            <a:r>
              <a:rPr lang="en-US" sz="2800" b="1" i="0">
                <a:solidFill>
                  <a:srgbClr val="24BAA2"/>
                </a:solidFill>
                <a:latin typeface="Calibri"/>
                <a:ea typeface="Calibri"/>
                <a:cs typeface="Calibri"/>
                <a:sym typeface="Calibri"/>
              </a:rPr>
              <a:t>deterioration appear</a:t>
            </a:r>
            <a:endParaRPr sz="2800" dirty="0"/>
          </a:p>
        </p:txBody>
      </p:sp>
      <p:sp>
        <p:nvSpPr>
          <p:cNvPr id="186" name="Google Shape;186;p3"/>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87" name="Google Shape;187;p3"/>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188" name="Google Shape;188;p3"/>
          <p:cNvSpPr txBox="1"/>
          <p:nvPr/>
        </p:nvSpPr>
        <p:spPr>
          <a:xfrm>
            <a:off x="6677025" y="1612397"/>
            <a:ext cx="5021543" cy="437769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rPr>
              <a:t>With age, older people often become more dependent, as many limitations caused by the passage of </a:t>
            </a:r>
            <a:r>
              <a:rPr lang="en-US" sz="2400" b="0" i="0">
                <a:solidFill>
                  <a:srgbClr val="092E4B"/>
                </a:solidFill>
                <a:latin typeface="Calibri"/>
                <a:ea typeface="Calibri"/>
                <a:cs typeface="Calibri"/>
                <a:sym typeface="Calibri"/>
              </a:rPr>
              <a:t>time appear</a:t>
            </a:r>
            <a:r>
              <a:rPr lang="en-US" sz="2400" b="0" i="0" dirty="0">
                <a:solidFill>
                  <a:srgbClr val="092E4B"/>
                </a:solidFill>
                <a:latin typeface="Calibri"/>
                <a:ea typeface="Calibri"/>
                <a:cs typeface="Calibri"/>
                <a:sym typeface="Calibri"/>
              </a:rPr>
              <a:t>.</a:t>
            </a:r>
            <a:endParaRPr dirty="0"/>
          </a:p>
          <a:p>
            <a:pPr marL="0" marR="0" lvl="0" indent="0" algn="ctr" rtl="0">
              <a:lnSpc>
                <a:spcPct val="90000"/>
              </a:lnSpc>
              <a:spcBef>
                <a:spcPts val="1000"/>
              </a:spcBef>
              <a:spcAft>
                <a:spcPts val="0"/>
              </a:spcAft>
              <a:buClr>
                <a:schemeClr val="lt1"/>
              </a:buClr>
              <a:buSzPts val="2400"/>
              <a:buFont typeface="Arial"/>
              <a:buNone/>
            </a:pPr>
            <a:endParaRPr sz="900" b="0" i="0" dirty="0">
              <a:solidFill>
                <a:srgbClr val="092E4B"/>
              </a:solidFill>
              <a:latin typeface="Calibri"/>
              <a:ea typeface="Calibri"/>
              <a:cs typeface="Calibri"/>
              <a:sym typeface="Calibri"/>
            </a:endParaRPr>
          </a:p>
          <a:p>
            <a:pPr marL="0" marR="0" lvl="0" indent="0" algn="ctr" rtl="0">
              <a:lnSpc>
                <a:spcPct val="90000"/>
              </a:lnSpc>
              <a:spcBef>
                <a:spcPts val="100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rPr>
              <a:t>Physical exercise for seni</a:t>
            </a:r>
            <a:r>
              <a:rPr lang="en-US" sz="2400" dirty="0">
                <a:solidFill>
                  <a:srgbClr val="092E4B"/>
                </a:solidFill>
                <a:latin typeface="Calibri"/>
                <a:ea typeface="Calibri"/>
                <a:cs typeface="Calibri"/>
                <a:sym typeface="Calibri"/>
              </a:rPr>
              <a:t>ors</a:t>
            </a:r>
            <a:r>
              <a:rPr lang="en-US" sz="2400" b="0" i="0" dirty="0">
                <a:solidFill>
                  <a:srgbClr val="092E4B"/>
                </a:solidFill>
                <a:latin typeface="Calibri"/>
                <a:ea typeface="Calibri"/>
                <a:cs typeface="Calibri"/>
                <a:sym typeface="Calibri"/>
              </a:rPr>
              <a:t> has many advantages, not only on a physical level but also mentally and emotionally. </a:t>
            </a:r>
            <a:endParaRPr dirty="0"/>
          </a:p>
          <a:p>
            <a:pPr marL="0" marR="0" lvl="0" indent="0" algn="ctr" rtl="0">
              <a:lnSpc>
                <a:spcPct val="90000"/>
              </a:lnSpc>
              <a:spcBef>
                <a:spcPts val="1000"/>
              </a:spcBef>
              <a:spcAft>
                <a:spcPts val="0"/>
              </a:spcAft>
              <a:buClr>
                <a:schemeClr val="lt1"/>
              </a:buClr>
              <a:buSzPts val="2400"/>
              <a:buFont typeface="Arial"/>
              <a:buNone/>
            </a:pPr>
            <a:endParaRPr sz="900" b="0" i="0" dirty="0">
              <a:solidFill>
                <a:srgbClr val="092E4B"/>
              </a:solidFill>
              <a:latin typeface="Calibri"/>
              <a:ea typeface="Calibri"/>
              <a:cs typeface="Calibri"/>
              <a:sym typeface="Calibri"/>
            </a:endParaRPr>
          </a:p>
          <a:p>
            <a:pPr marL="0" marR="0" lvl="0" indent="0" algn="ctr" rtl="0">
              <a:lnSpc>
                <a:spcPct val="90000"/>
              </a:lnSpc>
              <a:spcBef>
                <a:spcPts val="100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rPr>
              <a:t>Studies have shown that exercise has the ability to delay brain ageing and may prevent neurodegenerative diseases of old age, such as Alzheimer's or other types of senile dementia.</a:t>
            </a:r>
            <a:endParaRPr dirty="0"/>
          </a:p>
          <a:p>
            <a:pPr marL="228600" marR="0" lvl="0" indent="-22860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4"/>
          <p:cNvSpPr txBox="1">
            <a:spLocks noGrp="1"/>
          </p:cNvSpPr>
          <p:nvPr>
            <p:ph type="body" idx="1"/>
          </p:nvPr>
        </p:nvSpPr>
        <p:spPr>
          <a:xfrm>
            <a:off x="6444430" y="400450"/>
            <a:ext cx="3991589" cy="1029299"/>
          </a:xfrm>
          <a:prstGeom prst="rect">
            <a:avLst/>
          </a:prstGeom>
          <a:noFill/>
          <a:ln>
            <a:noFill/>
          </a:ln>
        </p:spPr>
        <p:txBody>
          <a:bodyPr spcFirstLastPara="1" wrap="square" lIns="91425" tIns="45700" rIns="91425" bIns="45700" anchor="ctr" anchorCtr="0">
            <a:normAutofit fontScale="92500" lnSpcReduction="20000"/>
          </a:bodyPr>
          <a:lstStyle/>
          <a:p>
            <a:pPr marL="0" lvl="0" indent="0" algn="ctr" rtl="0">
              <a:lnSpc>
                <a:spcPct val="90000"/>
              </a:lnSpc>
              <a:spcBef>
                <a:spcPts val="0"/>
              </a:spcBef>
              <a:spcAft>
                <a:spcPts val="0"/>
              </a:spcAft>
              <a:buClr>
                <a:schemeClr val="lt1"/>
              </a:buClr>
              <a:buSzPct val="100000"/>
              <a:buNone/>
            </a:pPr>
            <a:r>
              <a:rPr lang="en-US"/>
              <a:t>Exercise should be understood as an attribute of the heart.</a:t>
            </a:r>
            <a:endParaRPr/>
          </a:p>
        </p:txBody>
      </p:sp>
      <p:sp>
        <p:nvSpPr>
          <p:cNvPr id="194" name="Google Shape;194;p4"/>
          <p:cNvSpPr/>
          <p:nvPr/>
        </p:nvSpPr>
        <p:spPr>
          <a:xfrm>
            <a:off x="6336997" y="232863"/>
            <a:ext cx="425156" cy="372549"/>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5" name="Google Shape;195;p4"/>
          <p:cNvSpPr txBox="1"/>
          <p:nvPr/>
        </p:nvSpPr>
        <p:spPr>
          <a:xfrm>
            <a:off x="5273041" y="1455112"/>
            <a:ext cx="5867122" cy="102929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2200"/>
              <a:buFont typeface="Arial"/>
              <a:buNone/>
            </a:pPr>
            <a:r>
              <a:rPr lang="en-US" sz="2200" b="1" i="0">
                <a:solidFill>
                  <a:schemeClr val="lt1"/>
                </a:solidFill>
                <a:latin typeface="Calibri"/>
                <a:ea typeface="Calibri"/>
                <a:cs typeface="Calibri"/>
                <a:sym typeface="Calibri"/>
              </a:rPr>
              <a:t>The benefits of physical exercise are...</a:t>
            </a:r>
            <a:endParaRPr/>
          </a:p>
        </p:txBody>
      </p:sp>
      <p:sp>
        <p:nvSpPr>
          <p:cNvPr id="196" name="Google Shape;196;p4"/>
          <p:cNvSpPr/>
          <p:nvPr/>
        </p:nvSpPr>
        <p:spPr>
          <a:xfrm rot="10800000">
            <a:off x="10029715" y="1061406"/>
            <a:ext cx="473003" cy="346784"/>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24BAA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97" name="Google Shape;197;p4"/>
          <p:cNvSpPr txBox="1"/>
          <p:nvPr/>
        </p:nvSpPr>
        <p:spPr>
          <a:xfrm>
            <a:off x="8060298" y="1250444"/>
            <a:ext cx="2480866" cy="585429"/>
          </a:xfrm>
          <a:prstGeom prst="rect">
            <a:avLst/>
          </a:prstGeom>
          <a:no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1400"/>
              <a:buFont typeface="Arial"/>
              <a:buNone/>
            </a:pPr>
            <a:r>
              <a:rPr lang="en-US" sz="1400" i="0">
                <a:solidFill>
                  <a:schemeClr val="lt1"/>
                </a:solidFill>
                <a:latin typeface="Calibri"/>
                <a:ea typeface="Calibri"/>
                <a:cs typeface="Calibri"/>
                <a:sym typeface="Calibri"/>
              </a:rPr>
              <a:t>Gene Tunney</a:t>
            </a:r>
            <a:endParaRPr/>
          </a:p>
        </p:txBody>
      </p:sp>
      <p:sp>
        <p:nvSpPr>
          <p:cNvPr id="198" name="Google Shape;198;p4"/>
          <p:cNvSpPr/>
          <p:nvPr/>
        </p:nvSpPr>
        <p:spPr>
          <a:xfrm>
            <a:off x="4962920" y="2279741"/>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9" name="Google Shape;199;p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025661" y="2620689"/>
            <a:ext cx="1012484" cy="1012484"/>
          </a:xfrm>
          <a:prstGeom prst="rect">
            <a:avLst/>
          </a:prstGeom>
          <a:noFill/>
          <a:ln>
            <a:noFill/>
          </a:ln>
        </p:spPr>
      </p:pic>
      <p:sp>
        <p:nvSpPr>
          <p:cNvPr id="200" name="Google Shape;200;p4"/>
          <p:cNvSpPr txBox="1"/>
          <p:nvPr/>
        </p:nvSpPr>
        <p:spPr>
          <a:xfrm>
            <a:off x="5975404" y="2565469"/>
            <a:ext cx="208489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2"/>
                </a:solidFill>
                <a:latin typeface="Calibri"/>
                <a:ea typeface="Calibri"/>
                <a:cs typeface="Calibri"/>
                <a:sym typeface="Calibri"/>
              </a:rPr>
              <a:t>Positive effects on reaction capacity and memory</a:t>
            </a:r>
            <a:endParaRPr/>
          </a:p>
        </p:txBody>
      </p:sp>
      <p:sp>
        <p:nvSpPr>
          <p:cNvPr id="201" name="Google Shape;201;p4"/>
          <p:cNvSpPr/>
          <p:nvPr/>
        </p:nvSpPr>
        <p:spPr>
          <a:xfrm>
            <a:off x="8141902" y="2279741"/>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4"/>
          <p:cNvSpPr txBox="1"/>
          <p:nvPr/>
        </p:nvSpPr>
        <p:spPr>
          <a:xfrm>
            <a:off x="9152568" y="2473420"/>
            <a:ext cx="2020153"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2"/>
                </a:solidFill>
                <a:latin typeface="Calibri"/>
                <a:ea typeface="Calibri"/>
                <a:cs typeface="Calibri"/>
                <a:sym typeface="Calibri"/>
              </a:rPr>
              <a:t>Lowers blood pressure by improving the blood system</a:t>
            </a:r>
            <a:endParaRPr/>
          </a:p>
        </p:txBody>
      </p:sp>
      <p:pic>
        <p:nvPicPr>
          <p:cNvPr id="203" name="Google Shape;203;p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380900" y="2676615"/>
            <a:ext cx="919831" cy="919831"/>
          </a:xfrm>
          <a:prstGeom prst="rect">
            <a:avLst/>
          </a:prstGeom>
          <a:noFill/>
          <a:ln>
            <a:noFill/>
          </a:ln>
        </p:spPr>
      </p:pic>
      <p:sp>
        <p:nvSpPr>
          <p:cNvPr id="204" name="Google Shape;204;p4"/>
          <p:cNvSpPr/>
          <p:nvPr/>
        </p:nvSpPr>
        <p:spPr>
          <a:xfrm>
            <a:off x="4962920" y="4159592"/>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5" name="Google Shape;205;p4"/>
          <p:cNvSpPr txBox="1"/>
          <p:nvPr/>
        </p:nvSpPr>
        <p:spPr>
          <a:xfrm>
            <a:off x="5817602" y="4191172"/>
            <a:ext cx="2320248" cy="163121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2"/>
                </a:solidFill>
                <a:latin typeface="Calibri"/>
                <a:ea typeface="Calibri"/>
                <a:cs typeface="Calibri"/>
                <a:sym typeface="Calibri"/>
              </a:rPr>
              <a:t>Improves visceral activity with consequent improvement of intestinal transit.</a:t>
            </a:r>
            <a:endParaRPr/>
          </a:p>
        </p:txBody>
      </p:sp>
      <p:pic>
        <p:nvPicPr>
          <p:cNvPr id="206" name="Google Shape;206;p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5041518" y="4525538"/>
            <a:ext cx="962486" cy="962486"/>
          </a:xfrm>
          <a:prstGeom prst="rect">
            <a:avLst/>
          </a:prstGeom>
          <a:noFill/>
          <a:ln>
            <a:noFill/>
          </a:ln>
        </p:spPr>
      </p:pic>
      <p:sp>
        <p:nvSpPr>
          <p:cNvPr id="207" name="Google Shape;207;p4"/>
          <p:cNvSpPr/>
          <p:nvPr/>
        </p:nvSpPr>
        <p:spPr>
          <a:xfrm>
            <a:off x="8138896" y="4193930"/>
            <a:ext cx="3097378" cy="1694381"/>
          </a:xfrm>
          <a:prstGeom prst="roundRect">
            <a:avLst>
              <a:gd name="adj" fmla="val 16667"/>
            </a:avLst>
          </a:prstGeom>
          <a:noFill/>
          <a:ln w="12700" cap="flat" cmpd="sng">
            <a:solidFill>
              <a:srgbClr val="EA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8" name="Google Shape;208;p4"/>
          <p:cNvSpPr txBox="1"/>
          <p:nvPr/>
        </p:nvSpPr>
        <p:spPr>
          <a:xfrm>
            <a:off x="9268548" y="4498949"/>
            <a:ext cx="1904173"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a:solidFill>
                  <a:schemeClr val="lt2"/>
                </a:solidFill>
                <a:latin typeface="Calibri"/>
                <a:ea typeface="Calibri"/>
                <a:cs typeface="Calibri"/>
                <a:sym typeface="Calibri"/>
              </a:rPr>
              <a:t>Helps to lubricate joints</a:t>
            </a:r>
            <a:endParaRPr sz="2000">
              <a:solidFill>
                <a:schemeClr val="lt2"/>
              </a:solidFill>
              <a:latin typeface="Calibri"/>
              <a:ea typeface="Calibri"/>
              <a:cs typeface="Calibri"/>
              <a:sym typeface="Calibri"/>
            </a:endParaRPr>
          </a:p>
        </p:txBody>
      </p:sp>
      <p:pic>
        <p:nvPicPr>
          <p:cNvPr id="209" name="Google Shape;209;p4"/>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8222422" y="4422727"/>
            <a:ext cx="1236785" cy="1236785"/>
          </a:xfrm>
          <a:prstGeom prst="rect">
            <a:avLst/>
          </a:prstGeom>
          <a:noFill/>
          <a:ln>
            <a:noFill/>
          </a:ln>
        </p:spPr>
      </p:pic>
      <p:pic>
        <p:nvPicPr>
          <p:cNvPr id="210" name="Google Shape;210;p4" descr="6 Beneficios del Ejercicio en el Adulto Mayor. | Zapopan"/>
          <p:cNvPicPr preferRelativeResize="0">
            <a:picLocks noGrp="1"/>
          </p:cNvPicPr>
          <p:nvPr>
            <p:ph type="pic" idx="2"/>
          </p:nvPr>
        </p:nvPicPr>
        <p:blipFill rotWithShape="1">
          <a:blip r:embed="rId7" cstate="screen">
            <a:alphaModFix/>
            <a:extLst>
              <a:ext uri="{28A0092B-C50C-407E-A947-70E740481C1C}">
                <a14:useLocalDpi xmlns:a14="http://schemas.microsoft.com/office/drawing/2010/main"/>
              </a:ext>
            </a:extLst>
          </a:blip>
          <a:srcRect/>
          <a:stretch/>
        </p:blipFill>
        <p:spPr>
          <a:xfrm>
            <a:off x="218874" y="1408191"/>
            <a:ext cx="4503511" cy="499648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6"/>
          <p:cNvSpPr txBox="1">
            <a:spLocks noGrp="1"/>
          </p:cNvSpPr>
          <p:nvPr>
            <p:ph type="body" idx="1"/>
          </p:nvPr>
        </p:nvSpPr>
        <p:spPr>
          <a:xfrm>
            <a:off x="800100" y="1353891"/>
            <a:ext cx="5313421" cy="437769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Xiaomi Mi Smart Band 6</a:t>
            </a:r>
            <a:r>
              <a:rPr lang="en-US" dirty="0"/>
              <a:t>, is an activity tracker, which comes with more than 30 training modes for every kind of user. </a:t>
            </a:r>
            <a:endParaRPr dirty="0"/>
          </a:p>
          <a:p>
            <a:pPr marL="0" lvl="0" indent="0" algn="just" rtl="0">
              <a:lnSpc>
                <a:spcPct val="90000"/>
              </a:lnSpc>
              <a:spcBef>
                <a:spcPts val="1000"/>
              </a:spcBef>
              <a:spcAft>
                <a:spcPts val="0"/>
              </a:spcAft>
              <a:buClr>
                <a:schemeClr val="lt1"/>
              </a:buClr>
              <a:buSzPts val="2400"/>
              <a:buNone/>
            </a:pPr>
            <a:r>
              <a:rPr lang="en-US" dirty="0"/>
              <a:t>With this activity tracker, you can monitor your </a:t>
            </a:r>
            <a:r>
              <a:rPr lang="en-US" b="1" dirty="0"/>
              <a:t>steps taken</a:t>
            </a:r>
            <a:r>
              <a:rPr lang="en-US" dirty="0"/>
              <a:t>, </a:t>
            </a:r>
            <a:r>
              <a:rPr lang="en-US" b="1" dirty="0"/>
              <a:t>calories burned</a:t>
            </a:r>
            <a:r>
              <a:rPr lang="en-US" dirty="0"/>
              <a:t>, </a:t>
            </a:r>
            <a:r>
              <a:rPr lang="en-US" b="1" dirty="0"/>
              <a:t>distance travelled</a:t>
            </a:r>
            <a:r>
              <a:rPr lang="en-US" dirty="0"/>
              <a:t>, </a:t>
            </a:r>
            <a:r>
              <a:rPr lang="en-US" b="1" dirty="0"/>
              <a:t>rest and active heart rate</a:t>
            </a:r>
            <a:r>
              <a:rPr lang="en-US" dirty="0"/>
              <a:t>, and</a:t>
            </a:r>
            <a:r>
              <a:rPr lang="en-US" b="1" dirty="0"/>
              <a:t> sleep throughout the day</a:t>
            </a:r>
            <a:r>
              <a:rPr lang="en-US" dirty="0"/>
              <a:t>. </a:t>
            </a:r>
            <a:endParaRPr dirty="0"/>
          </a:p>
          <a:p>
            <a:pPr marL="0" lvl="0" indent="0" algn="just" rtl="0">
              <a:lnSpc>
                <a:spcPct val="90000"/>
              </a:lnSpc>
              <a:spcBef>
                <a:spcPts val="1000"/>
              </a:spcBef>
              <a:spcAft>
                <a:spcPts val="0"/>
              </a:spcAft>
              <a:buClr>
                <a:schemeClr val="lt1"/>
              </a:buClr>
              <a:buSzPts val="2400"/>
              <a:buNone/>
            </a:pPr>
            <a:r>
              <a:rPr lang="en-US" dirty="0"/>
              <a:t>It is able to measure stress through heart rhythms and offers a series of relaxation guidelines and </a:t>
            </a:r>
            <a:r>
              <a:rPr lang="en-US" dirty="0" err="1"/>
              <a:t>programmes</a:t>
            </a:r>
            <a:r>
              <a:rPr lang="en-US" dirty="0"/>
              <a:t>. </a:t>
            </a:r>
            <a:endParaRPr dirty="0"/>
          </a:p>
        </p:txBody>
      </p:sp>
      <p:sp>
        <p:nvSpPr>
          <p:cNvPr id="224" name="Google Shape;224;p6"/>
          <p:cNvSpPr txBox="1">
            <a:spLocks noGrp="1"/>
          </p:cNvSpPr>
          <p:nvPr>
            <p:ph type="body" idx="2"/>
          </p:nvPr>
        </p:nvSpPr>
        <p:spPr>
          <a:xfrm>
            <a:off x="386478" y="392108"/>
            <a:ext cx="5313421" cy="825033"/>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i="0" dirty="0">
                <a:latin typeface="Arial"/>
                <a:ea typeface="Arial"/>
                <a:cs typeface="Arial"/>
                <a:sym typeface="Arial"/>
              </a:rPr>
              <a:t>Bracelets or wearables</a:t>
            </a:r>
            <a:endParaRPr dirty="0"/>
          </a:p>
        </p:txBody>
      </p:sp>
      <p:sp>
        <p:nvSpPr>
          <p:cNvPr id="225" name="Google Shape;225;p6"/>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6" name="Google Shape;226;p6"/>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27" name="Google Shape;227;p6"/>
          <p:cNvSpPr txBox="1"/>
          <p:nvPr/>
        </p:nvSpPr>
        <p:spPr>
          <a:xfrm>
            <a:off x="6573781" y="982658"/>
            <a:ext cx="5427719" cy="270669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rPr>
              <a:t>It has a very intuitive and user-friendly design, making it accessible to seniors. </a:t>
            </a:r>
            <a:endParaRPr sz="2400" b="0" i="0" dirty="0">
              <a:solidFill>
                <a:srgbClr val="092E4B"/>
              </a:solidFill>
              <a:latin typeface="Calibri"/>
              <a:ea typeface="Calibri"/>
              <a:cs typeface="Calibri"/>
              <a:sym typeface="Calibri"/>
            </a:endParaRPr>
          </a:p>
          <a:p>
            <a:pPr marL="0" marR="0" lvl="0" indent="0" algn="just" rtl="0">
              <a:lnSpc>
                <a:spcPct val="90000"/>
              </a:lnSpc>
              <a:spcBef>
                <a:spcPts val="1000"/>
              </a:spcBef>
              <a:spcAft>
                <a:spcPts val="0"/>
              </a:spcAft>
              <a:buClr>
                <a:srgbClr val="092E4B"/>
              </a:buClr>
              <a:buSzPts val="2400"/>
              <a:buFont typeface="Arial"/>
              <a:buNone/>
            </a:pPr>
            <a:r>
              <a:rPr lang="en-US" sz="2400" b="0" i="0" dirty="0">
                <a:solidFill>
                  <a:srgbClr val="092E4B"/>
                </a:solidFill>
                <a:latin typeface="Calibri"/>
                <a:ea typeface="Calibri"/>
                <a:cs typeface="Calibri"/>
                <a:sym typeface="Calibri"/>
              </a:rPr>
              <a:t>It also has the possibility of connecting it to a </a:t>
            </a:r>
            <a:r>
              <a:rPr lang="en-US" sz="2400" b="0" i="0">
                <a:solidFill>
                  <a:srgbClr val="092E4B"/>
                </a:solidFill>
                <a:latin typeface="Calibri"/>
                <a:ea typeface="Calibri"/>
                <a:cs typeface="Calibri"/>
                <a:sym typeface="Calibri"/>
              </a:rPr>
              <a:t>mobile app, </a:t>
            </a:r>
            <a:r>
              <a:rPr lang="en-US" sz="2400" b="0" i="0" dirty="0">
                <a:solidFill>
                  <a:srgbClr val="092E4B"/>
                </a:solidFill>
                <a:latin typeface="Calibri"/>
                <a:ea typeface="Calibri"/>
                <a:cs typeface="Calibri"/>
                <a:sym typeface="Calibri"/>
              </a:rPr>
              <a:t>so it allows you to observe all the activity, </a:t>
            </a:r>
            <a:r>
              <a:rPr lang="en-US" sz="2400" b="1" i="0" dirty="0">
                <a:solidFill>
                  <a:srgbClr val="092E4B"/>
                </a:solidFill>
                <a:latin typeface="Calibri"/>
                <a:ea typeface="Calibri"/>
                <a:cs typeface="Calibri"/>
                <a:sym typeface="Calibri"/>
              </a:rPr>
              <a:t>including heart rate graphs</a:t>
            </a:r>
            <a:r>
              <a:rPr lang="en-US" sz="2400" b="0" i="0" dirty="0">
                <a:solidFill>
                  <a:srgbClr val="092E4B"/>
                </a:solidFill>
                <a:latin typeface="Calibri"/>
                <a:ea typeface="Calibri"/>
                <a:cs typeface="Calibri"/>
                <a:sym typeface="Calibri"/>
              </a:rPr>
              <a:t>, so you can adapt the activities to those that the users does. </a:t>
            </a:r>
            <a:endParaRPr dirty="0"/>
          </a:p>
        </p:txBody>
      </p:sp>
      <p:pic>
        <p:nvPicPr>
          <p:cNvPr id="228" name="Google Shape;228;p6"/>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349491" y="3514725"/>
            <a:ext cx="1652009" cy="3190874"/>
          </a:xfrm>
          <a:prstGeom prst="rect">
            <a:avLst/>
          </a:prstGeom>
          <a:noFill/>
          <a:ln>
            <a:noFill/>
          </a:ln>
        </p:spPr>
      </p:pic>
      <p:pic>
        <p:nvPicPr>
          <p:cNvPr id="229" name="Google Shape;229;p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761344" y="5028567"/>
            <a:ext cx="1509401" cy="1869441"/>
          </a:xfrm>
          <a:prstGeom prst="rect">
            <a:avLst/>
          </a:prstGeom>
          <a:noFill/>
          <a:ln>
            <a:noFill/>
          </a:ln>
        </p:spPr>
      </p:pic>
      <p:sp>
        <p:nvSpPr>
          <p:cNvPr id="230" name="Google Shape;230;p6"/>
          <p:cNvSpPr txBox="1"/>
          <p:nvPr/>
        </p:nvSpPr>
        <p:spPr>
          <a:xfrm>
            <a:off x="6632325" y="3429000"/>
            <a:ext cx="3129019" cy="2706691"/>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rgbClr val="092E4B"/>
              </a:buClr>
              <a:buSzPts val="2400"/>
              <a:buFont typeface="Arial"/>
              <a:buNone/>
            </a:pPr>
            <a:r>
              <a:rPr lang="en-US" sz="2400" b="1" i="0">
                <a:solidFill>
                  <a:srgbClr val="092E4B"/>
                </a:solidFill>
                <a:latin typeface="Calibri"/>
                <a:ea typeface="Calibri"/>
                <a:cs typeface="Calibri"/>
                <a:sym typeface="Calibri"/>
              </a:rPr>
              <a:t>Dance, gym, walk, stretching and training for specific parts of the body</a:t>
            </a:r>
            <a:r>
              <a:rPr lang="en-US" sz="2400" b="0" i="0">
                <a:solidFill>
                  <a:srgbClr val="092E4B"/>
                </a:solidFill>
                <a:latin typeface="Calibri"/>
                <a:ea typeface="Calibri"/>
                <a:cs typeface="Calibri"/>
                <a:sym typeface="Calibri"/>
              </a:rPr>
              <a:t>, are some examples of the programs that Miband offers to do. </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7"/>
          <p:cNvSpPr txBox="1">
            <a:spLocks noGrp="1"/>
          </p:cNvSpPr>
          <p:nvPr>
            <p:ph type="body" idx="1"/>
          </p:nvPr>
        </p:nvSpPr>
        <p:spPr>
          <a:xfrm>
            <a:off x="562708" y="2578924"/>
            <a:ext cx="6390541"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u="sng" dirty="0">
                <a:solidFill>
                  <a:srgbClr val="24BAA2"/>
                </a:solidFill>
                <a:hlinkClick r:id="rId3">
                  <a:extLst>
                    <a:ext uri="{A12FA001-AC4F-418D-AE19-62706E023703}">
                      <ahyp:hlinkClr xmlns:ahyp="http://schemas.microsoft.com/office/drawing/2018/hyperlinkcolor" val="tx"/>
                    </a:ext>
                  </a:extLst>
                </a:hlinkClick>
              </a:rPr>
              <a:t>Rosita</a:t>
            </a:r>
            <a:r>
              <a:rPr lang="en-US" dirty="0"/>
              <a:t> is an App aimed at people over 60 years of age that proposes </a:t>
            </a:r>
            <a:r>
              <a:rPr lang="en-US" dirty="0" err="1"/>
              <a:t>personalised</a:t>
            </a:r>
            <a:r>
              <a:rPr lang="en-US" dirty="0"/>
              <a:t> exercises, physical activities or nutrition classes among other activities, with the aim that people over that age can lead an active, healthy and healthy life.</a:t>
            </a:r>
            <a:endParaRPr dirty="0"/>
          </a:p>
          <a:p>
            <a:pPr marL="0" lvl="0" indent="0" algn="just" rtl="0">
              <a:lnSpc>
                <a:spcPct val="90000"/>
              </a:lnSpc>
              <a:spcBef>
                <a:spcPts val="1000"/>
              </a:spcBef>
              <a:spcAft>
                <a:spcPts val="0"/>
              </a:spcAft>
              <a:buClr>
                <a:srgbClr val="092E4B"/>
              </a:buClr>
              <a:buSzPts val="2400"/>
              <a:buNone/>
            </a:pPr>
            <a:r>
              <a:rPr lang="en-US" dirty="0"/>
              <a:t>This App aims to help the seniors to increase their physical, mental and social activity through activities of healthy habits.</a:t>
            </a:r>
            <a:endParaRPr dirty="0"/>
          </a:p>
          <a:p>
            <a:pPr marL="0" lvl="0" indent="0" algn="just" rtl="0">
              <a:lnSpc>
                <a:spcPct val="90000"/>
              </a:lnSpc>
              <a:spcBef>
                <a:spcPts val="1000"/>
              </a:spcBef>
              <a:spcAft>
                <a:spcPts val="0"/>
              </a:spcAft>
              <a:buClr>
                <a:srgbClr val="092E4B"/>
              </a:buClr>
              <a:buSzPts val="2400"/>
              <a:buNone/>
            </a:pPr>
            <a:r>
              <a:rPr lang="en-US" dirty="0"/>
              <a:t>Rosita allows one to carry out activities adapted to the age and physical capacity of each user such as yoga, dance, karate or even CrossFit.</a:t>
            </a:r>
            <a:endParaRPr dirty="0"/>
          </a:p>
        </p:txBody>
      </p:sp>
      <p:sp>
        <p:nvSpPr>
          <p:cNvPr id="236" name="Google Shape;236;p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0" dirty="0">
                <a:latin typeface="Arial"/>
                <a:ea typeface="Arial"/>
                <a:cs typeface="Arial"/>
                <a:sym typeface="Arial"/>
              </a:rPr>
              <a:t>Phone Apps: </a:t>
            </a:r>
            <a:endParaRPr dirty="0"/>
          </a:p>
          <a:p>
            <a:pPr marL="0" lvl="0" indent="0" algn="l" rtl="0">
              <a:lnSpc>
                <a:spcPct val="90000"/>
              </a:lnSpc>
              <a:spcBef>
                <a:spcPts val="1000"/>
              </a:spcBef>
              <a:spcAft>
                <a:spcPts val="0"/>
              </a:spcAft>
              <a:buClr>
                <a:srgbClr val="24BAA2"/>
              </a:buClr>
              <a:buSzPts val="3600"/>
              <a:buNone/>
            </a:pPr>
            <a:r>
              <a:rPr lang="en-IE" i="0" dirty="0"/>
              <a:t>For Exercising</a:t>
            </a:r>
            <a:endParaRPr dirty="0"/>
          </a:p>
          <a:p>
            <a:pPr marL="0" lvl="0" indent="0" algn="l" rtl="0">
              <a:lnSpc>
                <a:spcPct val="90000"/>
              </a:lnSpc>
              <a:spcBef>
                <a:spcPts val="1000"/>
              </a:spcBef>
              <a:spcAft>
                <a:spcPts val="0"/>
              </a:spcAft>
              <a:buClr>
                <a:srgbClr val="24BAA2"/>
              </a:buClr>
              <a:buSzPts val="3600"/>
              <a:buNone/>
            </a:pPr>
            <a:endParaRPr dirty="0"/>
          </a:p>
        </p:txBody>
      </p:sp>
      <p:sp>
        <p:nvSpPr>
          <p:cNvPr id="237" name="Google Shape;237;p7"/>
          <p:cNvSpPr/>
          <p:nvPr/>
        </p:nvSpPr>
        <p:spPr>
          <a:xfrm>
            <a:off x="7053791" y="3189475"/>
            <a:ext cx="1177860" cy="773564"/>
          </a:xfrm>
          <a:prstGeom prst="rightArrow">
            <a:avLst>
              <a:gd name="adj1" fmla="val 50000"/>
              <a:gd name="adj2" fmla="val 50000"/>
            </a:avLst>
          </a:prstGeom>
          <a:solidFill>
            <a:srgbClr val="24BAA2"/>
          </a:solidFill>
          <a:ln w="22225"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Click here </a:t>
            </a:r>
            <a:endParaRPr/>
          </a:p>
        </p:txBody>
      </p:sp>
      <p:pic>
        <p:nvPicPr>
          <p:cNvPr id="238" name="Google Shape;238;p7">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noFill/>
          <a:ln>
            <a:noFill/>
          </a:ln>
        </p:spPr>
      </p:pic>
      <p:pic>
        <p:nvPicPr>
          <p:cNvPr id="239" name="Google Shape;239;p7"/>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9171770" y="2578924"/>
            <a:ext cx="1267197" cy="1267197"/>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8"/>
          <p:cNvSpPr txBox="1">
            <a:spLocks noGrp="1"/>
          </p:cNvSpPr>
          <p:nvPr>
            <p:ph type="body" idx="1"/>
          </p:nvPr>
        </p:nvSpPr>
        <p:spPr>
          <a:xfrm>
            <a:off x="572757" y="2548779"/>
            <a:ext cx="6481034"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t>Yoga is a lovely way to exercise without doing anything too extreme. However, for seniors, yoga can have plenty of major health benefits, like improved mental health, better sleep, and reduced stress.</a:t>
            </a:r>
            <a:endParaRPr dirty="0"/>
          </a:p>
          <a:p>
            <a:pPr marL="0" lvl="0" indent="0" algn="just" rtl="0">
              <a:lnSpc>
                <a:spcPct val="90000"/>
              </a:lnSpc>
              <a:spcBef>
                <a:spcPts val="100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Down Dog </a:t>
            </a:r>
            <a:r>
              <a:rPr lang="en-US" dirty="0"/>
              <a:t>is the perfect yoga App for seniors. It allows one to choose a level of experience, their </a:t>
            </a:r>
            <a:r>
              <a:rPr lang="en-US" dirty="0" err="1"/>
              <a:t>favourite</a:t>
            </a:r>
            <a:r>
              <a:rPr lang="en-US" dirty="0"/>
              <a:t> voice narrator, music style, pace, and if they want to focus on a specific body part. The styles of yoga vary from fast-moving cardio flow to gentle chair yoga, which is a lot more suited for older adults</a:t>
            </a:r>
            <a:endParaRPr dirty="0"/>
          </a:p>
        </p:txBody>
      </p:sp>
      <p:sp>
        <p:nvSpPr>
          <p:cNvPr id="245" name="Google Shape;245;p8"/>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0" dirty="0">
                <a:latin typeface="Arial"/>
                <a:ea typeface="Arial"/>
                <a:cs typeface="Arial"/>
                <a:sym typeface="Arial"/>
              </a:rPr>
              <a:t>Phone Apps: </a:t>
            </a:r>
            <a:endParaRPr dirty="0"/>
          </a:p>
          <a:p>
            <a:pPr marL="0" lvl="0" indent="0" algn="l" rtl="0">
              <a:lnSpc>
                <a:spcPct val="90000"/>
              </a:lnSpc>
              <a:spcBef>
                <a:spcPts val="1000"/>
              </a:spcBef>
              <a:spcAft>
                <a:spcPts val="0"/>
              </a:spcAft>
              <a:buClr>
                <a:srgbClr val="24BAA2"/>
              </a:buClr>
              <a:buSzPts val="3600"/>
              <a:buNone/>
            </a:pPr>
            <a:r>
              <a:rPr lang="en-US" i="0" dirty="0"/>
              <a:t>For Exercising </a:t>
            </a:r>
            <a:endParaRPr dirty="0"/>
          </a:p>
        </p:txBody>
      </p:sp>
      <p:sp>
        <p:nvSpPr>
          <p:cNvPr id="246" name="Google Shape;246;p8"/>
          <p:cNvSpPr/>
          <p:nvPr/>
        </p:nvSpPr>
        <p:spPr>
          <a:xfrm>
            <a:off x="7053791" y="3189475"/>
            <a:ext cx="1177860" cy="773564"/>
          </a:xfrm>
          <a:prstGeom prst="rightArrow">
            <a:avLst>
              <a:gd name="adj1" fmla="val 50000"/>
              <a:gd name="adj2" fmla="val 50000"/>
            </a:avLst>
          </a:prstGeom>
          <a:solidFill>
            <a:srgbClr val="24BAA2"/>
          </a:solidFill>
          <a:ln w="1905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Click here </a:t>
            </a:r>
            <a:endParaRPr/>
          </a:p>
        </p:txBody>
      </p:sp>
      <p:pic>
        <p:nvPicPr>
          <p:cNvPr id="247" name="Google Shape;247;p8">
            <a:hlinkClick r:id="rId4"/>
          </p:cNvPr>
          <p:cNvPicPr preferRelativeResize="0">
            <a:picLocks noGrp="1"/>
          </p:cNvPicPr>
          <p:nvPr>
            <p:ph type="pic" idx="3"/>
          </p:nvPr>
        </p:nvPicPr>
        <p:blipFill rotWithShape="1">
          <a:blip r:embed="rId5"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9"/>
          <p:cNvSpPr txBox="1">
            <a:spLocks noGrp="1"/>
          </p:cNvSpPr>
          <p:nvPr>
            <p:ph type="body" idx="1"/>
          </p:nvPr>
        </p:nvSpPr>
        <p:spPr>
          <a:xfrm>
            <a:off x="663191" y="2578924"/>
            <a:ext cx="6105870"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t>Senior Fitness is a free, easy-to-navigate mobile App with simple and low-impact exercises. A few of the exercises include head tilts, shoulder stretches, and heel raises. </a:t>
            </a:r>
            <a:endParaRPr dirty="0"/>
          </a:p>
          <a:p>
            <a:pPr marL="0" lvl="0" indent="0" algn="just" rtl="0">
              <a:lnSpc>
                <a:spcPct val="90000"/>
              </a:lnSpc>
              <a:spcBef>
                <a:spcPts val="1000"/>
              </a:spcBef>
              <a:spcAft>
                <a:spcPts val="0"/>
              </a:spcAft>
              <a:buClr>
                <a:srgbClr val="092E4B"/>
              </a:buClr>
              <a:buSzPts val="2400"/>
              <a:buNone/>
            </a:pPr>
            <a:r>
              <a:rPr lang="en-US" b="1" dirty="0"/>
              <a:t>The best part is that about 99% of the exercises can be done while seated in a chair, </a:t>
            </a:r>
            <a:r>
              <a:rPr lang="en-US" dirty="0"/>
              <a:t>which is perfect for those who find it hard to stand or have medical issues. Be sure to read the instructions or watch the demonstration videos if you're not sure how to do a specific exercise.</a:t>
            </a:r>
            <a:endParaRPr dirty="0"/>
          </a:p>
        </p:txBody>
      </p:sp>
      <p:sp>
        <p:nvSpPr>
          <p:cNvPr id="253" name="Google Shape;253;p9"/>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i="0" dirty="0">
                <a:latin typeface="Arial"/>
                <a:ea typeface="Arial"/>
                <a:cs typeface="Arial"/>
                <a:sym typeface="Arial"/>
              </a:rPr>
              <a:t>Phone Apps: </a:t>
            </a:r>
            <a:endParaRPr dirty="0"/>
          </a:p>
          <a:p>
            <a:pPr marL="0" lvl="0" indent="0" algn="l" rtl="0">
              <a:lnSpc>
                <a:spcPct val="90000"/>
              </a:lnSpc>
              <a:spcBef>
                <a:spcPts val="1000"/>
              </a:spcBef>
              <a:spcAft>
                <a:spcPts val="0"/>
              </a:spcAft>
              <a:buClr>
                <a:srgbClr val="24BAA2"/>
              </a:buClr>
              <a:buSzPts val="3600"/>
              <a:buNone/>
            </a:pPr>
            <a:r>
              <a:rPr lang="en-US" i="0" dirty="0"/>
              <a:t>For Exercising</a:t>
            </a:r>
            <a:endParaRPr dirty="0"/>
          </a:p>
        </p:txBody>
      </p:sp>
      <p:sp>
        <p:nvSpPr>
          <p:cNvPr id="254" name="Google Shape;254;p9"/>
          <p:cNvSpPr/>
          <p:nvPr/>
        </p:nvSpPr>
        <p:spPr>
          <a:xfrm>
            <a:off x="7053791" y="3189475"/>
            <a:ext cx="1177860" cy="773564"/>
          </a:xfrm>
          <a:prstGeom prst="rightArrow">
            <a:avLst>
              <a:gd name="adj1" fmla="val 50000"/>
              <a:gd name="adj2" fmla="val 50000"/>
            </a:avLst>
          </a:prstGeom>
          <a:solidFill>
            <a:srgbClr val="24BAA2"/>
          </a:solidFill>
          <a:ln w="1905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chemeClr val="lt1"/>
                </a:solidFill>
                <a:latin typeface="Calibri"/>
                <a:ea typeface="Calibri"/>
                <a:cs typeface="Calibri"/>
                <a:sym typeface="Calibri"/>
              </a:rPr>
              <a:t>Click here </a:t>
            </a:r>
            <a:endParaRPr/>
          </a:p>
        </p:txBody>
      </p:sp>
      <p:pic>
        <p:nvPicPr>
          <p:cNvPr id="255" name="Google Shape;255;p9">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10"/>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62" name="Google Shape;262;p10"/>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263" name="Google Shape;263;p10"/>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3429000"/>
            <a:ext cx="8190419" cy="3439559"/>
          </a:xfrm>
          <a:prstGeom prst="rect">
            <a:avLst/>
          </a:prstGeom>
          <a:noFill/>
          <a:ln>
            <a:noFill/>
          </a:ln>
        </p:spPr>
      </p:pic>
      <p:pic>
        <p:nvPicPr>
          <p:cNvPr id="264" name="Google Shape;264;p1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6804" y="64"/>
            <a:ext cx="5825195" cy="3428936"/>
          </a:xfrm>
          <a:prstGeom prst="rect">
            <a:avLst/>
          </a:prstGeom>
          <a:noFill/>
          <a:ln>
            <a:noFill/>
          </a:ln>
        </p:spPr>
      </p:pic>
      <p:sp>
        <p:nvSpPr>
          <p:cNvPr id="265" name="Google Shape;265;p10"/>
          <p:cNvSpPr txBox="1">
            <a:spLocks noGrp="1"/>
          </p:cNvSpPr>
          <p:nvPr>
            <p:ph type="body" idx="1"/>
          </p:nvPr>
        </p:nvSpPr>
        <p:spPr>
          <a:xfrm>
            <a:off x="785708" y="1104695"/>
            <a:ext cx="9398812" cy="13319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400"/>
              <a:buNone/>
            </a:pPr>
            <a:r>
              <a:rPr lang="en-US" b="1" dirty="0">
                <a:solidFill>
                  <a:srgbClr val="24BAA2"/>
                </a:solidFill>
                <a:hlinkClick r:id="rId5">
                  <a:extLst>
                    <a:ext uri="{A12FA001-AC4F-418D-AE19-62706E023703}">
                      <ahyp:hlinkClr xmlns:ahyp="http://schemas.microsoft.com/office/drawing/2018/hyperlinkcolor" val="tx"/>
                    </a:ext>
                  </a:extLst>
                </a:hlinkClick>
              </a:rPr>
              <a:t>OROI</a:t>
            </a:r>
            <a:r>
              <a:rPr lang="en-US" b="1" dirty="0"/>
              <a:t> forms a virtual reality solution that offers a means of awakening emotions, cognitive stimulation and physical stimulation in order to achieve well-being in these aspects of the lives of </a:t>
            </a:r>
            <a:r>
              <a:rPr lang="en-IE" b="1" dirty="0"/>
              <a:t>seniors.</a:t>
            </a:r>
            <a:endParaRPr dirty="0"/>
          </a:p>
          <a:p>
            <a:pPr marL="0" lvl="0" indent="0" algn="just" rtl="0">
              <a:lnSpc>
                <a:spcPct val="90000"/>
              </a:lnSpc>
              <a:spcBef>
                <a:spcPts val="1000"/>
              </a:spcBef>
              <a:spcAft>
                <a:spcPts val="0"/>
              </a:spcAft>
              <a:buClr>
                <a:schemeClr val="lt1"/>
              </a:buClr>
              <a:buSzPts val="2400"/>
              <a:buNone/>
            </a:pPr>
            <a:endParaRPr dirty="0"/>
          </a:p>
        </p:txBody>
      </p:sp>
      <p:sp>
        <p:nvSpPr>
          <p:cNvPr id="266" name="Google Shape;266;p10"/>
          <p:cNvSpPr txBox="1">
            <a:spLocks noGrp="1"/>
          </p:cNvSpPr>
          <p:nvPr>
            <p:ph type="body" idx="2"/>
          </p:nvPr>
        </p:nvSpPr>
        <p:spPr>
          <a:xfrm>
            <a:off x="343136" y="253081"/>
            <a:ext cx="7131782" cy="641428"/>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4BAA2"/>
              </a:buClr>
              <a:buSzPts val="3600"/>
              <a:buNone/>
            </a:pPr>
            <a:r>
              <a:rPr lang="en-US" sz="4800" dirty="0">
                <a:latin typeface="Calibri" panose="020F0502020204030204" pitchFamily="34" charset="0"/>
                <a:ea typeface="Calibri" panose="020F0502020204030204" pitchFamily="34" charset="0"/>
                <a:cs typeface="Calibri" panose="020F0502020204030204" pitchFamily="34" charset="0"/>
                <a:sym typeface="Arial"/>
              </a:rPr>
              <a:t>Technological Devices: </a:t>
            </a:r>
            <a:endParaRPr sz="4800" dirty="0">
              <a:latin typeface="Calibri" panose="020F0502020204030204" pitchFamily="34" charset="0"/>
              <a:ea typeface="Calibri" panose="020F0502020204030204" pitchFamily="34" charset="0"/>
              <a:cs typeface="Calibri" panose="020F0502020204030204" pitchFamily="34" charset="0"/>
            </a:endParaRPr>
          </a:p>
        </p:txBody>
      </p:sp>
      <p:pic>
        <p:nvPicPr>
          <p:cNvPr id="267" name="Google Shape;267;p10" descr="Oroi logo">
            <a:hlinkClick r:id="rId5"/>
          </p:cNvPr>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0480721" y="1104695"/>
            <a:ext cx="1071199" cy="1164588"/>
          </a:xfrm>
          <a:prstGeom prst="rect">
            <a:avLst/>
          </a:prstGeom>
          <a:noFill/>
          <a:ln>
            <a:noFill/>
          </a:ln>
        </p:spPr>
      </p:pic>
      <p:sp>
        <p:nvSpPr>
          <p:cNvPr id="268" name="Google Shape;268;p10"/>
          <p:cNvSpPr txBox="1"/>
          <p:nvPr/>
        </p:nvSpPr>
        <p:spPr>
          <a:xfrm>
            <a:off x="424578" y="2190721"/>
            <a:ext cx="11127342" cy="1331964"/>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lt1"/>
              </a:buClr>
              <a:buSzPts val="2400"/>
              <a:buFont typeface="Arial"/>
              <a:buNone/>
            </a:pPr>
            <a:endParaRPr sz="2400" b="0" i="0">
              <a:solidFill>
                <a:schemeClr val="lt1"/>
              </a:solidFill>
              <a:latin typeface="Calibri"/>
              <a:ea typeface="Calibri"/>
              <a:cs typeface="Calibri"/>
              <a:sym typeface="Calibri"/>
            </a:endParaRPr>
          </a:p>
        </p:txBody>
      </p:sp>
      <p:sp>
        <p:nvSpPr>
          <p:cNvPr id="269" name="Google Shape;269;p10"/>
          <p:cNvSpPr txBox="1"/>
          <p:nvPr/>
        </p:nvSpPr>
        <p:spPr>
          <a:xfrm>
            <a:off x="881601" y="2418783"/>
            <a:ext cx="5671422"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dirty="0">
                <a:solidFill>
                  <a:schemeClr val="lt1"/>
                </a:solidFill>
                <a:latin typeface="Roboto"/>
                <a:ea typeface="Roboto"/>
                <a:cs typeface="Roboto"/>
                <a:sym typeface="Roboto"/>
              </a:rPr>
              <a:t>It has </a:t>
            </a:r>
            <a:r>
              <a:rPr lang="en-US" sz="2400" b="1" i="0" dirty="0">
                <a:solidFill>
                  <a:srgbClr val="24BAA2"/>
                </a:solidFill>
                <a:latin typeface="Roboto"/>
                <a:ea typeface="Roboto"/>
                <a:cs typeface="Roboto"/>
                <a:sym typeface="Roboto"/>
              </a:rPr>
              <a:t>3</a:t>
            </a:r>
            <a:r>
              <a:rPr lang="en-US" sz="2400" b="0" i="0" dirty="0">
                <a:solidFill>
                  <a:schemeClr val="lt1"/>
                </a:solidFill>
                <a:latin typeface="Roboto"/>
                <a:ea typeface="Roboto"/>
                <a:cs typeface="Roboto"/>
                <a:sym typeface="Roboto"/>
              </a:rPr>
              <a:t> applications that seek to satisfy the aforementioned </a:t>
            </a:r>
            <a:endParaRPr sz="2400" b="0" i="0" dirty="0">
              <a:solidFill>
                <a:schemeClr val="lt1"/>
              </a:solidFill>
              <a:latin typeface="Calibri"/>
              <a:ea typeface="Calibri"/>
              <a:cs typeface="Calibri"/>
              <a:sym typeface="Calibri"/>
            </a:endParaRPr>
          </a:p>
        </p:txBody>
      </p:sp>
      <p:sp>
        <p:nvSpPr>
          <p:cNvPr id="270" name="Google Shape;270;p10"/>
          <p:cNvSpPr/>
          <p:nvPr/>
        </p:nvSpPr>
        <p:spPr>
          <a:xfrm>
            <a:off x="1053834" y="3522684"/>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1" name="Google Shape;271;p10"/>
          <p:cNvSpPr/>
          <p:nvPr/>
        </p:nvSpPr>
        <p:spPr>
          <a:xfrm>
            <a:off x="3909027" y="3522684"/>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2" name="Google Shape;272;p10"/>
          <p:cNvSpPr/>
          <p:nvPr/>
        </p:nvSpPr>
        <p:spPr>
          <a:xfrm>
            <a:off x="6607058" y="3522685"/>
            <a:ext cx="341749" cy="483627"/>
          </a:xfrm>
          <a:prstGeom prst="downArrow">
            <a:avLst>
              <a:gd name="adj1" fmla="val 50000"/>
              <a:gd name="adj2" fmla="val 50000"/>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73" name="Google Shape;273;p10"/>
          <p:cNvSpPr txBox="1"/>
          <p:nvPr/>
        </p:nvSpPr>
        <p:spPr>
          <a:xfrm>
            <a:off x="186395" y="4081012"/>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Wellbeing</a:t>
            </a:r>
            <a:endParaRPr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4" name="Google Shape;274;p10"/>
          <p:cNvSpPr txBox="1"/>
          <p:nvPr/>
        </p:nvSpPr>
        <p:spPr>
          <a:xfrm>
            <a:off x="3041587" y="4080705"/>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Cognitive</a:t>
            </a:r>
            <a:endParaRPr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5" name="Google Shape;275;p10"/>
          <p:cNvSpPr txBox="1"/>
          <p:nvPr/>
        </p:nvSpPr>
        <p:spPr>
          <a:xfrm>
            <a:off x="5751611" y="4080705"/>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Fit</a:t>
            </a:r>
            <a:endParaRPr sz="18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6" name="Google Shape;276;p10"/>
          <p:cNvSpPr txBox="1"/>
          <p:nvPr/>
        </p:nvSpPr>
        <p:spPr>
          <a:xfrm>
            <a:off x="0" y="4497316"/>
            <a:ext cx="2836543"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400"/>
              <a:buFont typeface="Arial"/>
              <a:buNone/>
            </a:pPr>
            <a:r>
              <a:rPr lang="en-US"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Consists of a series of immersive entertainment-oriented videos, through which users visit different areas abroad, being able to avoid problems, such as loneliness or boredom, and even being able to recall some anecdotes in case they have ever been in those areas</a:t>
            </a:r>
            <a:endParaRPr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7" name="Google Shape;277;p10"/>
          <p:cNvSpPr txBox="1"/>
          <p:nvPr/>
        </p:nvSpPr>
        <p:spPr>
          <a:xfrm>
            <a:off x="2836543" y="4497316"/>
            <a:ext cx="2630807"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400"/>
              <a:buFont typeface="Arial"/>
              <a:buNone/>
            </a:pPr>
            <a:r>
              <a:rPr lang="en-US"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Set of interactive exercises, through which their cognitive functions are worked through friendly and dynamic environments. It has some puzzles, memory games and exercises that simulate actions of everyday life</a:t>
            </a:r>
            <a:endParaRPr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278" name="Google Shape;278;p10"/>
          <p:cNvSpPr txBox="1"/>
          <p:nvPr/>
        </p:nvSpPr>
        <p:spPr>
          <a:xfrm>
            <a:off x="5605743" y="4493702"/>
            <a:ext cx="2786863"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400"/>
              <a:buFont typeface="Arial"/>
              <a:buNone/>
            </a:pPr>
            <a:r>
              <a:rPr lang="en-US"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It is a collection of interactive videos through which users can enjoy bicycle rides through different environments, whether real or in 3D. It consists of a system that combines the use of pedals with virtual reality glasses, in a way that </a:t>
            </a:r>
            <a:r>
              <a:rPr lang="en-US" sz="1600" b="0"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favours</a:t>
            </a:r>
            <a:r>
              <a:rPr lang="en-US"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physical exercise. </a:t>
            </a:r>
            <a:endParaRPr sz="16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cxnSp>
        <p:nvCxnSpPr>
          <p:cNvPr id="280" name="Google Shape;280;p10"/>
          <p:cNvCxnSpPr/>
          <p:nvPr/>
        </p:nvCxnSpPr>
        <p:spPr>
          <a:xfrm>
            <a:off x="6739478" y="2190721"/>
            <a:ext cx="0" cy="1107440"/>
          </a:xfrm>
          <a:prstGeom prst="straightConnector1">
            <a:avLst/>
          </a:prstGeom>
          <a:noFill/>
          <a:ln w="25400" cap="flat" cmpd="sng">
            <a:solidFill>
              <a:schemeClr val="lt2"/>
            </a:solidFill>
            <a:prstDash val="solid"/>
            <a:miter lim="800000"/>
            <a:headEnd type="none" w="sm" len="sm"/>
            <a:tailEnd type="none" w="sm" len="sm"/>
          </a:ln>
        </p:spPr>
      </p:cxnSp>
      <p:sp>
        <p:nvSpPr>
          <p:cNvPr id="282" name="Google Shape;282;p10"/>
          <p:cNvSpPr txBox="1"/>
          <p:nvPr/>
        </p:nvSpPr>
        <p:spPr>
          <a:xfrm>
            <a:off x="6823827" y="2584040"/>
            <a:ext cx="5100767" cy="5822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lt1"/>
              </a:buClr>
              <a:buSzPts val="2400"/>
              <a:buFont typeface="Arial"/>
              <a:buNone/>
            </a:pPr>
            <a:r>
              <a:rPr lang="en-US" sz="2400" b="0" i="0">
                <a:solidFill>
                  <a:schemeClr val="lt1"/>
                </a:solidFill>
                <a:latin typeface="Roboto"/>
                <a:ea typeface="Roboto"/>
                <a:cs typeface="Roboto"/>
                <a:sym typeface="Roboto"/>
              </a:rPr>
              <a:t>Design and manufacturing</a:t>
            </a:r>
            <a:endParaRPr sz="2400" b="0" i="0">
              <a:solidFill>
                <a:schemeClr val="lt1"/>
              </a:solidFill>
              <a:latin typeface="Calibri"/>
              <a:ea typeface="Calibri"/>
              <a:cs typeface="Calibri"/>
              <a:sym typeface="Calibri"/>
            </a:endParaRPr>
          </a:p>
        </p:txBody>
      </p:sp>
      <p:pic>
        <p:nvPicPr>
          <p:cNvPr id="1026" name="Picture 2">
            <a:extLst>
              <a:ext uri="{FF2B5EF4-FFF2-40B4-BE49-F238E27FC236}">
                <a16:creationId xmlns:a16="http://schemas.microsoft.com/office/drawing/2014/main" id="{9A452F74-657C-BB60-B6C5-82839914CCBB}"/>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328093" y="3559585"/>
            <a:ext cx="3712855" cy="298005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Google Shape;280;p10">
            <a:extLst>
              <a:ext uri="{FF2B5EF4-FFF2-40B4-BE49-F238E27FC236}">
                <a16:creationId xmlns:a16="http://schemas.microsoft.com/office/drawing/2014/main" id="{C45A539D-1070-93CD-F0DA-97B0A8DB44E6}"/>
              </a:ext>
            </a:extLst>
          </p:cNvPr>
          <p:cNvCxnSpPr>
            <a:cxnSpLocks/>
          </p:cNvCxnSpPr>
          <p:nvPr/>
        </p:nvCxnSpPr>
        <p:spPr>
          <a:xfrm>
            <a:off x="2832321" y="3931698"/>
            <a:ext cx="4222" cy="2411952"/>
          </a:xfrm>
          <a:prstGeom prst="straightConnector1">
            <a:avLst/>
          </a:prstGeom>
          <a:noFill/>
          <a:ln w="25400" cap="flat" cmpd="sng">
            <a:solidFill>
              <a:srgbClr val="7F3494"/>
            </a:solidFill>
            <a:prstDash val="solid"/>
            <a:miter lim="800000"/>
            <a:headEnd type="none" w="sm" len="sm"/>
            <a:tailEnd type="none" w="sm" len="sm"/>
          </a:ln>
        </p:spPr>
      </p:cxnSp>
      <p:cxnSp>
        <p:nvCxnSpPr>
          <p:cNvPr id="4" name="Google Shape;280;p10">
            <a:extLst>
              <a:ext uri="{FF2B5EF4-FFF2-40B4-BE49-F238E27FC236}">
                <a16:creationId xmlns:a16="http://schemas.microsoft.com/office/drawing/2014/main" id="{594AB2FF-CF06-658B-49A9-63DA083F42F0}"/>
              </a:ext>
            </a:extLst>
          </p:cNvPr>
          <p:cNvCxnSpPr>
            <a:cxnSpLocks/>
          </p:cNvCxnSpPr>
          <p:nvPr/>
        </p:nvCxnSpPr>
        <p:spPr>
          <a:xfrm>
            <a:off x="5569676" y="3931698"/>
            <a:ext cx="4222" cy="2411952"/>
          </a:xfrm>
          <a:prstGeom prst="straightConnector1">
            <a:avLst/>
          </a:prstGeom>
          <a:noFill/>
          <a:ln w="25400" cap="flat" cmpd="sng">
            <a:solidFill>
              <a:srgbClr val="7F3494"/>
            </a:solidFill>
            <a:prstDash val="solid"/>
            <a:miter lim="800000"/>
            <a:headEnd type="none" w="sm" len="sm"/>
            <a:tailEnd type="none" w="sm" len="sm"/>
          </a:ln>
        </p:spPr>
      </p:cxn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4"/>
          <p:cNvSpPr txBox="1">
            <a:spLocks noGrp="1"/>
          </p:cNvSpPr>
          <p:nvPr>
            <p:ph type="body" idx="1"/>
          </p:nvPr>
        </p:nvSpPr>
        <p:spPr>
          <a:xfrm>
            <a:off x="5643484" y="360232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Fluid Balance Technology for Seniors </a:t>
            </a:r>
            <a:endParaRPr dirty="0"/>
          </a:p>
        </p:txBody>
      </p:sp>
      <p:sp>
        <p:nvSpPr>
          <p:cNvPr id="323" name="Google Shape;323;p14"/>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324" name="Google Shape;324;p1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3" y="2087717"/>
            <a:ext cx="2156087" cy="1514609"/>
          </a:xfrm>
          <a:prstGeom prst="rect">
            <a:avLst/>
          </a:prstGeom>
          <a:noFill/>
          <a:ln>
            <a:noFill/>
          </a:ln>
        </p:spPr>
      </p:pic>
      <p:sp>
        <p:nvSpPr>
          <p:cNvPr id="2" name="TextBox 1">
            <a:extLst>
              <a:ext uri="{FF2B5EF4-FFF2-40B4-BE49-F238E27FC236}">
                <a16:creationId xmlns:a16="http://schemas.microsoft.com/office/drawing/2014/main" id="{80913554-C338-0277-45C5-68FF2F708649}"/>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(b)</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12"/>
          <p:cNvSpPr txBox="1">
            <a:spLocks noGrp="1"/>
          </p:cNvSpPr>
          <p:nvPr>
            <p:ph type="body" idx="1"/>
          </p:nvPr>
        </p:nvSpPr>
        <p:spPr>
          <a:xfrm>
            <a:off x="898358" y="2107770"/>
            <a:ext cx="4757374"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b="1" dirty="0"/>
              <a:t>Dehydration</a:t>
            </a:r>
            <a:r>
              <a:rPr lang="en-US" dirty="0"/>
              <a:t> refers to a decreased amount of water in the body as a result of inadequate fluid intake. It occurs when there is an </a:t>
            </a:r>
            <a:r>
              <a:rPr lang="en-US" b="1" dirty="0"/>
              <a:t>excessive loss of fluids </a:t>
            </a:r>
            <a:r>
              <a:rPr lang="en-US" dirty="0"/>
              <a:t>that are not replenished. </a:t>
            </a:r>
            <a:r>
              <a:rPr lang="en-US" b="0" i="0" dirty="0"/>
              <a:t>If not treated in time, it can become very dangerous for the health of seniors, as the bodies would not function properly.</a:t>
            </a:r>
            <a:endParaRPr dirty="0"/>
          </a:p>
          <a:p>
            <a:pPr marL="228600" lvl="0" indent="-228600" algn="l" rtl="0">
              <a:lnSpc>
                <a:spcPct val="90000"/>
              </a:lnSpc>
              <a:spcBef>
                <a:spcPts val="1000"/>
              </a:spcBef>
              <a:spcAft>
                <a:spcPts val="0"/>
              </a:spcAft>
              <a:buClr>
                <a:schemeClr val="lt1"/>
              </a:buClr>
              <a:buSzPts val="2400"/>
              <a:buNone/>
            </a:pPr>
            <a:endParaRPr dirty="0"/>
          </a:p>
        </p:txBody>
      </p:sp>
      <p:sp>
        <p:nvSpPr>
          <p:cNvPr id="296" name="Google Shape;296;p12"/>
          <p:cNvSpPr txBox="1">
            <a:spLocks noGrp="1"/>
          </p:cNvSpPr>
          <p:nvPr>
            <p:ph type="body" idx="2"/>
          </p:nvPr>
        </p:nvSpPr>
        <p:spPr>
          <a:xfrm>
            <a:off x="517358" y="491078"/>
            <a:ext cx="5578642"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Remember, if one exercises, they must stay hydrated.</a:t>
            </a:r>
            <a:endParaRPr dirty="0"/>
          </a:p>
        </p:txBody>
      </p:sp>
      <p:sp>
        <p:nvSpPr>
          <p:cNvPr id="297" name="Google Shape;297;p12"/>
          <p:cNvSpPr txBox="1"/>
          <p:nvPr/>
        </p:nvSpPr>
        <p:spPr>
          <a:xfrm>
            <a:off x="6646946" y="956786"/>
            <a:ext cx="4546008" cy="803654"/>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i="0" dirty="0">
                <a:solidFill>
                  <a:srgbClr val="24BAA2"/>
                </a:solidFill>
                <a:latin typeface="Calibri"/>
                <a:ea typeface="Calibri"/>
                <a:cs typeface="Calibri"/>
                <a:sym typeface="Calibri"/>
              </a:rPr>
              <a:t>Data tells us that Dehydration …</a:t>
            </a:r>
            <a:endParaRPr sz="1800" dirty="0">
              <a:solidFill>
                <a:schemeClr val="dk1"/>
              </a:solidFill>
              <a:latin typeface="Calibri"/>
              <a:ea typeface="Calibri"/>
              <a:cs typeface="Calibri"/>
              <a:sym typeface="Calibri"/>
            </a:endParaRPr>
          </a:p>
        </p:txBody>
      </p:sp>
      <p:sp>
        <p:nvSpPr>
          <p:cNvPr id="298" name="Google Shape;298;p1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299" name="Google Shape;299;p12"/>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00" name="Google Shape;300;p12"/>
          <p:cNvSpPr txBox="1"/>
          <p:nvPr/>
        </p:nvSpPr>
        <p:spPr>
          <a:xfrm>
            <a:off x="7240771" y="1965647"/>
            <a:ext cx="4457797"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dirty="0">
                <a:solidFill>
                  <a:srgbClr val="002060"/>
                </a:solidFill>
                <a:latin typeface="Calibri"/>
                <a:ea typeface="Calibri"/>
                <a:cs typeface="Calibri"/>
                <a:sym typeface="Calibri"/>
              </a:rPr>
              <a:t>I</a:t>
            </a:r>
            <a:r>
              <a:rPr lang="en-US" sz="2400" b="0" i="0" dirty="0">
                <a:solidFill>
                  <a:srgbClr val="002060"/>
                </a:solidFill>
                <a:latin typeface="Calibri"/>
                <a:ea typeface="Calibri"/>
                <a:cs typeface="Calibri"/>
                <a:sym typeface="Calibri"/>
              </a:rPr>
              <a:t>ncreases the risk of </a:t>
            </a:r>
            <a:r>
              <a:rPr lang="en-US" sz="2400" b="1" i="0" dirty="0">
                <a:solidFill>
                  <a:srgbClr val="002060"/>
                </a:solidFill>
                <a:latin typeface="Calibri"/>
                <a:ea typeface="Calibri"/>
                <a:cs typeface="Calibri"/>
                <a:sym typeface="Calibri"/>
              </a:rPr>
              <a:t>morbidity </a:t>
            </a:r>
            <a:r>
              <a:rPr lang="en-US" sz="2400" b="0" i="0" dirty="0">
                <a:solidFill>
                  <a:srgbClr val="002060"/>
                </a:solidFill>
                <a:latin typeface="Calibri"/>
                <a:ea typeface="Calibri"/>
                <a:cs typeface="Calibri"/>
                <a:sym typeface="Calibri"/>
              </a:rPr>
              <a:t>and </a:t>
            </a:r>
            <a:r>
              <a:rPr lang="en-US" sz="2400" b="1" i="0" dirty="0">
                <a:solidFill>
                  <a:srgbClr val="002060"/>
                </a:solidFill>
                <a:latin typeface="Calibri"/>
                <a:ea typeface="Calibri"/>
                <a:cs typeface="Calibri"/>
                <a:sym typeface="Calibri"/>
              </a:rPr>
              <a:t>mortality.</a:t>
            </a:r>
            <a:endParaRPr sz="1800" dirty="0">
              <a:solidFill>
                <a:srgbClr val="002060"/>
              </a:solidFill>
              <a:latin typeface="Calibri"/>
              <a:ea typeface="Calibri"/>
              <a:cs typeface="Calibri"/>
              <a:sym typeface="Calibri"/>
            </a:endParaRPr>
          </a:p>
        </p:txBody>
      </p:sp>
      <p:sp>
        <p:nvSpPr>
          <p:cNvPr id="301" name="Google Shape;301;p12"/>
          <p:cNvSpPr txBox="1"/>
          <p:nvPr/>
        </p:nvSpPr>
        <p:spPr>
          <a:xfrm>
            <a:off x="6827781" y="2070281"/>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1</a:t>
            </a:r>
            <a:endParaRPr sz="2800" b="1">
              <a:solidFill>
                <a:srgbClr val="24BAA2"/>
              </a:solidFill>
              <a:latin typeface="Calibri"/>
              <a:ea typeface="Calibri"/>
              <a:cs typeface="Calibri"/>
              <a:sym typeface="Calibri"/>
            </a:endParaRPr>
          </a:p>
        </p:txBody>
      </p:sp>
      <p:sp>
        <p:nvSpPr>
          <p:cNvPr id="302" name="Google Shape;302;p12"/>
          <p:cNvSpPr txBox="1"/>
          <p:nvPr/>
        </p:nvSpPr>
        <p:spPr>
          <a:xfrm>
            <a:off x="7240771" y="2821616"/>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dirty="0">
                <a:solidFill>
                  <a:srgbClr val="002060"/>
                </a:solidFill>
                <a:latin typeface="Calibri"/>
                <a:ea typeface="Calibri"/>
                <a:cs typeface="Calibri"/>
                <a:sym typeface="Calibri"/>
              </a:rPr>
              <a:t>Is associated with more probability to suffer </a:t>
            </a:r>
            <a:r>
              <a:rPr lang="en-US" sz="2400" b="1" i="0" dirty="0">
                <a:solidFill>
                  <a:srgbClr val="002060"/>
                </a:solidFill>
                <a:latin typeface="Calibri"/>
                <a:ea typeface="Calibri"/>
                <a:cs typeface="Calibri"/>
                <a:sym typeface="Calibri"/>
              </a:rPr>
              <a:t>mental illness </a:t>
            </a:r>
            <a:r>
              <a:rPr lang="en-US" sz="2400" b="0" i="0" dirty="0">
                <a:solidFill>
                  <a:srgbClr val="002060"/>
                </a:solidFill>
                <a:latin typeface="Calibri"/>
                <a:ea typeface="Calibri"/>
                <a:cs typeface="Calibri"/>
                <a:sym typeface="Calibri"/>
              </a:rPr>
              <a:t>or </a:t>
            </a:r>
            <a:r>
              <a:rPr lang="en-US" sz="2400" b="1" i="0" dirty="0">
                <a:solidFill>
                  <a:srgbClr val="002060"/>
                </a:solidFill>
                <a:latin typeface="Calibri"/>
                <a:ea typeface="Calibri"/>
                <a:cs typeface="Calibri"/>
                <a:sym typeface="Calibri"/>
              </a:rPr>
              <a:t>stroke.</a:t>
            </a:r>
            <a:endParaRPr sz="1800" dirty="0">
              <a:solidFill>
                <a:srgbClr val="002060"/>
              </a:solidFill>
              <a:latin typeface="Calibri"/>
              <a:ea typeface="Calibri"/>
              <a:cs typeface="Calibri"/>
              <a:sym typeface="Calibri"/>
            </a:endParaRPr>
          </a:p>
        </p:txBody>
      </p:sp>
      <p:sp>
        <p:nvSpPr>
          <p:cNvPr id="303" name="Google Shape;303;p12"/>
          <p:cNvSpPr txBox="1"/>
          <p:nvPr/>
        </p:nvSpPr>
        <p:spPr>
          <a:xfrm>
            <a:off x="6827781" y="2926250"/>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2</a:t>
            </a:r>
            <a:endParaRPr sz="2800" b="1">
              <a:solidFill>
                <a:srgbClr val="24BAA2"/>
              </a:solidFill>
              <a:latin typeface="Calibri"/>
              <a:ea typeface="Calibri"/>
              <a:cs typeface="Calibri"/>
              <a:sym typeface="Calibri"/>
            </a:endParaRPr>
          </a:p>
        </p:txBody>
      </p:sp>
      <p:sp>
        <p:nvSpPr>
          <p:cNvPr id="304" name="Google Shape;304;p12"/>
          <p:cNvSpPr txBox="1"/>
          <p:nvPr/>
        </p:nvSpPr>
        <p:spPr>
          <a:xfrm>
            <a:off x="7240771" y="3807711"/>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0" i="0" dirty="0">
                <a:solidFill>
                  <a:srgbClr val="002060"/>
                </a:solidFill>
                <a:latin typeface="Calibri"/>
                <a:ea typeface="Calibri"/>
                <a:cs typeface="Calibri"/>
                <a:sym typeface="Calibri"/>
              </a:rPr>
              <a:t>Is correlated to </a:t>
            </a:r>
            <a:r>
              <a:rPr lang="en-US" sz="2400" b="1" i="0" dirty="0">
                <a:solidFill>
                  <a:srgbClr val="002060"/>
                </a:solidFill>
                <a:latin typeface="Calibri"/>
                <a:ea typeface="Calibri"/>
                <a:cs typeface="Calibri"/>
                <a:sym typeface="Calibri"/>
              </a:rPr>
              <a:t>longer hospital stays.</a:t>
            </a:r>
            <a:endParaRPr sz="1800" dirty="0">
              <a:solidFill>
                <a:srgbClr val="002060"/>
              </a:solidFill>
              <a:latin typeface="Calibri"/>
              <a:ea typeface="Calibri"/>
              <a:cs typeface="Calibri"/>
              <a:sym typeface="Calibri"/>
            </a:endParaRPr>
          </a:p>
        </p:txBody>
      </p:sp>
      <p:sp>
        <p:nvSpPr>
          <p:cNvPr id="305" name="Google Shape;305;p12"/>
          <p:cNvSpPr txBox="1"/>
          <p:nvPr/>
        </p:nvSpPr>
        <p:spPr>
          <a:xfrm>
            <a:off x="6827781" y="3795605"/>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3</a:t>
            </a:r>
            <a:endParaRPr sz="2800" b="1">
              <a:solidFill>
                <a:srgbClr val="24BAA2"/>
              </a:solidFill>
              <a:latin typeface="Calibri"/>
              <a:ea typeface="Calibri"/>
              <a:cs typeface="Calibri"/>
              <a:sym typeface="Calibri"/>
            </a:endParaRPr>
          </a:p>
        </p:txBody>
      </p:sp>
      <p:sp>
        <p:nvSpPr>
          <p:cNvPr id="306" name="Google Shape;306;p12"/>
          <p:cNvSpPr txBox="1"/>
          <p:nvPr/>
        </p:nvSpPr>
        <p:spPr>
          <a:xfrm>
            <a:off x="7240771" y="4611363"/>
            <a:ext cx="4614531" cy="80365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92E4B"/>
              </a:buClr>
              <a:buSzPts val="2400"/>
              <a:buFont typeface="Arial"/>
              <a:buNone/>
            </a:pPr>
            <a:r>
              <a:rPr lang="en-US" sz="2400" b="1"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Leads to h</a:t>
            </a:r>
            <a:r>
              <a:rPr lang="en-US" sz="2400" b="1" i="0"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igh costs </a:t>
            </a:r>
            <a:r>
              <a:rPr lang="en-US" sz="2400" b="0" i="0" u="sng" dirty="0">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for the health system, more than lung and skin cancer together!</a:t>
            </a:r>
            <a:endParaRPr sz="2400" b="1" i="0" dirty="0">
              <a:solidFill>
                <a:srgbClr val="002060"/>
              </a:solidFill>
              <a:latin typeface="Calibri"/>
              <a:ea typeface="Calibri"/>
              <a:cs typeface="Calibri"/>
              <a:sym typeface="Calibri"/>
            </a:endParaRPr>
          </a:p>
        </p:txBody>
      </p:sp>
      <p:sp>
        <p:nvSpPr>
          <p:cNvPr id="307" name="Google Shape;307;p12"/>
          <p:cNvSpPr txBox="1"/>
          <p:nvPr/>
        </p:nvSpPr>
        <p:spPr>
          <a:xfrm>
            <a:off x="6827781" y="4599257"/>
            <a:ext cx="511077" cy="6350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24BAA2"/>
              </a:buClr>
              <a:buSzPts val="2800"/>
              <a:buFont typeface="Arial"/>
              <a:buNone/>
            </a:pPr>
            <a:r>
              <a:rPr lang="en-US" sz="2800" b="1">
                <a:solidFill>
                  <a:srgbClr val="24BAA2"/>
                </a:solidFill>
                <a:latin typeface="Calibri"/>
                <a:ea typeface="Calibri"/>
                <a:cs typeface="Calibri"/>
                <a:sym typeface="Calibri"/>
              </a:rPr>
              <a:t>4</a:t>
            </a:r>
            <a:endParaRPr sz="2800" b="1">
              <a:solidFill>
                <a:srgbClr val="24BAA2"/>
              </a:solidFill>
              <a:latin typeface="Calibri"/>
              <a:ea typeface="Calibri"/>
              <a:cs typeface="Calibri"/>
              <a:sym typeface="Calibri"/>
            </a:endParaRPr>
          </a:p>
        </p:txBody>
      </p:sp>
      <p:sp>
        <p:nvSpPr>
          <p:cNvPr id="308" name="Google Shape;308;p12"/>
          <p:cNvSpPr txBox="1"/>
          <p:nvPr/>
        </p:nvSpPr>
        <p:spPr>
          <a:xfrm>
            <a:off x="6827781" y="6119284"/>
            <a:ext cx="4219447"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092E4B"/>
              </a:buClr>
              <a:buSzPts val="1800"/>
              <a:buFont typeface="Calibri"/>
              <a:buNone/>
            </a:pPr>
            <a:r>
              <a:rPr lang="en-US" sz="1800" u="sng" dirty="0">
                <a:solidFill>
                  <a:srgbClr val="092E4B"/>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Source: Bruno, C., Collier, A., Holyday, M., &amp; Lambert, K. (2021)</a:t>
            </a:r>
            <a:endParaRPr sz="1800" dirty="0">
              <a:solidFill>
                <a:srgbClr val="092E4B"/>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a:xfrm>
            <a:off x="5643484" y="3602326"/>
            <a:ext cx="6010480" cy="2253043"/>
          </a:xfrm>
        </p:spPr>
        <p:txBody>
          <a:bodyPr/>
          <a:lstStyle/>
          <a:p>
            <a:r>
              <a:rPr lang="en-US" dirty="0">
                <a:latin typeface="Calibri" panose="020F0502020204030204" pitchFamily="34" charset="0"/>
                <a:ea typeface="Calibri" panose="020F0502020204030204" pitchFamily="34" charset="0"/>
                <a:cs typeface="Calibri" panose="020F0502020204030204" pitchFamily="34" charset="0"/>
              </a:rPr>
              <a:t>Personal Autonomy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sz="8000" dirty="0"/>
              <a:t>(a)</a:t>
            </a:r>
          </a:p>
        </p:txBody>
      </p:sp>
    </p:spTree>
    <p:extLst>
      <p:ext uri="{BB962C8B-B14F-4D97-AF65-F5344CB8AC3E}">
        <p14:creationId xmlns:p14="http://schemas.microsoft.com/office/powerpoint/2010/main" val="2984239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13"/>
          <p:cNvSpPr txBox="1">
            <a:spLocks noGrp="1"/>
          </p:cNvSpPr>
          <p:nvPr>
            <p:ph type="body" idx="2"/>
          </p:nvPr>
        </p:nvSpPr>
        <p:spPr>
          <a:xfrm>
            <a:off x="458160" y="567859"/>
            <a:ext cx="633232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a:t> Let's do a practical exercise....</a:t>
            </a:r>
            <a:endParaRPr dirty="0"/>
          </a:p>
        </p:txBody>
      </p:sp>
      <p:sp>
        <p:nvSpPr>
          <p:cNvPr id="314" name="Google Shape;314;p13"/>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15" name="Google Shape;315;p13"/>
          <p:cNvSpPr txBox="1">
            <a:spLocks noGrp="1"/>
          </p:cNvSpPr>
          <p:nvPr>
            <p:ph type="body" idx="1"/>
          </p:nvPr>
        </p:nvSpPr>
        <p:spPr>
          <a:xfrm>
            <a:off x="798380" y="2244436"/>
            <a:ext cx="10621229" cy="2769253"/>
          </a:xfrm>
          <a:prstGeom prst="rect">
            <a:avLst/>
          </a:prstGeom>
          <a:noFill/>
          <a:ln>
            <a:noFill/>
          </a:ln>
        </p:spPr>
        <p:txBody>
          <a:bodyPr spcFirstLastPara="1" wrap="square" lIns="91425" tIns="45700" rIns="91425" bIns="45700" anchor="t" anchorCtr="0">
            <a:noAutofit/>
          </a:bodyPr>
          <a:lstStyle/>
          <a:p>
            <a:pPr marL="228600" lvl="0" indent="-228600" algn="l" rtl="0">
              <a:lnSpc>
                <a:spcPct val="90000"/>
              </a:lnSpc>
              <a:spcBef>
                <a:spcPts val="0"/>
              </a:spcBef>
              <a:spcAft>
                <a:spcPts val="0"/>
              </a:spcAft>
              <a:buClr>
                <a:srgbClr val="092E4B"/>
              </a:buClr>
              <a:buSzPts val="2400"/>
              <a:buNone/>
            </a:pPr>
            <a:r>
              <a:rPr lang="en-US" dirty="0"/>
              <a:t>One of the first steps towards proper hydration is to start healthy habits. Therefore, the best thing you can do is to create your own daily diary in which you specify:</a:t>
            </a:r>
            <a:endParaRPr dirty="0"/>
          </a:p>
          <a:p>
            <a:pPr marL="457200" lvl="0" indent="-457200" rtl="0">
              <a:lnSpc>
                <a:spcPct val="90000"/>
              </a:lnSpc>
              <a:spcBef>
                <a:spcPts val="1000"/>
              </a:spcBef>
              <a:spcAft>
                <a:spcPts val="0"/>
              </a:spcAft>
              <a:buClr>
                <a:srgbClr val="092E4B"/>
              </a:buClr>
              <a:buSzPts val="2400"/>
              <a:buFont typeface="Calibri"/>
              <a:buAutoNum type="arabicPeriod"/>
            </a:pPr>
            <a:r>
              <a:rPr lang="en-US" dirty="0"/>
              <a:t>The number of glasses of fluids you drink every hour. This will also depend on the amount of exercise and the temperature.</a:t>
            </a:r>
            <a:endParaRPr dirty="0"/>
          </a:p>
          <a:p>
            <a:pPr marL="457200" lvl="0" indent="-457200" rtl="0">
              <a:lnSpc>
                <a:spcPct val="90000"/>
              </a:lnSpc>
              <a:spcBef>
                <a:spcPts val="1000"/>
              </a:spcBef>
              <a:spcAft>
                <a:spcPts val="0"/>
              </a:spcAft>
              <a:buClr>
                <a:srgbClr val="092E4B"/>
              </a:buClr>
              <a:buSzPts val="2400"/>
              <a:buFont typeface="Calibri"/>
              <a:buAutoNum type="arabicPeriod"/>
            </a:pPr>
            <a:r>
              <a:rPr lang="en-US" dirty="0"/>
              <a:t>Type of drink (water, juices, tea...)</a:t>
            </a:r>
            <a:endParaRPr dirty="0"/>
          </a:p>
          <a:p>
            <a:pPr marL="457200" lvl="0" indent="-457200" rtl="0">
              <a:lnSpc>
                <a:spcPct val="90000"/>
              </a:lnSpc>
              <a:spcBef>
                <a:spcPts val="1000"/>
              </a:spcBef>
              <a:spcAft>
                <a:spcPts val="0"/>
              </a:spcAft>
              <a:buClr>
                <a:srgbClr val="092E4B"/>
              </a:buClr>
              <a:buSzPts val="2400"/>
              <a:buFont typeface="Calibri"/>
              <a:buAutoNum type="arabicPeriod"/>
            </a:pPr>
            <a:r>
              <a:rPr lang="en-US" dirty="0"/>
              <a:t>Take into account the food of the day and the amount of fluids they provide. </a:t>
            </a:r>
            <a:endParaRPr dirty="0"/>
          </a:p>
          <a:p>
            <a:pPr marL="0" lvl="0" indent="0" algn="l" rtl="0">
              <a:lnSpc>
                <a:spcPct val="90000"/>
              </a:lnSpc>
              <a:spcBef>
                <a:spcPts val="1000"/>
              </a:spcBef>
              <a:spcAft>
                <a:spcPts val="0"/>
              </a:spcAft>
              <a:buClr>
                <a:srgbClr val="092E4B"/>
              </a:buClr>
              <a:buSzPts val="2400"/>
              <a:buNone/>
            </a:pPr>
            <a:endParaRPr lang="en-US" sz="1200" b="1" dirty="0">
              <a:solidFill>
                <a:srgbClr val="002060"/>
              </a:solidFill>
            </a:endParaRPr>
          </a:p>
          <a:p>
            <a:pPr marL="0" lvl="0" indent="0" algn="l" rtl="0">
              <a:lnSpc>
                <a:spcPct val="90000"/>
              </a:lnSpc>
              <a:spcBef>
                <a:spcPts val="1000"/>
              </a:spcBef>
              <a:spcAft>
                <a:spcPts val="0"/>
              </a:spcAft>
              <a:buClr>
                <a:srgbClr val="092E4B"/>
              </a:buClr>
              <a:buSzPts val="2400"/>
              <a:buNone/>
            </a:pPr>
            <a:r>
              <a:rPr lang="en-US" b="1" dirty="0">
                <a:solidFill>
                  <a:srgbClr val="002060"/>
                </a:solidFill>
              </a:rPr>
              <a:t>In this diary, we should also have the option of being able to put at the end of the day whether or not we have achieved the proposed objectives. This will also help us to improve our day-to-day work. </a:t>
            </a:r>
            <a:endParaRPr b="1" dirty="0">
              <a:solidFill>
                <a:srgbClr val="002060"/>
              </a:solidFill>
            </a:endParaRPr>
          </a:p>
        </p:txBody>
      </p:sp>
      <p:sp>
        <p:nvSpPr>
          <p:cNvPr id="316" name="Google Shape;316;p13"/>
          <p:cNvSpPr txBox="1"/>
          <p:nvPr/>
        </p:nvSpPr>
        <p:spPr>
          <a:xfrm>
            <a:off x="2036618" y="1472013"/>
            <a:ext cx="7678882" cy="571422"/>
          </a:xfrm>
          <a:prstGeom prst="rect">
            <a:avLst/>
          </a:prstGeom>
          <a:solidFill>
            <a:srgbClr val="7F3494"/>
          </a:solidFill>
          <a:ln w="9525" cap="flat" cmpd="sng">
            <a:solidFill>
              <a:srgbClr val="85D2E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4BAA2"/>
              </a:buClr>
              <a:buSzPts val="2400"/>
              <a:buFont typeface="Arial"/>
              <a:buNone/>
            </a:pPr>
            <a:r>
              <a:rPr lang="en-US" sz="2400" b="1" i="0" dirty="0">
                <a:solidFill>
                  <a:srgbClr val="24BAA2"/>
                </a:solidFill>
                <a:latin typeface="Calibri"/>
                <a:ea typeface="Calibri"/>
                <a:cs typeface="Calibri"/>
                <a:sym typeface="Calibri"/>
              </a:rPr>
              <a:t>Developing a healthy hydration plan</a:t>
            </a:r>
            <a:endParaRPr sz="2400" b="1" i="0" dirty="0">
              <a:solidFill>
                <a:srgbClr val="24BAA2"/>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5"/>
          <p:cNvSpPr txBox="1">
            <a:spLocks noGrp="1"/>
          </p:cNvSpPr>
          <p:nvPr>
            <p:ph type="body" idx="1"/>
          </p:nvPr>
        </p:nvSpPr>
        <p:spPr>
          <a:xfrm>
            <a:off x="481446" y="2727702"/>
            <a:ext cx="6477892" cy="331164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092E4B"/>
              </a:buClr>
              <a:buSzPts val="2400"/>
              <a:buNone/>
            </a:pPr>
            <a:r>
              <a:rPr lang="en-US" b="1" dirty="0">
                <a:solidFill>
                  <a:srgbClr val="24BAA2"/>
                </a:solidFill>
                <a:hlinkClick r:id="rId3">
                  <a:extLst>
                    <a:ext uri="{A12FA001-AC4F-418D-AE19-62706E023703}">
                      <ahyp:hlinkClr xmlns:ahyp="http://schemas.microsoft.com/office/drawing/2018/hyperlinkcolor" val="tx"/>
                    </a:ext>
                  </a:extLst>
                </a:hlinkClick>
              </a:rPr>
              <a:t>WaterMinder</a:t>
            </a:r>
            <a:r>
              <a:rPr lang="en-US" dirty="0"/>
              <a:t> is an easy-to-use App that allows you to monitor your daily water consumption. Based on your </a:t>
            </a:r>
            <a:r>
              <a:rPr lang="en-US" b="1" dirty="0"/>
              <a:t>weight or personal goals</a:t>
            </a:r>
            <a:r>
              <a:rPr lang="en-US" dirty="0"/>
              <a:t>, this App reminds you when to drink water to reach your daily target.</a:t>
            </a:r>
            <a:endParaRPr dirty="0"/>
          </a:p>
          <a:p>
            <a:pPr marL="0" lvl="0" indent="0" algn="l" rtl="0">
              <a:lnSpc>
                <a:spcPct val="90000"/>
              </a:lnSpc>
              <a:spcBef>
                <a:spcPts val="1000"/>
              </a:spcBef>
              <a:spcAft>
                <a:spcPts val="0"/>
              </a:spcAft>
              <a:buClr>
                <a:srgbClr val="092E4B"/>
              </a:buClr>
              <a:buSzPts val="2400"/>
              <a:buNone/>
            </a:pPr>
            <a:r>
              <a:rPr lang="en-US" dirty="0"/>
              <a:t>WaterMinder also integrates with </a:t>
            </a:r>
            <a:r>
              <a:rPr lang="en-US" b="1" dirty="0"/>
              <a:t>HealthKit</a:t>
            </a:r>
            <a:r>
              <a:rPr lang="en-US" dirty="0"/>
              <a:t> to get our </a:t>
            </a:r>
            <a:r>
              <a:rPr lang="en-US" b="1" dirty="0"/>
              <a:t>weight, gender and date of birth </a:t>
            </a:r>
            <a:r>
              <a:rPr lang="en-US" dirty="0"/>
              <a:t>to calculate our recommended daily water intake.</a:t>
            </a:r>
            <a:endParaRPr dirty="0"/>
          </a:p>
          <a:p>
            <a:pPr marL="0" lvl="0" indent="0" algn="l" rtl="0">
              <a:lnSpc>
                <a:spcPct val="90000"/>
              </a:lnSpc>
              <a:spcBef>
                <a:spcPts val="1000"/>
              </a:spcBef>
              <a:spcAft>
                <a:spcPts val="0"/>
              </a:spcAft>
              <a:buClr>
                <a:srgbClr val="092E4B"/>
              </a:buClr>
              <a:buSzPts val="2400"/>
              <a:buNone/>
            </a:pPr>
            <a:r>
              <a:rPr lang="en-US" b="0" i="0" dirty="0">
                <a:latin typeface="Calibri" panose="020F0502020204030204" pitchFamily="34" charset="0"/>
                <a:ea typeface="Calibri" panose="020F0502020204030204" pitchFamily="34" charset="0"/>
                <a:cs typeface="Calibri" panose="020F0502020204030204" pitchFamily="34" charset="0"/>
                <a:sym typeface="Arial"/>
              </a:rPr>
              <a:t>It is compatible with iPhone, iPad, iPod touch and Apple Watch</a:t>
            </a:r>
            <a:r>
              <a:rPr lang="en-US" b="0" i="0"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31" name="Google Shape;331;p15"/>
          <p:cNvSpPr>
            <a:spLocks noGrp="1"/>
          </p:cNvSpPr>
          <p:nvPr>
            <p:ph type="pic" idx="3"/>
          </p:nvPr>
        </p:nvSpPr>
        <p:spPr>
          <a:xfrm>
            <a:off x="8583306" y="1246695"/>
            <a:ext cx="2444127" cy="4336988"/>
          </a:xfrm>
          <a:prstGeom prst="rect">
            <a:avLst/>
          </a:prstGeom>
          <a:solidFill>
            <a:srgbClr val="D8D8D8"/>
          </a:solidFill>
          <a:ln>
            <a:noFill/>
          </a:ln>
        </p:spPr>
        <p:txBody>
          <a:bodyPr/>
          <a:lstStyle/>
          <a:p>
            <a:endParaRPr lang="en-IE"/>
          </a:p>
        </p:txBody>
      </p:sp>
      <p:pic>
        <p:nvPicPr>
          <p:cNvPr id="332" name="Google Shape;332;p15" descr="WaterMinder app">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013845" y="477982"/>
            <a:ext cx="3696710" cy="6196550"/>
          </a:xfrm>
          <a:prstGeom prst="rect">
            <a:avLst/>
          </a:prstGeom>
          <a:noFill/>
          <a:ln>
            <a:noFill/>
          </a:ln>
        </p:spPr>
      </p:pic>
      <p:pic>
        <p:nvPicPr>
          <p:cNvPr id="333" name="Google Shape;333;p15" descr="WaterMinder">
            <a:hlinkClick r:id="rId3"/>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744271" y="1904931"/>
            <a:ext cx="2235858" cy="462061"/>
          </a:xfrm>
          <a:prstGeom prst="rect">
            <a:avLst/>
          </a:prstGeom>
          <a:noFill/>
          <a:ln>
            <a:noFill/>
          </a:ln>
        </p:spPr>
      </p:pic>
      <p:sp>
        <p:nvSpPr>
          <p:cNvPr id="334" name="Google Shape;334;p15"/>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Click here </a:t>
            </a:r>
            <a:endParaRPr/>
          </a:p>
        </p:txBody>
      </p:sp>
      <p:sp>
        <p:nvSpPr>
          <p:cNvPr id="2" name="Google Shape;253;p9">
            <a:extLst>
              <a:ext uri="{FF2B5EF4-FFF2-40B4-BE49-F238E27FC236}">
                <a16:creationId xmlns:a16="http://schemas.microsoft.com/office/drawing/2014/main" id="{8A0D70F1-8AD0-F807-232E-1CA010CEB16A}"/>
              </a:ext>
            </a:extLst>
          </p:cNvPr>
          <p:cNvSpPr txBox="1">
            <a:spLocks/>
          </p:cNvSpPr>
          <p:nvPr/>
        </p:nvSpPr>
        <p:spPr>
          <a:xfrm>
            <a:off x="481445" y="1104336"/>
            <a:ext cx="7178174" cy="103162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spcBef>
                <a:spcPts val="0"/>
              </a:spcBef>
            </a:pPr>
            <a:r>
              <a:rPr lang="en-US" dirty="0">
                <a:latin typeface="Arial"/>
                <a:ea typeface="Arial"/>
                <a:cs typeface="Arial"/>
                <a:sym typeface="Arial"/>
              </a:rPr>
              <a:t>Phone Apps: </a:t>
            </a:r>
            <a:endParaRPr lang="en-US" dirty="0"/>
          </a:p>
          <a:p>
            <a:pPr marL="0" indent="0"/>
            <a:r>
              <a:rPr lang="en-US" dirty="0"/>
              <a:t>For Fluid Balance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6"/>
          <p:cNvSpPr txBox="1">
            <a:spLocks noGrp="1"/>
          </p:cNvSpPr>
          <p:nvPr>
            <p:ph type="body" idx="1"/>
          </p:nvPr>
        </p:nvSpPr>
        <p:spPr>
          <a:xfrm>
            <a:off x="272178" y="1064271"/>
            <a:ext cx="5976222" cy="184236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b="1" u="sng" dirty="0" err="1">
                <a:solidFill>
                  <a:srgbClr val="24BAA2"/>
                </a:solidFill>
                <a:hlinkClick r:id="rId3">
                  <a:extLst>
                    <a:ext uri="{A12FA001-AC4F-418D-AE19-62706E023703}">
                      <ahyp:hlinkClr xmlns:ahyp="http://schemas.microsoft.com/office/drawing/2018/hyperlinkcolor" val="tx"/>
                    </a:ext>
                  </a:extLst>
                </a:hlinkClick>
              </a:rPr>
              <a:t>HidrateSpark</a:t>
            </a:r>
            <a:r>
              <a:rPr lang="en-US" b="1" u="sng" dirty="0">
                <a:solidFill>
                  <a:srgbClr val="24BAA2"/>
                </a:solidFill>
                <a:hlinkClick r:id="rId3">
                  <a:extLst>
                    <a:ext uri="{A12FA001-AC4F-418D-AE19-62706E023703}">
                      <ahyp:hlinkClr xmlns:ahyp="http://schemas.microsoft.com/office/drawing/2018/hyperlinkcolor" val="tx"/>
                    </a:ext>
                  </a:extLst>
                </a:hlinkClick>
              </a:rPr>
              <a:t> </a:t>
            </a:r>
            <a:r>
              <a:rPr lang="en-US" dirty="0"/>
              <a:t>is another company pursuing water bottle innovation through technology with the goal of empowering people to lead healthier lives through hydration. </a:t>
            </a:r>
          </a:p>
          <a:p>
            <a:pPr marL="0" lvl="0" indent="0" algn="ctr" rtl="0">
              <a:lnSpc>
                <a:spcPct val="90000"/>
              </a:lnSpc>
              <a:spcBef>
                <a:spcPts val="0"/>
              </a:spcBef>
              <a:spcAft>
                <a:spcPts val="0"/>
              </a:spcAft>
              <a:buClr>
                <a:schemeClr val="lt1"/>
              </a:buClr>
              <a:buSzPts val="2400"/>
              <a:buNone/>
            </a:pPr>
            <a:r>
              <a:rPr lang="en-US" b="1" dirty="0"/>
              <a:t>All its products are equipped with: </a:t>
            </a:r>
            <a:endParaRPr b="1" dirty="0"/>
          </a:p>
        </p:txBody>
      </p:sp>
      <p:sp>
        <p:nvSpPr>
          <p:cNvPr id="341" name="Google Shape;341;p16"/>
          <p:cNvSpPr txBox="1">
            <a:spLocks noGrp="1"/>
          </p:cNvSpPr>
          <p:nvPr>
            <p:ph type="body" idx="2"/>
          </p:nvPr>
        </p:nvSpPr>
        <p:spPr>
          <a:xfrm>
            <a:off x="629047" y="317057"/>
            <a:ext cx="4757375" cy="6414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i="0" dirty="0" err="1">
                <a:latin typeface="Calibri" panose="020F0502020204030204" pitchFamily="34" charset="0"/>
                <a:ea typeface="Calibri" panose="020F0502020204030204" pitchFamily="34" charset="0"/>
                <a:cs typeface="Calibri" panose="020F0502020204030204" pitchFamily="34" charset="0"/>
                <a:sym typeface="Arial"/>
              </a:rPr>
              <a:t>HidrateSpark</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342" name="Google Shape;342;p16"/>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43" name="Google Shape;343;p16"/>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344" name="Google Shape;344;p16" descr="HidrateSpark PRO | 21 oz / 620 ml Insulated Stainless Steel Bluetooth Smart Water Bottle Chug Lid With Free Hydration Tracker &amp; Drink Reminder App"/>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7941169" y="3910983"/>
            <a:ext cx="2803451" cy="2803451"/>
          </a:xfrm>
          <a:prstGeom prst="rect">
            <a:avLst/>
          </a:prstGeom>
          <a:noFill/>
          <a:ln>
            <a:noFill/>
          </a:ln>
        </p:spPr>
      </p:pic>
      <p:pic>
        <p:nvPicPr>
          <p:cNvPr id="345" name="Google Shape;345;p1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6076" y="3729175"/>
            <a:ext cx="6460914" cy="3139384"/>
          </a:xfrm>
          <a:prstGeom prst="rect">
            <a:avLst/>
          </a:prstGeom>
          <a:noFill/>
          <a:ln>
            <a:noFill/>
          </a:ln>
        </p:spPr>
      </p:pic>
      <p:pic>
        <p:nvPicPr>
          <p:cNvPr id="346" name="Google Shape;346;p1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06710" y="3910983"/>
            <a:ext cx="1027204" cy="1464147"/>
          </a:xfrm>
          <a:prstGeom prst="rect">
            <a:avLst/>
          </a:prstGeom>
          <a:solidFill>
            <a:srgbClr val="8F2F92"/>
          </a:solidFill>
          <a:ln>
            <a:noFill/>
          </a:ln>
        </p:spPr>
      </p:pic>
      <p:sp>
        <p:nvSpPr>
          <p:cNvPr id="347" name="Google Shape;347;p16"/>
          <p:cNvSpPr txBox="1"/>
          <p:nvPr/>
        </p:nvSpPr>
        <p:spPr>
          <a:xfrm>
            <a:off x="91937" y="5312708"/>
            <a:ext cx="2056750"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dirty="0">
                <a:solidFill>
                  <a:srgbClr val="002060"/>
                </a:solidFill>
                <a:latin typeface="Calibri"/>
                <a:ea typeface="Calibri"/>
                <a:cs typeface="Calibri"/>
                <a:sym typeface="Calibri"/>
              </a:rPr>
              <a:t>Glowing/indicator lights to act as reminders to drink throughout the day</a:t>
            </a:r>
            <a:endParaRPr sz="1800" dirty="0">
              <a:solidFill>
                <a:srgbClr val="002060"/>
              </a:solidFill>
              <a:latin typeface="Calibri"/>
              <a:ea typeface="Calibri"/>
              <a:cs typeface="Calibri"/>
              <a:sym typeface="Calibri"/>
            </a:endParaRPr>
          </a:p>
        </p:txBody>
      </p:sp>
      <p:pic>
        <p:nvPicPr>
          <p:cNvPr id="348" name="Google Shape;348;p1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2468158" y="3734707"/>
            <a:ext cx="1883034" cy="1652137"/>
          </a:xfrm>
          <a:prstGeom prst="rect">
            <a:avLst/>
          </a:prstGeom>
          <a:noFill/>
          <a:ln>
            <a:noFill/>
          </a:ln>
        </p:spPr>
      </p:pic>
      <p:sp>
        <p:nvSpPr>
          <p:cNvPr id="349" name="Google Shape;349;p16"/>
          <p:cNvSpPr txBox="1"/>
          <p:nvPr/>
        </p:nvSpPr>
        <p:spPr>
          <a:xfrm>
            <a:off x="2294442" y="5340655"/>
            <a:ext cx="205675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dirty="0">
                <a:solidFill>
                  <a:srgbClr val="002060"/>
                </a:solidFill>
                <a:latin typeface="Calibri"/>
                <a:ea typeface="Calibri"/>
                <a:cs typeface="Calibri"/>
                <a:sym typeface="Calibri"/>
              </a:rPr>
              <a:t>The bottles have technology that can track every sip or bottle that is drank.</a:t>
            </a:r>
            <a:endParaRPr sz="1800" dirty="0">
              <a:solidFill>
                <a:srgbClr val="002060"/>
              </a:solidFill>
              <a:latin typeface="Calibri"/>
              <a:ea typeface="Calibri"/>
              <a:cs typeface="Calibri"/>
              <a:sym typeface="Calibri"/>
            </a:endParaRPr>
          </a:p>
        </p:txBody>
      </p:sp>
      <p:pic>
        <p:nvPicPr>
          <p:cNvPr id="350" name="Google Shape;350;p1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4814186" y="3758583"/>
            <a:ext cx="1339702" cy="1447476"/>
          </a:xfrm>
          <a:prstGeom prst="rect">
            <a:avLst/>
          </a:prstGeom>
          <a:noFill/>
          <a:ln>
            <a:noFill/>
          </a:ln>
        </p:spPr>
      </p:pic>
      <p:sp>
        <p:nvSpPr>
          <p:cNvPr id="351" name="Google Shape;351;p16"/>
          <p:cNvSpPr txBox="1"/>
          <p:nvPr/>
        </p:nvSpPr>
        <p:spPr>
          <a:xfrm>
            <a:off x="4471046" y="5340655"/>
            <a:ext cx="2416774" cy="120028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0" i="0" dirty="0">
                <a:solidFill>
                  <a:srgbClr val="002060"/>
                </a:solidFill>
                <a:latin typeface="Calibri"/>
                <a:ea typeface="Calibri"/>
                <a:cs typeface="Calibri"/>
                <a:sym typeface="Calibri"/>
              </a:rPr>
              <a:t>The bottles can be connected to an App that syncs with each other to show progress. </a:t>
            </a:r>
            <a:endParaRPr sz="1800" dirty="0">
              <a:solidFill>
                <a:srgbClr val="002060"/>
              </a:solidFill>
              <a:latin typeface="Calibri"/>
              <a:ea typeface="Calibri"/>
              <a:cs typeface="Calibri"/>
              <a:sym typeface="Calibri"/>
            </a:endParaRPr>
          </a:p>
        </p:txBody>
      </p:sp>
      <p:pic>
        <p:nvPicPr>
          <p:cNvPr id="352" name="Google Shape;352;p16"/>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406458" y="0"/>
            <a:ext cx="5785542" cy="3724031"/>
          </a:xfrm>
          <a:prstGeom prst="rect">
            <a:avLst/>
          </a:prstGeom>
          <a:noFill/>
          <a:ln>
            <a:noFill/>
          </a:ln>
        </p:spPr>
      </p:pic>
      <p:sp>
        <p:nvSpPr>
          <p:cNvPr id="353" name="Google Shape;353;p16"/>
          <p:cNvSpPr txBox="1"/>
          <p:nvPr/>
        </p:nvSpPr>
        <p:spPr>
          <a:xfrm>
            <a:off x="7268436" y="304800"/>
            <a:ext cx="365760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i="0" dirty="0" err="1">
                <a:solidFill>
                  <a:srgbClr val="24BAA2"/>
                </a:solidFill>
                <a:latin typeface="Calibri"/>
                <a:ea typeface="Calibri"/>
                <a:cs typeface="Calibri"/>
                <a:sym typeface="Calibri"/>
              </a:rPr>
              <a:t>HidrateSpark</a:t>
            </a:r>
            <a:r>
              <a:rPr lang="en-US" sz="3600" b="1" i="0" dirty="0">
                <a:solidFill>
                  <a:srgbClr val="24BAA2"/>
                </a:solidFill>
                <a:latin typeface="Calibri"/>
                <a:ea typeface="Calibri"/>
                <a:cs typeface="Calibri"/>
                <a:sym typeface="Calibri"/>
              </a:rPr>
              <a:t> PRO</a:t>
            </a:r>
            <a:endParaRPr dirty="0"/>
          </a:p>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sp>
        <p:nvSpPr>
          <p:cNvPr id="354" name="Google Shape;354;p16"/>
          <p:cNvSpPr txBox="1"/>
          <p:nvPr/>
        </p:nvSpPr>
        <p:spPr>
          <a:xfrm>
            <a:off x="6311118" y="1064271"/>
            <a:ext cx="5608704" cy="18423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2400"/>
              <a:buFont typeface="Arial"/>
              <a:buNone/>
            </a:pPr>
            <a:r>
              <a:rPr lang="en-US" sz="2400" b="1" i="0" u="sng" dirty="0" err="1">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HidrateSpark</a:t>
            </a:r>
            <a:r>
              <a:rPr lang="en-US" sz="2400" b="1" i="0" u="sng" dirty="0">
                <a:solidFill>
                  <a:srgbClr val="24BAA2"/>
                </a:solidFill>
                <a:latin typeface="Calibri"/>
                <a:ea typeface="Calibri"/>
                <a:cs typeface="Calibri"/>
                <a:sym typeface="Calibri"/>
                <a:hlinkClick r:id="rId10">
                  <a:extLst>
                    <a:ext uri="{A12FA001-AC4F-418D-AE19-62706E023703}">
                      <ahyp:hlinkClr xmlns:ahyp="http://schemas.microsoft.com/office/drawing/2018/hyperlinkcolor" val="tx"/>
                    </a:ext>
                  </a:extLst>
                </a:hlinkClick>
              </a:rPr>
              <a:t> PRO </a:t>
            </a:r>
            <a:r>
              <a:rPr lang="en-US" sz="2400" b="0" i="0" dirty="0">
                <a:solidFill>
                  <a:schemeClr val="lt1"/>
                </a:solidFill>
                <a:latin typeface="Calibri"/>
                <a:ea typeface="Calibri"/>
                <a:cs typeface="Calibri"/>
                <a:sym typeface="Calibri"/>
              </a:rPr>
              <a:t>is their flagship product.</a:t>
            </a:r>
            <a:endParaRPr dirty="0"/>
          </a:p>
          <a:p>
            <a:pPr marL="0" marR="0" lvl="0" indent="0" algn="l" rtl="0">
              <a:lnSpc>
                <a:spcPct val="90000"/>
              </a:lnSpc>
              <a:spcBef>
                <a:spcPts val="1000"/>
              </a:spcBef>
              <a:spcAft>
                <a:spcPts val="0"/>
              </a:spcAft>
              <a:buClr>
                <a:schemeClr val="lt1"/>
              </a:buClr>
              <a:buSzPts val="2400"/>
              <a:buFont typeface="Arial"/>
              <a:buNone/>
            </a:pPr>
            <a:r>
              <a:rPr lang="en-US" sz="2400" b="0" i="0" dirty="0">
                <a:solidFill>
                  <a:schemeClr val="lt1"/>
                </a:solidFill>
                <a:latin typeface="Calibri"/>
                <a:ea typeface="Calibri"/>
                <a:cs typeface="Calibri"/>
                <a:sym typeface="Calibri"/>
              </a:rPr>
              <a:t>Composed of a stainless-steel insulating material, it can maintain the temperature of beverages for up to 24 hours.  </a:t>
            </a:r>
            <a:endParaRPr dirty="0"/>
          </a:p>
          <a:p>
            <a:pPr marL="0" marR="0" lvl="0" indent="0" algn="l" rtl="0">
              <a:lnSpc>
                <a:spcPct val="90000"/>
              </a:lnSpc>
              <a:spcBef>
                <a:spcPts val="1000"/>
              </a:spcBef>
              <a:spcAft>
                <a:spcPts val="0"/>
              </a:spcAft>
              <a:buClr>
                <a:schemeClr val="lt1"/>
              </a:buClr>
              <a:buSzPts val="2400"/>
              <a:buFont typeface="Arial"/>
              <a:buNone/>
            </a:pPr>
            <a:r>
              <a:rPr lang="en-US" sz="2400" b="0" i="0" dirty="0">
                <a:solidFill>
                  <a:schemeClr val="lt1"/>
                </a:solidFill>
                <a:latin typeface="Calibri"/>
                <a:ea typeface="Calibri"/>
                <a:cs typeface="Calibri"/>
                <a:sym typeface="Calibri"/>
              </a:rPr>
              <a:t>It has a </a:t>
            </a:r>
            <a:r>
              <a:rPr lang="en-US" sz="2400" b="0" i="0" dirty="0" err="1">
                <a:solidFill>
                  <a:schemeClr val="lt1"/>
                </a:solidFill>
                <a:latin typeface="Calibri"/>
                <a:ea typeface="Calibri"/>
                <a:cs typeface="Calibri"/>
                <a:sym typeface="Calibri"/>
              </a:rPr>
              <a:t>bluetooth</a:t>
            </a:r>
            <a:r>
              <a:rPr lang="en-US" sz="2400" b="0" i="0" dirty="0">
                <a:solidFill>
                  <a:schemeClr val="lt1"/>
                </a:solidFill>
                <a:latin typeface="Calibri"/>
                <a:ea typeface="Calibri"/>
                <a:cs typeface="Calibri"/>
                <a:sym typeface="Calibri"/>
              </a:rPr>
              <a:t> device that connects to your mobile phone to remind you when to drink.</a:t>
            </a:r>
            <a:endParaRPr dirty="0"/>
          </a:p>
          <a:p>
            <a:pPr marL="0" marR="0" lvl="0" indent="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a:p>
            <a:pPr marL="0" marR="0" lvl="0" indent="0" algn="l" rtl="0">
              <a:lnSpc>
                <a:spcPct val="90000"/>
              </a:lnSpc>
              <a:spcBef>
                <a:spcPts val="1000"/>
              </a:spcBef>
              <a:spcAft>
                <a:spcPts val="0"/>
              </a:spcAft>
              <a:buClr>
                <a:schemeClr val="lt1"/>
              </a:buClr>
              <a:buSzPts val="2400"/>
              <a:buFont typeface="Arial"/>
              <a:buNone/>
            </a:pPr>
            <a:endParaRPr sz="2400" b="0" i="0" dirty="0">
              <a:solidFill>
                <a:schemeClr val="lt1"/>
              </a:solidFill>
              <a:latin typeface="Calibri"/>
              <a:ea typeface="Calibri"/>
              <a:cs typeface="Calibri"/>
              <a:sym typeface="Calibri"/>
            </a:endParaRPr>
          </a:p>
        </p:txBody>
      </p:sp>
      <p:sp>
        <p:nvSpPr>
          <p:cNvPr id="355" name="Google Shape;355;p16"/>
          <p:cNvSpPr/>
          <p:nvPr/>
        </p:nvSpPr>
        <p:spPr>
          <a:xfrm>
            <a:off x="919690" y="2987650"/>
            <a:ext cx="435281" cy="584906"/>
          </a:xfrm>
          <a:prstGeom prst="downArrow">
            <a:avLst>
              <a:gd name="adj1" fmla="val 50000"/>
              <a:gd name="adj2" fmla="val 50000"/>
            </a:avLst>
          </a:prstGeom>
          <a:solidFill>
            <a:schemeClr val="lt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6" name="Google Shape;356;p16"/>
          <p:cNvSpPr/>
          <p:nvPr/>
        </p:nvSpPr>
        <p:spPr>
          <a:xfrm>
            <a:off x="3028610" y="2987650"/>
            <a:ext cx="435281" cy="584906"/>
          </a:xfrm>
          <a:prstGeom prst="downArrow">
            <a:avLst>
              <a:gd name="adj1" fmla="val 50000"/>
              <a:gd name="adj2" fmla="val 50000"/>
            </a:avLst>
          </a:prstGeom>
          <a:solidFill>
            <a:schemeClr val="lt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57" name="Google Shape;357;p16"/>
          <p:cNvSpPr/>
          <p:nvPr/>
        </p:nvSpPr>
        <p:spPr>
          <a:xfrm>
            <a:off x="5243519" y="2987650"/>
            <a:ext cx="435281" cy="584906"/>
          </a:xfrm>
          <a:prstGeom prst="downArrow">
            <a:avLst>
              <a:gd name="adj1" fmla="val 50000"/>
              <a:gd name="adj2" fmla="val 50000"/>
            </a:avLst>
          </a:prstGeom>
          <a:solidFill>
            <a:schemeClr val="lt1"/>
          </a:solidFill>
          <a:ln w="12700" cap="flat" cmpd="sng">
            <a:solidFill>
              <a:schemeClr val="bg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1"/>
        <p:cNvGrpSpPr/>
        <p:nvPr/>
      </p:nvGrpSpPr>
      <p:grpSpPr>
        <a:xfrm>
          <a:off x="0" y="0"/>
          <a:ext cx="0" cy="0"/>
          <a:chOff x="0" y="0"/>
          <a:chExt cx="0" cy="0"/>
        </a:xfrm>
      </p:grpSpPr>
      <p:sp>
        <p:nvSpPr>
          <p:cNvPr id="362" name="Google Shape;362;p17"/>
          <p:cNvSpPr txBox="1">
            <a:spLocks noGrp="1"/>
          </p:cNvSpPr>
          <p:nvPr>
            <p:ph type="body" idx="1"/>
          </p:nvPr>
        </p:nvSpPr>
        <p:spPr>
          <a:xfrm>
            <a:off x="760630" y="1805796"/>
            <a:ext cx="5487769" cy="437769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400"/>
              <a:buNone/>
            </a:pPr>
            <a:r>
              <a:rPr lang="en-US" dirty="0"/>
              <a:t>As advertised on their website: </a:t>
            </a:r>
            <a:r>
              <a:rPr lang="en-US" b="1" u="sng" dirty="0">
                <a:solidFill>
                  <a:srgbClr val="24BAA2"/>
                </a:solidFill>
                <a:hlinkClick r:id="rId3">
                  <a:extLst>
                    <a:ext uri="{A12FA001-AC4F-418D-AE19-62706E023703}">
                      <ahyp:hlinkClr xmlns:ahyp="http://schemas.microsoft.com/office/drawing/2018/hyperlinkcolor" val="tx"/>
                    </a:ext>
                  </a:extLst>
                </a:hlinkClick>
              </a:rPr>
              <a:t>Sixty</a:t>
            </a:r>
            <a:r>
              <a:rPr lang="en-US" b="1" dirty="0">
                <a:solidFill>
                  <a:srgbClr val="24BAA2"/>
                </a:solidFill>
              </a:rPr>
              <a:t> </a:t>
            </a:r>
            <a:r>
              <a:rPr lang="en-US" dirty="0"/>
              <a:t>is more than a bracelet. </a:t>
            </a:r>
            <a:endParaRPr dirty="0"/>
          </a:p>
          <a:p>
            <a:pPr marL="0" lvl="0" indent="0" algn="l" rtl="0">
              <a:lnSpc>
                <a:spcPct val="90000"/>
              </a:lnSpc>
              <a:spcBef>
                <a:spcPts val="1000"/>
              </a:spcBef>
              <a:spcAft>
                <a:spcPts val="0"/>
              </a:spcAft>
              <a:buClr>
                <a:schemeClr val="lt1"/>
              </a:buClr>
              <a:buSzPts val="2400"/>
              <a:buNone/>
            </a:pPr>
            <a:r>
              <a:rPr lang="en-US" dirty="0"/>
              <a:t>Sixty measures </a:t>
            </a:r>
            <a:r>
              <a:rPr lang="en-US" b="1" dirty="0"/>
              <a:t>hydration and heart rate </a:t>
            </a:r>
            <a:r>
              <a:rPr lang="en-US" dirty="0"/>
              <a:t>through the principle of </a:t>
            </a:r>
            <a:r>
              <a:rPr lang="en-US" b="1" dirty="0"/>
              <a:t>optical spectrometry</a:t>
            </a:r>
            <a:r>
              <a:rPr lang="en-US" dirty="0"/>
              <a:t>. Three LEDs shine green, red and infrared light onto the skin </a:t>
            </a:r>
            <a:r>
              <a:rPr lang="en-US" b="1" dirty="0"/>
              <a:t>while photodiodes measure the amount of light reflected back</a:t>
            </a:r>
            <a:r>
              <a:rPr lang="en-US" dirty="0"/>
              <a:t>. </a:t>
            </a:r>
            <a:endParaRPr dirty="0"/>
          </a:p>
          <a:p>
            <a:pPr marL="0" lvl="0" indent="0" algn="l" rtl="0">
              <a:lnSpc>
                <a:spcPct val="90000"/>
              </a:lnSpc>
              <a:spcBef>
                <a:spcPts val="1000"/>
              </a:spcBef>
              <a:spcAft>
                <a:spcPts val="0"/>
              </a:spcAft>
              <a:buClr>
                <a:schemeClr val="lt1"/>
              </a:buClr>
              <a:buSzPts val="2400"/>
              <a:buNone/>
            </a:pPr>
            <a:r>
              <a:rPr lang="en-US" dirty="0"/>
              <a:t>The device can be detached from the strap, allowing it to be used in more scenarios and for more users.</a:t>
            </a:r>
            <a:endParaRPr dirty="0"/>
          </a:p>
        </p:txBody>
      </p:sp>
      <p:sp>
        <p:nvSpPr>
          <p:cNvPr id="363" name="Google Shape;363;p17"/>
          <p:cNvSpPr txBox="1">
            <a:spLocks noGrp="1"/>
          </p:cNvSpPr>
          <p:nvPr>
            <p:ph type="body" idx="2"/>
          </p:nvPr>
        </p:nvSpPr>
        <p:spPr>
          <a:xfrm>
            <a:off x="828224" y="323284"/>
            <a:ext cx="3800933" cy="992652"/>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4BAA2"/>
              </a:buClr>
              <a:buSzPts val="3600"/>
              <a:buNone/>
            </a:pPr>
            <a:r>
              <a:rPr lang="en-US" i="0" dirty="0">
                <a:latin typeface="Arial"/>
                <a:ea typeface="Arial"/>
                <a:cs typeface="Arial"/>
                <a:sym typeface="Arial"/>
              </a:rPr>
              <a:t>Sixty: Hydration monitor</a:t>
            </a:r>
            <a:endParaRPr dirty="0"/>
          </a:p>
          <a:p>
            <a:pPr marL="0" lvl="0" indent="0" rtl="0">
              <a:lnSpc>
                <a:spcPct val="90000"/>
              </a:lnSpc>
              <a:spcBef>
                <a:spcPts val="1000"/>
              </a:spcBef>
              <a:spcAft>
                <a:spcPts val="0"/>
              </a:spcAft>
              <a:buClr>
                <a:srgbClr val="24BAA2"/>
              </a:buClr>
              <a:buSzPts val="3600"/>
              <a:buNone/>
            </a:pPr>
            <a:endParaRPr dirty="0"/>
          </a:p>
        </p:txBody>
      </p:sp>
      <p:sp>
        <p:nvSpPr>
          <p:cNvPr id="364" name="Google Shape;364;p17"/>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65" name="Google Shape;365;p17"/>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366" name="Google Shape;366;p17" descr="Sixty with phon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238743" y="141577"/>
            <a:ext cx="2000757" cy="1377209"/>
          </a:xfrm>
          <a:prstGeom prst="rect">
            <a:avLst/>
          </a:prstGeom>
          <a:noFill/>
          <a:ln>
            <a:noFill/>
          </a:ln>
        </p:spPr>
      </p:pic>
      <p:pic>
        <p:nvPicPr>
          <p:cNvPr id="367" name="Google Shape;367;p17" descr="          ">
            <a:hlinkClick r:id="rId3"/>
          </p:cNvPr>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603270" y="141921"/>
            <a:ext cx="2104796" cy="1377212"/>
          </a:xfrm>
          <a:prstGeom prst="rect">
            <a:avLst/>
          </a:prstGeom>
          <a:noFill/>
          <a:ln>
            <a:noFill/>
          </a:ln>
        </p:spPr>
      </p:pic>
      <p:sp>
        <p:nvSpPr>
          <p:cNvPr id="368" name="Google Shape;368;p17"/>
          <p:cNvSpPr/>
          <p:nvPr/>
        </p:nvSpPr>
        <p:spPr>
          <a:xfrm>
            <a:off x="4629158" y="363461"/>
            <a:ext cx="1543041" cy="992651"/>
          </a:xfrm>
          <a:prstGeom prst="rightArrow">
            <a:avLst>
              <a:gd name="adj1" fmla="val 50000"/>
              <a:gd name="adj2" fmla="val 50000"/>
            </a:avLst>
          </a:prstGeom>
          <a:solidFill>
            <a:schemeClr val="lt1"/>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rgbClr val="24BAA2"/>
                </a:solidFill>
                <a:latin typeface="Calibri"/>
                <a:ea typeface="Calibri"/>
                <a:cs typeface="Calibri"/>
                <a:sym typeface="Calibri"/>
              </a:rPr>
              <a:t>Click here </a:t>
            </a:r>
            <a:endParaRPr dirty="0">
              <a:solidFill>
                <a:srgbClr val="24BAA2"/>
              </a:solidFill>
            </a:endParaRPr>
          </a:p>
        </p:txBody>
      </p:sp>
      <p:sp>
        <p:nvSpPr>
          <p:cNvPr id="369" name="Google Shape;369;p17"/>
          <p:cNvSpPr txBox="1"/>
          <p:nvPr/>
        </p:nvSpPr>
        <p:spPr>
          <a:xfrm>
            <a:off x="6603270" y="1600404"/>
            <a:ext cx="5236305" cy="267761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Sixty measures </a:t>
            </a:r>
            <a:r>
              <a:rPr lang="en-US" sz="24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hydration level, heart rate</a:t>
            </a:r>
            <a:r>
              <a:rPr lang="en-US"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 </a:t>
            </a:r>
            <a:r>
              <a:rPr lang="en-US" sz="24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activity levels </a:t>
            </a:r>
            <a:r>
              <a:rPr lang="en-US"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&amp; </a:t>
            </a:r>
            <a:r>
              <a:rPr lang="en-US" sz="24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calories burnt </a:t>
            </a:r>
            <a:r>
              <a:rPr lang="en-US"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as well as </a:t>
            </a:r>
            <a:r>
              <a:rPr lang="en-US" sz="2400" b="1"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sleep tracking</a:t>
            </a:r>
            <a:r>
              <a:rPr lang="en-US" sz="2400" b="0" i="0" dirty="0">
                <a:solidFill>
                  <a:srgbClr val="7F3494"/>
                </a:solidFill>
                <a:latin typeface="Calibri" panose="020F0502020204030204" pitchFamily="34" charset="0"/>
                <a:ea typeface="Calibri" panose="020F0502020204030204" pitchFamily="34" charset="0"/>
                <a:cs typeface="Calibri" panose="020F0502020204030204" pitchFamily="34" charset="0"/>
                <a:sym typeface="Arial"/>
              </a:rPr>
              <a:t>. </a:t>
            </a:r>
            <a:endParaRPr sz="240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r>
              <a:rPr lang="en-US" sz="240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rPr>
              <a:t>With all the data collected it gives one feedback on their progress and the next steps one should take to improve their health and well-being. </a:t>
            </a:r>
            <a:endParaRPr sz="2400" dirty="0">
              <a:solidFill>
                <a:srgbClr val="7F3494"/>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70" name="Google Shape;370;p17" descr="Periodic monitoring principle"/>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887112" y="4278020"/>
            <a:ext cx="4668619" cy="2355841"/>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18"/>
          <p:cNvSpPr txBox="1">
            <a:spLocks noGrp="1"/>
          </p:cNvSpPr>
          <p:nvPr>
            <p:ph type="body" idx="1"/>
          </p:nvPr>
        </p:nvSpPr>
        <p:spPr>
          <a:xfrm>
            <a:off x="5643484" y="3602326"/>
            <a:ext cx="5767466"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A Healthy Lifestyle &amp; Technologies to support it. </a:t>
            </a:r>
            <a:endParaRPr dirty="0"/>
          </a:p>
        </p:txBody>
      </p:sp>
      <p:sp>
        <p:nvSpPr>
          <p:cNvPr id="377" name="Google Shape;377;p1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378" name="Google Shape;378;p1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3" y="2087717"/>
            <a:ext cx="2156087" cy="1514609"/>
          </a:xfrm>
          <a:prstGeom prst="rect">
            <a:avLst/>
          </a:prstGeom>
          <a:noFill/>
          <a:ln>
            <a:noFill/>
          </a:ln>
        </p:spPr>
      </p:pic>
      <p:sp>
        <p:nvSpPr>
          <p:cNvPr id="2" name="TextBox 1">
            <a:extLst>
              <a:ext uri="{FF2B5EF4-FFF2-40B4-BE49-F238E27FC236}">
                <a16:creationId xmlns:a16="http://schemas.microsoft.com/office/drawing/2014/main" id="{59E7DD5F-A8B2-630D-18D5-A89FE8A6CA35}"/>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(c)</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82"/>
        <p:cNvGrpSpPr/>
        <p:nvPr/>
      </p:nvGrpSpPr>
      <p:grpSpPr>
        <a:xfrm>
          <a:off x="0" y="0"/>
          <a:ext cx="0" cy="0"/>
          <a:chOff x="0" y="0"/>
          <a:chExt cx="0" cy="0"/>
        </a:xfrm>
      </p:grpSpPr>
      <p:sp>
        <p:nvSpPr>
          <p:cNvPr id="383" name="Google Shape;383;p19"/>
          <p:cNvSpPr txBox="1">
            <a:spLocks noGrp="1"/>
          </p:cNvSpPr>
          <p:nvPr>
            <p:ph type="body" idx="2"/>
          </p:nvPr>
        </p:nvSpPr>
        <p:spPr>
          <a:xfrm>
            <a:off x="1796554" y="567859"/>
            <a:ext cx="862488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a:t> What is a healthy life</a:t>
            </a:r>
            <a:r>
              <a:rPr lang="en-US" dirty="0"/>
              <a:t>style in Seniors?</a:t>
            </a:r>
            <a:endParaRPr dirty="0"/>
          </a:p>
        </p:txBody>
      </p:sp>
      <p:sp>
        <p:nvSpPr>
          <p:cNvPr id="384" name="Google Shape;384;p19"/>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385" name="Google Shape;385;p19"/>
          <p:cNvSpPr txBox="1">
            <a:spLocks noGrp="1"/>
          </p:cNvSpPr>
          <p:nvPr>
            <p:ph type="body" idx="1"/>
          </p:nvPr>
        </p:nvSpPr>
        <p:spPr>
          <a:xfrm>
            <a:off x="542925" y="1184187"/>
            <a:ext cx="11093600" cy="1635598"/>
          </a:xfrm>
          <a:prstGeom prst="rect">
            <a:avLst/>
          </a:prstGeom>
          <a:noFill/>
          <a:ln>
            <a:noFill/>
          </a:ln>
        </p:spPr>
        <p:txBody>
          <a:bodyPr spcFirstLastPara="1" wrap="square" lIns="91425" tIns="45700" rIns="91425" bIns="45700" anchor="t" anchorCtr="0">
            <a:noAutofit/>
          </a:bodyPr>
          <a:lstStyle/>
          <a:p>
            <a:pPr marL="228600" lvl="0" indent="-228600" algn="ctr" rtl="0">
              <a:lnSpc>
                <a:spcPct val="90000"/>
              </a:lnSpc>
              <a:spcBef>
                <a:spcPts val="0"/>
              </a:spcBef>
              <a:spcAft>
                <a:spcPts val="0"/>
              </a:spcAft>
              <a:buClr>
                <a:srgbClr val="092E4B"/>
              </a:buClr>
              <a:buSzPts val="2000"/>
              <a:buNone/>
            </a:pPr>
            <a:r>
              <a:rPr lang="en-US" dirty="0"/>
              <a:t>Closely related to physical exercise, leading a healthy lifestyle means taking care of yourself inside and out, so when we talk about leading a healthy lifestyle, we are not only talking about physical activity but also about the food we eat but also how we spend our free time and the activities we take part in.</a:t>
            </a:r>
            <a:endParaRPr b="1" dirty="0"/>
          </a:p>
          <a:p>
            <a:pPr marL="228600" lvl="0" indent="-228600" algn="ctr" rtl="0">
              <a:lnSpc>
                <a:spcPct val="90000"/>
              </a:lnSpc>
              <a:spcBef>
                <a:spcPts val="1000"/>
              </a:spcBef>
              <a:spcAft>
                <a:spcPts val="0"/>
              </a:spcAft>
              <a:buClr>
                <a:srgbClr val="092E4B"/>
              </a:buClr>
              <a:buSzPts val="2000"/>
              <a:buNone/>
            </a:pPr>
            <a:r>
              <a:rPr lang="en-US" b="1" dirty="0"/>
              <a:t>we can distinguish four very important blocks in a healthy lifestyle</a:t>
            </a:r>
            <a:endParaRPr dirty="0"/>
          </a:p>
        </p:txBody>
      </p:sp>
      <p:pic>
        <p:nvPicPr>
          <p:cNvPr id="386" name="Google Shape;386;p1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06121" y="3058230"/>
            <a:ext cx="803654" cy="803654"/>
          </a:xfrm>
          <a:prstGeom prst="rect">
            <a:avLst/>
          </a:prstGeom>
          <a:noFill/>
          <a:ln>
            <a:noFill/>
          </a:ln>
        </p:spPr>
      </p:pic>
      <p:sp>
        <p:nvSpPr>
          <p:cNvPr id="387" name="Google Shape;387;p19"/>
          <p:cNvSpPr txBox="1"/>
          <p:nvPr/>
        </p:nvSpPr>
        <p:spPr>
          <a:xfrm>
            <a:off x="94089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Physical Exercise</a:t>
            </a:r>
            <a:endParaRPr sz="20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88" name="Google Shape;388;p19"/>
          <p:cNvSpPr txBox="1"/>
          <p:nvPr/>
        </p:nvSpPr>
        <p:spPr>
          <a:xfrm>
            <a:off x="676926" y="4397739"/>
            <a:ext cx="2462044" cy="16311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E</a:t>
            </a:r>
            <a:r>
              <a:rPr lang="en-US"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xperts recommend that seniors get a minimum of 30 minutes of exercise, 3-5 times a week.</a:t>
            </a:r>
            <a:endParaRPr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89" name="Google Shape;389;p1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4313413" y="3065426"/>
            <a:ext cx="861143" cy="861143"/>
          </a:xfrm>
          <a:prstGeom prst="rect">
            <a:avLst/>
          </a:prstGeom>
          <a:noFill/>
          <a:ln>
            <a:noFill/>
          </a:ln>
        </p:spPr>
      </p:pic>
      <p:sp>
        <p:nvSpPr>
          <p:cNvPr id="390" name="Google Shape;390;p19"/>
          <p:cNvSpPr txBox="1"/>
          <p:nvPr/>
        </p:nvSpPr>
        <p:spPr>
          <a:xfrm>
            <a:off x="369033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Nutrition</a:t>
            </a:r>
            <a:endParaRPr sz="20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1" name="Google Shape;391;p19"/>
          <p:cNvSpPr txBox="1"/>
          <p:nvPr/>
        </p:nvSpPr>
        <p:spPr>
          <a:xfrm>
            <a:off x="3155355" y="4401356"/>
            <a:ext cx="2940645"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u="sng"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hlinkClick r:id="rId5">
                  <a:extLst>
                    <a:ext uri="{A12FA001-AC4F-418D-AE19-62706E023703}">
                      <ahyp:hlinkClr xmlns:ahyp="http://schemas.microsoft.com/office/drawing/2018/hyperlinkcolor" val="tx"/>
                    </a:ext>
                  </a:extLst>
                </a:hlinkClick>
              </a:rPr>
              <a:t>Choosing nutritious foods</a:t>
            </a:r>
            <a:r>
              <a:rPr lang="en-US"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keeps energy levels up and can lower the risk of chronic conditions, like heart disease, hypertension</a:t>
            </a:r>
            <a:r>
              <a:rPr lang="en-US"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&amp;</a:t>
            </a:r>
            <a:r>
              <a:rPr lang="en-US"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diabetes.</a:t>
            </a:r>
            <a:endParaRPr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2" name="Google Shape;392;p19"/>
          <p:cNvSpPr txBox="1"/>
          <p:nvPr/>
        </p:nvSpPr>
        <p:spPr>
          <a:xfrm>
            <a:off x="6478106" y="3960016"/>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Mental health</a:t>
            </a:r>
            <a:endParaRPr sz="2000" b="1" i="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3" name="Google Shape;393;p19"/>
          <p:cNvSpPr txBox="1"/>
          <p:nvPr/>
        </p:nvSpPr>
        <p:spPr>
          <a:xfrm>
            <a:off x="6149065" y="4401356"/>
            <a:ext cx="273471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Stimulating the mind and engaging with the world around you can help delay or avoid dementia and Alzheimer’s.</a:t>
            </a:r>
            <a:endParaRPr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94" name="Google Shape;394;p19"/>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7017446" y="3029232"/>
            <a:ext cx="926201" cy="926201"/>
          </a:xfrm>
          <a:prstGeom prst="rect">
            <a:avLst/>
          </a:prstGeom>
          <a:noFill/>
          <a:ln>
            <a:noFill/>
          </a:ln>
        </p:spPr>
      </p:pic>
      <p:sp>
        <p:nvSpPr>
          <p:cNvPr id="395" name="Google Shape;395;p19"/>
          <p:cNvSpPr txBox="1"/>
          <p:nvPr/>
        </p:nvSpPr>
        <p:spPr>
          <a:xfrm>
            <a:off x="9229201" y="3969613"/>
            <a:ext cx="2076628" cy="353544"/>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092E4B"/>
              </a:buClr>
              <a:buSzPts val="1800"/>
              <a:buFont typeface="Arial"/>
              <a:buNone/>
            </a:pPr>
            <a:r>
              <a:rPr lang="en-US" sz="2000" b="1"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Socialising</a:t>
            </a:r>
            <a:endParaRPr sz="2000" b="1" i="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sp>
        <p:nvSpPr>
          <p:cNvPr id="396" name="Google Shape;396;p19"/>
          <p:cNvSpPr txBox="1"/>
          <p:nvPr/>
        </p:nvSpPr>
        <p:spPr>
          <a:xfrm>
            <a:off x="8901815" y="4401356"/>
            <a:ext cx="2734710" cy="193895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There are many benefits to </a:t>
            </a:r>
            <a:r>
              <a:rPr lang="en-US" sz="2000" b="0" i="0" dirty="0" err="1">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socialising</a:t>
            </a:r>
            <a:r>
              <a:rPr lang="en-US" sz="2000" b="0" i="0" dirty="0">
                <a:solidFill>
                  <a:srgbClr val="092E4B"/>
                </a:solidFill>
                <a:latin typeface="Calibri" panose="020F0502020204030204" pitchFamily="34" charset="0"/>
                <a:ea typeface="Calibri" panose="020F0502020204030204" pitchFamily="34" charset="0"/>
                <a:cs typeface="Calibri" panose="020F0502020204030204" pitchFamily="34" charset="0"/>
                <a:sym typeface="Roboto"/>
              </a:rPr>
              <a:t>, including a more positive mood and increased physical activity.</a:t>
            </a:r>
            <a:endParaRPr sz="2000" dirty="0">
              <a:solidFill>
                <a:srgbClr val="092E4B"/>
              </a:solidFill>
              <a:latin typeface="Calibri" panose="020F0502020204030204" pitchFamily="34" charset="0"/>
              <a:ea typeface="Calibri" panose="020F0502020204030204" pitchFamily="34" charset="0"/>
              <a:cs typeface="Calibri" panose="020F0502020204030204" pitchFamily="34" charset="0"/>
              <a:sym typeface="Calibri"/>
            </a:endParaRPr>
          </a:p>
        </p:txBody>
      </p:sp>
      <p:pic>
        <p:nvPicPr>
          <p:cNvPr id="397" name="Google Shape;397;p19"/>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9754025" y="2978842"/>
            <a:ext cx="1026980" cy="102698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407;p20">
            <a:hlinkClick r:id="rId2"/>
            <a:extLst>
              <a:ext uri="{FF2B5EF4-FFF2-40B4-BE49-F238E27FC236}">
                <a16:creationId xmlns:a16="http://schemas.microsoft.com/office/drawing/2014/main" id="{B12A4831-702C-F4BB-1303-FC5AEA8FB1ED}"/>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019301" y="142875"/>
            <a:ext cx="7701546" cy="6635225"/>
          </a:xfrm>
          <a:prstGeom prst="rect">
            <a:avLst/>
          </a:prstGeom>
          <a:noFill/>
          <a:ln>
            <a:noFill/>
          </a:ln>
        </p:spPr>
      </p:pic>
      <p:sp>
        <p:nvSpPr>
          <p:cNvPr id="4" name="TextBox 3">
            <a:extLst>
              <a:ext uri="{FF2B5EF4-FFF2-40B4-BE49-F238E27FC236}">
                <a16:creationId xmlns:a16="http://schemas.microsoft.com/office/drawing/2014/main" id="{B9029B5F-3B30-C588-4E38-D0A7C500DDFD}"/>
              </a:ext>
            </a:extLst>
          </p:cNvPr>
          <p:cNvSpPr txBox="1"/>
          <p:nvPr/>
        </p:nvSpPr>
        <p:spPr>
          <a:xfrm>
            <a:off x="2543175" y="2675722"/>
            <a:ext cx="1028700" cy="2000548"/>
          </a:xfrm>
          <a:prstGeom prst="rect">
            <a:avLst/>
          </a:prstGeom>
          <a:solidFill>
            <a:schemeClr val="bg1"/>
          </a:solidFill>
        </p:spPr>
        <p:txBody>
          <a:bodyPr wrap="square">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Educate professionals to identify and address disparities</a:t>
            </a:r>
          </a:p>
          <a:p>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Collect community wide data to identify healthcare disparities </a:t>
            </a:r>
          </a:p>
          <a:p>
            <a:endParaRPr lang="en-US" sz="4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Distribute information and implement programs that address age-related health issues</a:t>
            </a:r>
            <a:endParaRPr lang="en-IE" sz="800" b="1" dirty="0">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B098286C-FB5E-28F1-0717-7719CC0FEA56}"/>
              </a:ext>
            </a:extLst>
          </p:cNvPr>
          <p:cNvSpPr txBox="1"/>
          <p:nvPr/>
        </p:nvSpPr>
        <p:spPr>
          <a:xfrm>
            <a:off x="4638675" y="5469493"/>
            <a:ext cx="1304925" cy="1323439"/>
          </a:xfrm>
          <a:prstGeom prst="rect">
            <a:avLst/>
          </a:prstGeom>
          <a:solidFill>
            <a:schemeClr val="bg1"/>
          </a:solidFill>
        </p:spPr>
        <p:txBody>
          <a:bodyPr wrap="square">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Provide information about healthy options</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Increase access to and use of technology to support health and other needs </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Create opportunities for employment, education, and volunteer activities</a:t>
            </a:r>
            <a:endParaRPr lang="en-IE" sz="800" b="1" dirty="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47E06AF9-A1BB-AE90-B599-7C3E28F81E2C}"/>
              </a:ext>
            </a:extLst>
          </p:cNvPr>
          <p:cNvSpPr txBox="1"/>
          <p:nvPr/>
        </p:nvSpPr>
        <p:spPr>
          <a:xfrm>
            <a:off x="6517773" y="5469493"/>
            <a:ext cx="1314450" cy="707886"/>
          </a:xfrm>
          <a:prstGeom prst="rect">
            <a:avLst/>
          </a:prstGeom>
          <a:solidFill>
            <a:schemeClr val="bg1"/>
          </a:solidFill>
        </p:spPr>
        <p:txBody>
          <a:bodyPr wrap="square">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Support and empower informal caregivers to promote healthy aging</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Combat ageism</a:t>
            </a:r>
            <a:endParaRPr lang="en-IE" sz="800" b="1" dirty="0">
              <a:latin typeface="Calibri" panose="020F0502020204030204" pitchFamily="34" charset="0"/>
              <a:ea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5FEF9B3B-681B-B828-D85A-653412ADFB14}"/>
              </a:ext>
            </a:extLst>
          </p:cNvPr>
          <p:cNvSpPr txBox="1"/>
          <p:nvPr/>
        </p:nvSpPr>
        <p:spPr>
          <a:xfrm>
            <a:off x="8562974" y="2897356"/>
            <a:ext cx="1466851" cy="2862322"/>
          </a:xfrm>
          <a:prstGeom prst="rect">
            <a:avLst/>
          </a:prstGeom>
          <a:solidFill>
            <a:schemeClr val="bg1"/>
          </a:solidFill>
        </p:spPr>
        <p:txBody>
          <a:bodyPr wrap="square">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Increase access to preventive services</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Increase access to and availability of preventive dental services </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Increase access to and availability of behavioral health care </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Develop  fall prevention programs </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Train physicians and other health care professionals on age-related health issues </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Expand the availability of home- and community-based services</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Support direct care workers</a:t>
            </a:r>
          </a:p>
          <a:p>
            <a:r>
              <a:rPr lang="en-US" sz="800" b="1" dirty="0">
                <a:latin typeface="Calibri" panose="020F0502020204030204" pitchFamily="34" charset="0"/>
                <a:ea typeface="Calibri" panose="020F0502020204030204" pitchFamily="34" charset="0"/>
                <a:cs typeface="Calibri" panose="020F0502020204030204" pitchFamily="34" charset="0"/>
              </a:rPr>
              <a:t> </a:t>
            </a:r>
            <a:endParaRPr lang="en-IE" sz="800" b="1" dirty="0">
              <a:latin typeface="Calibri" panose="020F0502020204030204" pitchFamily="34" charset="0"/>
              <a:ea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E87EE73A-E063-870C-89BB-321C85800CA3}"/>
              </a:ext>
            </a:extLst>
          </p:cNvPr>
          <p:cNvSpPr txBox="1"/>
          <p:nvPr/>
        </p:nvSpPr>
        <p:spPr>
          <a:xfrm>
            <a:off x="7241673" y="142875"/>
            <a:ext cx="1047749" cy="1846659"/>
          </a:xfrm>
          <a:prstGeom prst="rect">
            <a:avLst/>
          </a:prstGeom>
          <a:solidFill>
            <a:schemeClr val="bg1"/>
          </a:solidFill>
        </p:spPr>
        <p:txBody>
          <a:bodyPr wrap="square">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Increase the supply of accessible, affordable, adaptable housing</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Create more walkable communities </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Improve older driver safety </a:t>
            </a:r>
          </a:p>
          <a:p>
            <a:endParaRPr lang="en-US" sz="6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Enhance transportation options</a:t>
            </a:r>
            <a:endParaRPr lang="en-IE" sz="800" b="1" dirty="0">
              <a:latin typeface="Calibri" panose="020F0502020204030204" pitchFamily="34" charset="0"/>
              <a:ea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F26EB3E9-D754-EC1D-B66B-9345CC03A3C9}"/>
              </a:ext>
            </a:extLst>
          </p:cNvPr>
          <p:cNvSpPr txBox="1"/>
          <p:nvPr/>
        </p:nvSpPr>
        <p:spPr>
          <a:xfrm>
            <a:off x="8705849" y="190381"/>
            <a:ext cx="1323976" cy="1815882"/>
          </a:xfrm>
          <a:prstGeom prst="rect">
            <a:avLst/>
          </a:prstGeom>
          <a:solidFill>
            <a:schemeClr val="bg1"/>
          </a:solidFill>
        </p:spPr>
        <p:txBody>
          <a:bodyPr wrap="square">
            <a:spAutoFit/>
          </a:bodyPr>
          <a:lstStyle/>
          <a:p>
            <a:r>
              <a:rPr lang="en-US" sz="800" b="1" dirty="0">
                <a:latin typeface="Calibri" panose="020F0502020204030204" pitchFamily="34" charset="0"/>
                <a:ea typeface="Calibri" panose="020F0502020204030204" pitchFamily="34" charset="0"/>
                <a:cs typeface="Calibri" panose="020F0502020204030204" pitchFamily="34" charset="0"/>
              </a:rPr>
              <a:t>Promote access to healthy food </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Develop plans to address potential vulnerability to natural disasters </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Protect from elder mistreatment </a:t>
            </a:r>
          </a:p>
          <a:p>
            <a:endParaRPr lang="en-US" sz="800" b="1" dirty="0">
              <a:latin typeface="Calibri" panose="020F0502020204030204" pitchFamily="34" charset="0"/>
              <a:ea typeface="Calibri" panose="020F0502020204030204" pitchFamily="34" charset="0"/>
              <a:cs typeface="Calibri" panose="020F0502020204030204" pitchFamily="34" charset="0"/>
            </a:endParaRPr>
          </a:p>
          <a:p>
            <a:r>
              <a:rPr lang="en-US" sz="800" b="1" dirty="0">
                <a:latin typeface="Calibri" panose="020F0502020204030204" pitchFamily="34" charset="0"/>
                <a:ea typeface="Calibri" panose="020F0502020204030204" pitchFamily="34" charset="0"/>
                <a:cs typeface="Calibri" panose="020F0502020204030204" pitchFamily="34" charset="0"/>
              </a:rPr>
              <a:t>Recruit, retain, and train a multisector and multidisciplinary workforce</a:t>
            </a:r>
            <a:endParaRPr lang="en-IE" sz="800" b="1" dirty="0">
              <a:latin typeface="Calibri" panose="020F0502020204030204" pitchFamily="34" charset="0"/>
              <a:ea typeface="Calibri" panose="020F0502020204030204" pitchFamily="34" charset="0"/>
              <a:cs typeface="Calibri" panose="020F0502020204030204" pitchFamily="34" charset="0"/>
            </a:endParaRPr>
          </a:p>
        </p:txBody>
      </p:sp>
      <p:sp>
        <p:nvSpPr>
          <p:cNvPr id="15" name="Google Shape;408;p20">
            <a:extLst>
              <a:ext uri="{FF2B5EF4-FFF2-40B4-BE49-F238E27FC236}">
                <a16:creationId xmlns:a16="http://schemas.microsoft.com/office/drawing/2014/main" id="{B61C99CD-1C85-473B-D014-5BE3EEBB355A}"/>
              </a:ext>
            </a:extLst>
          </p:cNvPr>
          <p:cNvSpPr/>
          <p:nvPr/>
        </p:nvSpPr>
        <p:spPr>
          <a:xfrm>
            <a:off x="1783851" y="573892"/>
            <a:ext cx="3166477" cy="13234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dirty="0">
                <a:solidFill>
                  <a:srgbClr val="002060"/>
                </a:solidFill>
                <a:latin typeface="Calibri"/>
                <a:ea typeface="Calibri"/>
                <a:cs typeface="Calibri"/>
                <a:sym typeface="Calibri"/>
              </a:rPr>
              <a:t>Healthy Ageing Actions</a:t>
            </a:r>
            <a:endParaRPr sz="3600" b="1" dirty="0">
              <a:solidFill>
                <a:srgbClr val="002060"/>
              </a:solidFill>
              <a:latin typeface="Calibri"/>
              <a:ea typeface="Calibri"/>
              <a:cs typeface="Calibri"/>
              <a:sym typeface="Calibri"/>
            </a:endParaRPr>
          </a:p>
        </p:txBody>
      </p:sp>
      <p:sp>
        <p:nvSpPr>
          <p:cNvPr id="16" name="Google Shape;408;p20">
            <a:extLst>
              <a:ext uri="{FF2B5EF4-FFF2-40B4-BE49-F238E27FC236}">
                <a16:creationId xmlns:a16="http://schemas.microsoft.com/office/drawing/2014/main" id="{35E38E3E-DE5F-91F5-AD65-9F79C0A6A8D4}"/>
              </a:ext>
            </a:extLst>
          </p:cNvPr>
          <p:cNvSpPr/>
          <p:nvPr/>
        </p:nvSpPr>
        <p:spPr>
          <a:xfrm>
            <a:off x="5291137" y="3052762"/>
            <a:ext cx="1109663" cy="63341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600" b="1" dirty="0">
                <a:solidFill>
                  <a:srgbClr val="002060"/>
                </a:solidFill>
                <a:latin typeface="Calibri"/>
                <a:ea typeface="Calibri"/>
                <a:cs typeface="Calibri"/>
                <a:sym typeface="Calibri"/>
              </a:rPr>
              <a:t>HEALTHY AGEING ACTIONS</a:t>
            </a:r>
          </a:p>
        </p:txBody>
      </p:sp>
      <p:sp>
        <p:nvSpPr>
          <p:cNvPr id="18" name="TextBox 17">
            <a:extLst>
              <a:ext uri="{FF2B5EF4-FFF2-40B4-BE49-F238E27FC236}">
                <a16:creationId xmlns:a16="http://schemas.microsoft.com/office/drawing/2014/main" id="{97A963C5-454D-F0C4-FC24-40CE221678B7}"/>
              </a:ext>
            </a:extLst>
          </p:cNvPr>
          <p:cNvSpPr txBox="1"/>
          <p:nvPr/>
        </p:nvSpPr>
        <p:spPr>
          <a:xfrm>
            <a:off x="5238749" y="1744355"/>
            <a:ext cx="1187199" cy="553998"/>
          </a:xfrm>
          <a:prstGeom prst="rect">
            <a:avLst/>
          </a:prstGeom>
          <a:solidFill>
            <a:srgbClr val="00AEC5"/>
          </a:solidFill>
        </p:spPr>
        <p:txBody>
          <a:bodyPr wrap="square">
            <a:spAutoFit/>
          </a:bodyPr>
          <a:lstStyle/>
          <a:p>
            <a:pPr algn="ctr"/>
            <a:r>
              <a:rPr lang="en-US" sz="1000" b="1" dirty="0">
                <a:latin typeface="Calibri" panose="020F0502020204030204" pitchFamily="34" charset="0"/>
                <a:ea typeface="Calibri" panose="020F0502020204030204" pitchFamily="34" charset="0"/>
                <a:cs typeface="Calibri" panose="020F0502020204030204" pitchFamily="34" charset="0"/>
              </a:rPr>
              <a:t>HEALTHY &amp; SAFE COMMUNITY ENVIRONMENTS</a:t>
            </a:r>
            <a:endParaRPr lang="en-IE" sz="1000" b="1" dirty="0">
              <a:latin typeface="Calibri" panose="020F0502020204030204" pitchFamily="34" charset="0"/>
              <a:ea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3D63F0C0-306C-EDA0-AC9A-03ACA8F3D1E1}"/>
              </a:ext>
            </a:extLst>
          </p:cNvPr>
          <p:cNvSpPr txBox="1"/>
          <p:nvPr/>
        </p:nvSpPr>
        <p:spPr>
          <a:xfrm>
            <a:off x="3897062" y="3052926"/>
            <a:ext cx="1028700" cy="553998"/>
          </a:xfrm>
          <a:prstGeom prst="rect">
            <a:avLst/>
          </a:prstGeom>
          <a:solidFill>
            <a:srgbClr val="F05428"/>
          </a:solidFill>
        </p:spPr>
        <p:txBody>
          <a:bodyPr wrap="square">
            <a:spAutoFit/>
          </a:bodyPr>
          <a:lstStyle/>
          <a:p>
            <a:pPr algn="ctr"/>
            <a:r>
              <a:rPr lang="en-IE" sz="1000" b="1" dirty="0">
                <a:latin typeface="Calibri" panose="020F0502020204030204" pitchFamily="34" charset="0"/>
                <a:ea typeface="Calibri" panose="020F0502020204030204" pitchFamily="34" charset="0"/>
                <a:cs typeface="Calibri" panose="020F0502020204030204" pitchFamily="34" charset="0"/>
              </a:rPr>
              <a:t>ELIMINATION OF HEALTH DISPARITIES</a:t>
            </a:r>
          </a:p>
        </p:txBody>
      </p:sp>
      <p:sp>
        <p:nvSpPr>
          <p:cNvPr id="22" name="TextBox 21">
            <a:extLst>
              <a:ext uri="{FF2B5EF4-FFF2-40B4-BE49-F238E27FC236}">
                <a16:creationId xmlns:a16="http://schemas.microsoft.com/office/drawing/2014/main" id="{79890229-3A6A-3B42-A1F8-74FB5638AD71}"/>
              </a:ext>
            </a:extLst>
          </p:cNvPr>
          <p:cNvSpPr txBox="1"/>
          <p:nvPr/>
        </p:nvSpPr>
        <p:spPr>
          <a:xfrm>
            <a:off x="6698456" y="2983470"/>
            <a:ext cx="1109663" cy="707886"/>
          </a:xfrm>
          <a:prstGeom prst="rect">
            <a:avLst/>
          </a:prstGeom>
          <a:solidFill>
            <a:srgbClr val="EC9121"/>
          </a:solidFill>
        </p:spPr>
        <p:txBody>
          <a:bodyPr wrap="square">
            <a:spAutoFit/>
          </a:bodyPr>
          <a:lstStyle/>
          <a:p>
            <a:pPr algn="ctr"/>
            <a:r>
              <a:rPr lang="en-US" sz="1000" b="1" dirty="0">
                <a:latin typeface="Calibri" panose="020F0502020204030204" pitchFamily="34" charset="0"/>
                <a:ea typeface="Calibri" panose="020F0502020204030204" pitchFamily="34" charset="0"/>
                <a:cs typeface="Calibri" panose="020F0502020204030204" pitchFamily="34" charset="0"/>
              </a:rPr>
              <a:t>CLINICAL AND COMMUNITY PREVENTIVE SERVICES</a:t>
            </a:r>
            <a:endParaRPr lang="en-IE" sz="1000" b="1" dirty="0">
              <a:latin typeface="Calibri" panose="020F0502020204030204" pitchFamily="34" charset="0"/>
              <a:ea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8E1EACC4-C2DA-5B01-1B42-542CB097B402}"/>
              </a:ext>
            </a:extLst>
          </p:cNvPr>
          <p:cNvSpPr txBox="1"/>
          <p:nvPr/>
        </p:nvSpPr>
        <p:spPr>
          <a:xfrm>
            <a:off x="5263898" y="4476215"/>
            <a:ext cx="1162050" cy="400110"/>
          </a:xfrm>
          <a:prstGeom prst="rect">
            <a:avLst/>
          </a:prstGeom>
          <a:solidFill>
            <a:srgbClr val="5671B7"/>
          </a:solidFill>
        </p:spPr>
        <p:txBody>
          <a:bodyPr wrap="square">
            <a:spAutoFit/>
          </a:bodyPr>
          <a:lstStyle/>
          <a:p>
            <a:pPr algn="ctr"/>
            <a:r>
              <a:rPr lang="en-IE" sz="1000" b="1" dirty="0">
                <a:latin typeface="Calibri" panose="020F0502020204030204" pitchFamily="34" charset="0"/>
                <a:ea typeface="Calibri" panose="020F0502020204030204" pitchFamily="34" charset="0"/>
                <a:cs typeface="Calibri" panose="020F0502020204030204" pitchFamily="34" charset="0"/>
              </a:rPr>
              <a:t>EMPOWERED PEOPLE</a:t>
            </a:r>
          </a:p>
        </p:txBody>
      </p:sp>
      <p:sp>
        <p:nvSpPr>
          <p:cNvPr id="25" name="Google Shape;412;p20">
            <a:hlinkClick r:id="rId2"/>
            <a:extLst>
              <a:ext uri="{FF2B5EF4-FFF2-40B4-BE49-F238E27FC236}">
                <a16:creationId xmlns:a16="http://schemas.microsoft.com/office/drawing/2014/main" id="{489E4E91-A313-CA59-DDD8-82AF1ADF3B63}"/>
              </a:ext>
            </a:extLst>
          </p:cNvPr>
          <p:cNvSpPr/>
          <p:nvPr/>
        </p:nvSpPr>
        <p:spPr>
          <a:xfrm>
            <a:off x="226492" y="4918095"/>
            <a:ext cx="1177860" cy="773564"/>
          </a:xfrm>
          <a:prstGeom prst="rightArrow">
            <a:avLst>
              <a:gd name="adj1" fmla="val 50000"/>
              <a:gd name="adj2" fmla="val 50000"/>
            </a:avLst>
          </a:prstGeom>
          <a:solidFill>
            <a:srgbClr val="24BAA2"/>
          </a:solidFill>
          <a:ln w="19050" cap="flat" cmpd="sng">
            <a:solidFill>
              <a:srgbClr val="24BAA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chemeClr val="lt1"/>
                </a:solidFill>
                <a:latin typeface="Calibri"/>
                <a:ea typeface="Calibri"/>
                <a:cs typeface="Calibri"/>
                <a:sym typeface="Calibri"/>
              </a:rPr>
              <a:t>Click here </a:t>
            </a:r>
            <a:endParaRPr dirty="0"/>
          </a:p>
        </p:txBody>
      </p:sp>
    </p:spTree>
    <p:extLst>
      <p:ext uri="{BB962C8B-B14F-4D97-AF65-F5344CB8AC3E}">
        <p14:creationId xmlns:p14="http://schemas.microsoft.com/office/powerpoint/2010/main" val="30315696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Google Shape;417;p21"/>
          <p:cNvSpPr txBox="1">
            <a:spLocks noGrp="1"/>
          </p:cNvSpPr>
          <p:nvPr>
            <p:ph type="body" idx="2"/>
          </p:nvPr>
        </p:nvSpPr>
        <p:spPr>
          <a:xfrm>
            <a:off x="800100" y="748884"/>
            <a:ext cx="529590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a:t> </a:t>
            </a:r>
            <a:r>
              <a:rPr lang="en-US" dirty="0"/>
              <a:t>The role of Caregivers in  the lifestyle of clients</a:t>
            </a:r>
            <a:endParaRPr dirty="0"/>
          </a:p>
        </p:txBody>
      </p:sp>
      <p:sp>
        <p:nvSpPr>
          <p:cNvPr id="418" name="Google Shape;418;p21"/>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419" name="Google Shape;419;p21"/>
          <p:cNvSpPr txBox="1">
            <a:spLocks noGrp="1"/>
          </p:cNvSpPr>
          <p:nvPr>
            <p:ph type="body" idx="1"/>
          </p:nvPr>
        </p:nvSpPr>
        <p:spPr>
          <a:xfrm>
            <a:off x="650240" y="2118058"/>
            <a:ext cx="5750560" cy="1635598"/>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400"/>
              <a:buNone/>
            </a:pPr>
            <a:r>
              <a:rPr lang="en-US" dirty="0"/>
              <a:t>Far from what it may seem, </a:t>
            </a:r>
            <a:r>
              <a:rPr lang="en-US" dirty="0" err="1"/>
              <a:t>carers</a:t>
            </a:r>
            <a:r>
              <a:rPr lang="en-US" dirty="0"/>
              <a:t> play a very important role in people's lives, especially in their lifestyle. </a:t>
            </a:r>
            <a:endParaRPr b="1" dirty="0"/>
          </a:p>
          <a:p>
            <a:pPr marL="228600" lvl="0" indent="0" algn="just" rtl="0">
              <a:lnSpc>
                <a:spcPct val="90000"/>
              </a:lnSpc>
              <a:spcBef>
                <a:spcPts val="1000"/>
              </a:spcBef>
              <a:spcAft>
                <a:spcPts val="0"/>
              </a:spcAft>
              <a:buClr>
                <a:srgbClr val="092E4B"/>
              </a:buClr>
              <a:buSzPts val="2400"/>
              <a:buNone/>
            </a:pPr>
            <a:r>
              <a:rPr lang="en-US" dirty="0"/>
              <a:t>YOU are often the main contact with the outside world and therefore a great source of information that can help people learn about things they did not know about before. </a:t>
            </a:r>
            <a:endParaRPr dirty="0"/>
          </a:p>
          <a:p>
            <a:pPr marL="228600" lvl="0" indent="0" algn="just" rtl="0">
              <a:lnSpc>
                <a:spcPct val="90000"/>
              </a:lnSpc>
              <a:spcBef>
                <a:spcPts val="1000"/>
              </a:spcBef>
              <a:spcAft>
                <a:spcPts val="0"/>
              </a:spcAft>
              <a:buClr>
                <a:srgbClr val="092E4B"/>
              </a:buClr>
              <a:buSzPts val="2400"/>
              <a:buNone/>
            </a:pPr>
            <a:r>
              <a:rPr lang="en-US" dirty="0"/>
              <a:t>This is where technology comes in and can facilitate the task of you and family members as caregivers.</a:t>
            </a:r>
            <a:endParaRPr dirty="0"/>
          </a:p>
          <a:p>
            <a:pPr marL="228600" lvl="0" indent="0" algn="just" rtl="0">
              <a:lnSpc>
                <a:spcPct val="90000"/>
              </a:lnSpc>
              <a:spcBef>
                <a:spcPts val="1000"/>
              </a:spcBef>
              <a:spcAft>
                <a:spcPts val="0"/>
              </a:spcAft>
              <a:buClr>
                <a:srgbClr val="092E4B"/>
              </a:buClr>
              <a:buSzPts val="2400"/>
              <a:buNone/>
            </a:pPr>
            <a:endParaRPr dirty="0"/>
          </a:p>
        </p:txBody>
      </p:sp>
      <p:pic>
        <p:nvPicPr>
          <p:cNvPr id="420" name="Google Shape;420;p21" descr="Adultos mayores y tecnología: La brecha que se acrecienta en pandemia | USS  2022"/>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6664959" y="321696"/>
            <a:ext cx="5181601" cy="621460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sp>
        <p:nvSpPr>
          <p:cNvPr id="433" name="Google Shape;433;p23"/>
          <p:cNvSpPr txBox="1">
            <a:spLocks noGrp="1"/>
          </p:cNvSpPr>
          <p:nvPr>
            <p:ph type="body" idx="1"/>
          </p:nvPr>
        </p:nvSpPr>
        <p:spPr>
          <a:xfrm>
            <a:off x="501042" y="2559355"/>
            <a:ext cx="6347433" cy="3885739"/>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400"/>
              <a:buNone/>
            </a:pPr>
            <a:r>
              <a:rPr lang="en-US" b="1" dirty="0">
                <a:solidFill>
                  <a:srgbClr val="24BAA2"/>
                </a:solidFill>
                <a:hlinkClick r:id="rId3">
                  <a:extLst>
                    <a:ext uri="{A12FA001-AC4F-418D-AE19-62706E023703}">
                      <ahyp:hlinkClr xmlns:ahyp="http://schemas.microsoft.com/office/drawing/2018/hyperlinkcolor" val="tx"/>
                    </a:ext>
                  </a:extLst>
                </a:hlinkClick>
              </a:rPr>
              <a:t>Yuka</a:t>
            </a:r>
            <a:r>
              <a:rPr lang="en-US" b="1" dirty="0"/>
              <a:t> </a:t>
            </a:r>
            <a:r>
              <a:rPr lang="en-US" dirty="0"/>
              <a:t>is an application for smartphones that scans food and cosmetic products and offers information on their composition and evaluates their effects on health</a:t>
            </a:r>
            <a:r>
              <a:rPr lang="en-US" dirty="0">
                <a:solidFill>
                  <a:srgbClr val="000000"/>
                </a:solidFill>
                <a:latin typeface="Arial"/>
                <a:ea typeface="Arial"/>
                <a:cs typeface="Arial"/>
                <a:sym typeface="Arial"/>
              </a:rPr>
              <a:t>.</a:t>
            </a:r>
            <a:endParaRPr dirty="0">
              <a:solidFill>
                <a:srgbClr val="000000"/>
              </a:solidFill>
              <a:latin typeface="Arial"/>
              <a:ea typeface="Arial"/>
              <a:cs typeface="Arial"/>
              <a:sym typeface="Arial"/>
            </a:endParaRPr>
          </a:p>
          <a:p>
            <a:pPr marL="228600" lvl="0" indent="0" algn="just" rtl="0">
              <a:lnSpc>
                <a:spcPct val="90000"/>
              </a:lnSpc>
              <a:spcBef>
                <a:spcPts val="1000"/>
              </a:spcBef>
              <a:spcAft>
                <a:spcPts val="0"/>
              </a:spcAft>
              <a:buClr>
                <a:srgbClr val="092E4B"/>
              </a:buClr>
              <a:buSzPts val="2400"/>
              <a:buNone/>
            </a:pPr>
            <a:r>
              <a:rPr lang="en-US" dirty="0"/>
              <a:t>This application allows one to evaluate the shelf life of food products. All one has to do is scan the barcode of the product they are interested in with the mobile-phone camera, and the application will return the information and classification of the product in question.</a:t>
            </a:r>
            <a:endParaRPr dirty="0"/>
          </a:p>
        </p:txBody>
      </p:sp>
      <p:sp>
        <p:nvSpPr>
          <p:cNvPr id="434" name="Google Shape;434;p23"/>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Phone App:</a:t>
            </a:r>
            <a:endParaRPr dirty="0"/>
          </a:p>
          <a:p>
            <a:pPr marL="0" lvl="0" indent="0" algn="l" rtl="0">
              <a:lnSpc>
                <a:spcPct val="90000"/>
              </a:lnSpc>
              <a:spcBef>
                <a:spcPts val="1000"/>
              </a:spcBef>
              <a:spcAft>
                <a:spcPts val="0"/>
              </a:spcAft>
              <a:buClr>
                <a:srgbClr val="24BAA2"/>
              </a:buClr>
              <a:buSzPts val="3600"/>
              <a:buNone/>
            </a:pPr>
            <a:r>
              <a:rPr lang="en-IE" dirty="0"/>
              <a:t>For </a:t>
            </a:r>
            <a:r>
              <a:rPr lang="en-US" dirty="0"/>
              <a:t>Nutrition</a:t>
            </a:r>
            <a:endParaRPr dirty="0"/>
          </a:p>
          <a:p>
            <a:pPr marL="0" lvl="0" indent="0" algn="l" rtl="0">
              <a:lnSpc>
                <a:spcPct val="90000"/>
              </a:lnSpc>
              <a:spcBef>
                <a:spcPts val="1000"/>
              </a:spcBef>
              <a:spcAft>
                <a:spcPts val="0"/>
              </a:spcAft>
              <a:buClr>
                <a:srgbClr val="24BAA2"/>
              </a:buClr>
              <a:buSzPts val="3600"/>
              <a:buNone/>
            </a:pPr>
            <a:endParaRPr dirty="0"/>
          </a:p>
        </p:txBody>
      </p:sp>
      <p:sp>
        <p:nvSpPr>
          <p:cNvPr id="435" name="Google Shape;435;p23"/>
          <p:cNvSpPr>
            <a:spLocks noGrp="1"/>
          </p:cNvSpPr>
          <p:nvPr>
            <p:ph type="pic" idx="3"/>
          </p:nvPr>
        </p:nvSpPr>
        <p:spPr>
          <a:xfrm>
            <a:off x="8583306" y="1246695"/>
            <a:ext cx="2444127" cy="4336988"/>
          </a:xfrm>
          <a:prstGeom prst="rect">
            <a:avLst/>
          </a:prstGeom>
          <a:solidFill>
            <a:srgbClr val="D8D8D8"/>
          </a:solidFill>
          <a:ln>
            <a:noFill/>
          </a:ln>
        </p:spPr>
        <p:txBody>
          <a:bodyPr/>
          <a:lstStyle/>
          <a:p>
            <a:endParaRPr lang="en-IE"/>
          </a:p>
        </p:txBody>
      </p:sp>
      <p:sp>
        <p:nvSpPr>
          <p:cNvPr id="436" name="Google Shape;436;p23"/>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rgbClr val="000000"/>
                </a:solidFill>
                <a:latin typeface="Calibri"/>
                <a:ea typeface="Calibri"/>
                <a:cs typeface="Calibri"/>
                <a:sym typeface="Calibri"/>
              </a:rPr>
              <a:t>Click here </a:t>
            </a:r>
            <a:endParaRPr dirty="0"/>
          </a:p>
        </p:txBody>
      </p:sp>
      <p:pic>
        <p:nvPicPr>
          <p:cNvPr id="437" name="Google Shape;437;p23">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206916">
            <a:off x="8228152" y="328664"/>
            <a:ext cx="3022227" cy="6030992"/>
          </a:xfrm>
          <a:prstGeom prst="rect">
            <a:avLst/>
          </a:prstGeom>
          <a:noFill/>
          <a:ln>
            <a:noFill/>
          </a:ln>
        </p:spPr>
      </p:pic>
      <p:pic>
        <p:nvPicPr>
          <p:cNvPr id="4" name="Picture 3">
            <a:hlinkClick r:id="rId3"/>
            <a:extLst>
              <a:ext uri="{FF2B5EF4-FFF2-40B4-BE49-F238E27FC236}">
                <a16:creationId xmlns:a16="http://schemas.microsoft.com/office/drawing/2014/main" id="{4E59FEFC-7EAA-434D-DE7E-4614FD1A26DB}"/>
              </a:ext>
            </a:extLst>
          </p:cNvPr>
          <p:cNvPicPr>
            <a:picLocks noChangeAspect="1"/>
          </p:cNvPicPr>
          <p:nvPr/>
        </p:nvPicPr>
        <p:blipFill>
          <a:blip r:embed="rId5"/>
          <a:stretch>
            <a:fillRect/>
          </a:stretch>
        </p:blipFill>
        <p:spPr>
          <a:xfrm>
            <a:off x="7144621" y="2647950"/>
            <a:ext cx="904875" cy="28575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24"/>
          <p:cNvSpPr/>
          <p:nvPr/>
        </p:nvSpPr>
        <p:spPr>
          <a:xfrm>
            <a:off x="7884160" y="457200"/>
            <a:ext cx="3291840" cy="600456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5" name="Google Shape;445;p24"/>
          <p:cNvSpPr txBox="1">
            <a:spLocks noGrp="1"/>
          </p:cNvSpPr>
          <p:nvPr>
            <p:ph type="body" idx="1"/>
          </p:nvPr>
        </p:nvSpPr>
        <p:spPr>
          <a:xfrm>
            <a:off x="742950" y="2426006"/>
            <a:ext cx="6019800" cy="101145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00000"/>
              </a:buClr>
              <a:buSzPts val="2000"/>
              <a:buNone/>
            </a:pPr>
            <a:r>
              <a:rPr lang="en-US" b="1" dirty="0">
                <a:solidFill>
                  <a:srgbClr val="24BAA2"/>
                </a:solidFill>
                <a:latin typeface="Calibri" panose="020F0502020204030204" pitchFamily="34" charset="0"/>
                <a:ea typeface="Calibri" panose="020F0502020204030204" pitchFamily="34" charset="0"/>
                <a:cs typeface="Calibri" panose="020F0502020204030204" pitchFamily="34" charset="0"/>
                <a:sym typeface="Arial"/>
                <a:hlinkClick r:id="rId3">
                  <a:extLst>
                    <a:ext uri="{A12FA001-AC4F-418D-AE19-62706E023703}">
                      <ahyp:hlinkClr xmlns:ahyp="http://schemas.microsoft.com/office/drawing/2018/hyperlinkcolor" val="tx"/>
                    </a:ext>
                  </a:extLst>
                </a:hlinkClick>
              </a:rPr>
              <a:t>Sentab</a:t>
            </a:r>
            <a:r>
              <a:rPr lang="en-US" b="1"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rPr>
              <a:t> </a:t>
            </a:r>
            <a:r>
              <a:rPr lang="en-US" dirty="0">
                <a:latin typeface="Calibri" panose="020F0502020204030204" pitchFamily="34" charset="0"/>
                <a:ea typeface="Calibri" panose="020F0502020204030204" pitchFamily="34" charset="0"/>
                <a:cs typeface="Calibri" panose="020F0502020204030204" pitchFamily="34" charset="0"/>
              </a:rPr>
              <a:t>is one of the most useful mobile Apps related to Facebook-type social networks for older people because all its features and functionalities are adapted for the senior user. For example, the letters are adapted to the visual difficulties of the age group, the information is simple and always accompanied by pictograms so that its function is better understood. </a:t>
            </a:r>
          </a:p>
          <a:p>
            <a:pPr marL="0" lvl="0" indent="0" rtl="0">
              <a:lnSpc>
                <a:spcPct val="90000"/>
              </a:lnSpc>
              <a:spcBef>
                <a:spcPts val="0"/>
              </a:spcBef>
              <a:spcAft>
                <a:spcPts val="0"/>
              </a:spcAft>
              <a:buClr>
                <a:srgbClr val="000000"/>
              </a:buClr>
              <a:buSzPts val="2000"/>
              <a:buNone/>
            </a:pPr>
            <a:r>
              <a:rPr lang="en-US" dirty="0">
                <a:latin typeface="Calibri" panose="020F0502020204030204" pitchFamily="34" charset="0"/>
                <a:ea typeface="Calibri" panose="020F0502020204030204" pitchFamily="34" charset="0"/>
                <a:cs typeface="Calibri" panose="020F0502020204030204" pitchFamily="34" charset="0"/>
              </a:rPr>
              <a:t>In addition, you can create activities, discussion groups, upload posts, make video calls and connect with people close to you. </a:t>
            </a:r>
          </a:p>
          <a:p>
            <a:pPr marL="0" lvl="0" indent="0" rtl="0">
              <a:lnSpc>
                <a:spcPct val="90000"/>
              </a:lnSpc>
              <a:spcBef>
                <a:spcPts val="0"/>
              </a:spcBef>
              <a:spcAft>
                <a:spcPts val="0"/>
              </a:spcAft>
              <a:buClr>
                <a:srgbClr val="000000"/>
              </a:buClr>
              <a:buSzPts val="2000"/>
              <a:buNone/>
            </a:pPr>
            <a:endParaRPr dirty="0">
              <a:latin typeface="Calibri" panose="020F0502020204030204" pitchFamily="34" charset="0"/>
              <a:ea typeface="Calibri" panose="020F0502020204030204" pitchFamily="34" charset="0"/>
              <a:cs typeface="Calibri" panose="020F0502020204030204" pitchFamily="34" charset="0"/>
            </a:endParaRPr>
          </a:p>
          <a:p>
            <a:pPr marL="0" lvl="0" indent="0" rtl="0">
              <a:lnSpc>
                <a:spcPct val="90000"/>
              </a:lnSpc>
              <a:spcBef>
                <a:spcPts val="1000"/>
              </a:spcBef>
              <a:spcAft>
                <a:spcPts val="0"/>
              </a:spcAft>
              <a:buClr>
                <a:srgbClr val="092E4B"/>
              </a:buClr>
              <a:buSzPts val="2400"/>
              <a:buNone/>
            </a:pP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446" name="Google Shape;446;p24"/>
          <p:cNvSpPr txBox="1">
            <a:spLocks noGrp="1"/>
          </p:cNvSpPr>
          <p:nvPr>
            <p:ph type="body" idx="2"/>
          </p:nvPr>
        </p:nvSpPr>
        <p:spPr>
          <a:xfrm>
            <a:off x="835671" y="990670"/>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Phone App:</a:t>
            </a:r>
          </a:p>
          <a:p>
            <a:pPr marL="0" lvl="0" indent="0" algn="l" rtl="0">
              <a:lnSpc>
                <a:spcPct val="90000"/>
              </a:lnSpc>
              <a:spcBef>
                <a:spcPts val="0"/>
              </a:spcBef>
              <a:spcAft>
                <a:spcPts val="0"/>
              </a:spcAft>
              <a:buClr>
                <a:srgbClr val="24BAA2"/>
              </a:buClr>
              <a:buSzPts val="3600"/>
              <a:buNone/>
            </a:pPr>
            <a:r>
              <a:rPr lang="en-US" dirty="0"/>
              <a:t>For Social Networking</a:t>
            </a:r>
            <a:endParaRPr dirty="0"/>
          </a:p>
          <a:p>
            <a:pPr marL="0" lvl="0" indent="0" algn="l" rtl="0">
              <a:lnSpc>
                <a:spcPct val="90000"/>
              </a:lnSpc>
              <a:spcBef>
                <a:spcPts val="1000"/>
              </a:spcBef>
              <a:spcAft>
                <a:spcPts val="0"/>
              </a:spcAft>
              <a:buClr>
                <a:srgbClr val="24BAA2"/>
              </a:buClr>
              <a:buSzPts val="3600"/>
              <a:buNone/>
            </a:pPr>
            <a:r>
              <a:rPr lang="en-US" dirty="0"/>
              <a:t> </a:t>
            </a:r>
            <a:endParaRPr sz="2000" dirty="0">
              <a:solidFill>
                <a:srgbClr val="092E4B"/>
              </a:solidFill>
            </a:endParaRPr>
          </a:p>
          <a:p>
            <a:pPr marL="0" lvl="0" indent="0" algn="l" rtl="0">
              <a:lnSpc>
                <a:spcPct val="90000"/>
              </a:lnSpc>
              <a:spcBef>
                <a:spcPts val="1000"/>
              </a:spcBef>
              <a:spcAft>
                <a:spcPts val="0"/>
              </a:spcAft>
              <a:buClr>
                <a:srgbClr val="24BAA2"/>
              </a:buClr>
              <a:buSzPts val="2000"/>
              <a:buNone/>
            </a:pPr>
            <a:endParaRPr sz="2000" dirty="0">
              <a:solidFill>
                <a:srgbClr val="092E4B"/>
              </a:solidFill>
            </a:endParaRPr>
          </a:p>
        </p:txBody>
      </p:sp>
      <p:sp>
        <p:nvSpPr>
          <p:cNvPr id="447" name="Google Shape;447;p24"/>
          <p:cNvSpPr/>
          <p:nvPr/>
        </p:nvSpPr>
        <p:spPr>
          <a:xfrm>
            <a:off x="6670359" y="873760"/>
            <a:ext cx="3088640" cy="1442720"/>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43" name="Google Shape;443;p24">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9123590" y="457200"/>
            <a:ext cx="2443161" cy="5109537"/>
          </a:xfrm>
          <a:prstGeom prst="rect">
            <a:avLst/>
          </a:prstGeom>
          <a:noFill/>
          <a:ln>
            <a:noFill/>
          </a:ln>
        </p:spPr>
      </p:pic>
      <p:pic>
        <p:nvPicPr>
          <p:cNvPr id="444" name="Google Shape;444;p24"/>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6972300" y="3844031"/>
            <a:ext cx="4676775" cy="2140209"/>
          </a:xfrm>
          <a:prstGeom prst="rect">
            <a:avLst/>
          </a:prstGeom>
          <a:noFill/>
          <a:ln>
            <a:noFill/>
          </a:ln>
        </p:spPr>
      </p:pic>
      <p:sp>
        <p:nvSpPr>
          <p:cNvPr id="2" name="Google Shape;436;p23">
            <a:extLst>
              <a:ext uri="{FF2B5EF4-FFF2-40B4-BE49-F238E27FC236}">
                <a16:creationId xmlns:a16="http://schemas.microsoft.com/office/drawing/2014/main" id="{00B15749-6E6D-E66C-AFE5-20BC03E370E0}"/>
              </a:ext>
            </a:extLst>
          </p:cNvPr>
          <p:cNvSpPr/>
          <p:nvPr/>
        </p:nvSpPr>
        <p:spPr>
          <a:xfrm>
            <a:off x="7554979" y="2655436"/>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rgbClr val="000000"/>
                </a:solidFill>
                <a:latin typeface="Calibri"/>
                <a:ea typeface="Calibri"/>
                <a:cs typeface="Calibri"/>
                <a:sym typeface="Calibri"/>
              </a:rPr>
              <a:t>Click here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1000"/>
                                        <p:tgtEl>
                                          <p:spTgt spid="4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A649096-5188-3821-1056-2F5EADDE8BAF}"/>
              </a:ext>
            </a:extLst>
          </p:cNvPr>
          <p:cNvSpPr>
            <a:spLocks noGrp="1"/>
          </p:cNvSpPr>
          <p:nvPr>
            <p:ph type="body" sz="quarter" idx="16"/>
          </p:nvPr>
        </p:nvSpPr>
        <p:spPr/>
        <p:txBody>
          <a:bodyPr/>
          <a:lstStyle/>
          <a:p>
            <a:r>
              <a:rPr lang="en-IE" dirty="0"/>
              <a:t>What is Autonomy?</a:t>
            </a:r>
          </a:p>
        </p:txBody>
      </p:sp>
      <p:sp>
        <p:nvSpPr>
          <p:cNvPr id="4" name="Text Placeholder 1">
            <a:extLst>
              <a:ext uri="{FF2B5EF4-FFF2-40B4-BE49-F238E27FC236}">
                <a16:creationId xmlns:a16="http://schemas.microsoft.com/office/drawing/2014/main" id="{0F9C33B9-694B-EC72-580E-E160CF1057CD}"/>
              </a:ext>
            </a:extLst>
          </p:cNvPr>
          <p:cNvSpPr>
            <a:spLocks noGrp="1"/>
          </p:cNvSpPr>
          <p:nvPr>
            <p:ph type="body" sz="quarter" idx="18"/>
          </p:nvPr>
        </p:nvSpPr>
        <p:spPr>
          <a:xfrm>
            <a:off x="798643" y="1565257"/>
            <a:ext cx="10594975" cy="3849687"/>
          </a:xfrm>
        </p:spPr>
        <p:txBody>
          <a:bodyPr/>
          <a:lstStyle/>
          <a:p>
            <a:pPr marL="0" indent="0" algn="just"/>
            <a:r>
              <a:rPr lang="en-US" dirty="0">
                <a:latin typeface="Calibri" panose="020F0502020204030204" pitchFamily="34" charset="0"/>
                <a:ea typeface="Calibri" panose="020F0502020204030204" pitchFamily="34" charset="0"/>
                <a:cs typeface="Calibri" panose="020F0502020204030204" pitchFamily="34" charset="0"/>
              </a:rPr>
              <a:t>Autonomy is about having </a:t>
            </a:r>
            <a:r>
              <a:rPr lang="en-US" b="1" dirty="0">
                <a:latin typeface="Calibri" panose="020F0502020204030204" pitchFamily="34" charset="0"/>
                <a:ea typeface="Calibri" panose="020F0502020204030204" pitchFamily="34" charset="0"/>
                <a:cs typeface="Calibri" panose="020F0502020204030204" pitchFamily="34" charset="0"/>
              </a:rPr>
              <a:t>control</a:t>
            </a:r>
            <a:r>
              <a:rPr lang="en-US" dirty="0">
                <a:latin typeface="Calibri" panose="020F0502020204030204" pitchFamily="34" charset="0"/>
                <a:ea typeface="Calibri" panose="020F0502020204030204" pitchFamily="34" charset="0"/>
                <a:cs typeface="Calibri" panose="020F0502020204030204" pitchFamily="34" charset="0"/>
              </a:rPr>
              <a:t> and </a:t>
            </a:r>
            <a:r>
              <a:rPr lang="en-US" b="1" dirty="0">
                <a:latin typeface="Calibri" panose="020F0502020204030204" pitchFamily="34" charset="0"/>
                <a:ea typeface="Calibri" panose="020F0502020204030204" pitchFamily="34" charset="0"/>
                <a:cs typeface="Calibri" panose="020F0502020204030204" pitchFamily="34" charset="0"/>
              </a:rPr>
              <a:t>choice</a:t>
            </a:r>
            <a:r>
              <a:rPr lang="en-US" dirty="0">
                <a:latin typeface="Calibri" panose="020F0502020204030204" pitchFamily="34" charset="0"/>
                <a:ea typeface="Calibri" panose="020F0502020204030204" pitchFamily="34" charset="0"/>
                <a:cs typeface="Calibri" panose="020F0502020204030204" pitchFamily="34" charset="0"/>
              </a:rPr>
              <a:t> over one's life. Being supported to continue with routine daily tasks such as shopping, walking a dog or going to a social-club can be instrumental in maintaining a person's autonomy. </a:t>
            </a:r>
          </a:p>
          <a:p>
            <a:pPr marL="0" indent="0" algn="just"/>
            <a:r>
              <a:rPr lang="en-US" dirty="0">
                <a:latin typeface="Calibri" panose="020F0502020204030204" pitchFamily="34" charset="0"/>
                <a:ea typeface="Calibri" panose="020F0502020204030204" pitchFamily="34" charset="0"/>
                <a:cs typeface="Calibri" panose="020F0502020204030204" pitchFamily="34" charset="0"/>
              </a:rPr>
              <a:t>Autonomy is particularly at risk when a person needs help with their most basic and private needs, as may happen in a hospital or residential care, or when impairment affects their ability to communicate. </a:t>
            </a:r>
          </a:p>
          <a:p>
            <a:pPr marL="0" indent="0" algn="just"/>
            <a:r>
              <a:rPr lang="en-US" dirty="0">
                <a:latin typeface="Calibri" panose="020F0502020204030204" pitchFamily="34" charset="0"/>
                <a:ea typeface="Calibri" panose="020F0502020204030204" pitchFamily="34" charset="0"/>
                <a:cs typeface="Calibri" panose="020F0502020204030204" pitchFamily="34" charset="0"/>
              </a:rPr>
              <a:t>Staff providing care should never make the mistake of assuming that because they know the individual well, they always know what their preferences will be. Choosing what to wear, what to eat or drink or where to spend their time in a residential home are all examples of how people can retain autonomy over key aspects of their daily lives, even when they have complex needs and require a high level of support.</a:t>
            </a:r>
            <a:endParaRPr lang="en-IE"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307770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25"/>
          <p:cNvSpPr txBox="1">
            <a:spLocks noGrp="1"/>
          </p:cNvSpPr>
          <p:nvPr>
            <p:ph type="body" idx="1"/>
          </p:nvPr>
        </p:nvSpPr>
        <p:spPr>
          <a:xfrm>
            <a:off x="835670" y="2521255"/>
            <a:ext cx="5900613" cy="3311641"/>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Mindshift</a:t>
            </a:r>
            <a:r>
              <a:rPr lang="en-US" dirty="0"/>
              <a:t> is an App that was developed by the Canadian government to help people treat their anxiety. Think of this as a mental health Swiss Army Knife, because it has many mental health tools: you can track mood, develop a list of coping skills, and learn more about </a:t>
            </a:r>
            <a:r>
              <a:rPr lang="en-US" b="1" dirty="0"/>
              <a:t>mindfulness</a:t>
            </a:r>
            <a:r>
              <a:rPr lang="en-US" dirty="0"/>
              <a:t>. </a:t>
            </a:r>
            <a:endParaRPr dirty="0"/>
          </a:p>
          <a:p>
            <a:pPr marL="0" lvl="0" indent="0" rtl="0">
              <a:lnSpc>
                <a:spcPct val="90000"/>
              </a:lnSpc>
              <a:spcBef>
                <a:spcPts val="1000"/>
              </a:spcBef>
              <a:spcAft>
                <a:spcPts val="0"/>
              </a:spcAft>
              <a:buClr>
                <a:srgbClr val="092E4B"/>
              </a:buClr>
              <a:buSzPts val="2400"/>
              <a:buNone/>
            </a:pPr>
            <a:r>
              <a:rPr lang="en-US" dirty="0"/>
              <a:t>In addition, it is derived from evidence-based principles of </a:t>
            </a:r>
            <a:r>
              <a:rPr lang="en-US" b="1" dirty="0"/>
              <a:t>Cognitive Behavioral Therapy</a:t>
            </a:r>
            <a:endParaRPr dirty="0"/>
          </a:p>
        </p:txBody>
      </p:sp>
      <p:sp>
        <p:nvSpPr>
          <p:cNvPr id="454" name="Google Shape;454;p2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Phone App:</a:t>
            </a:r>
          </a:p>
          <a:p>
            <a:pPr marL="0" lvl="0" indent="0" algn="l" rtl="0">
              <a:lnSpc>
                <a:spcPct val="90000"/>
              </a:lnSpc>
              <a:spcBef>
                <a:spcPts val="0"/>
              </a:spcBef>
              <a:spcAft>
                <a:spcPts val="0"/>
              </a:spcAft>
              <a:buClr>
                <a:srgbClr val="24BAA2"/>
              </a:buClr>
              <a:buSzPts val="3600"/>
              <a:buNone/>
            </a:pPr>
            <a:r>
              <a:rPr lang="en-US" dirty="0"/>
              <a:t>For Mental Health </a:t>
            </a:r>
            <a:endParaRPr dirty="0"/>
          </a:p>
          <a:p>
            <a:pPr marL="0" lvl="0" indent="0" algn="l" rtl="0">
              <a:lnSpc>
                <a:spcPct val="90000"/>
              </a:lnSpc>
              <a:spcBef>
                <a:spcPts val="1000"/>
              </a:spcBef>
              <a:spcAft>
                <a:spcPts val="0"/>
              </a:spcAft>
              <a:buClr>
                <a:srgbClr val="24BAA2"/>
              </a:buClr>
              <a:buSzPts val="3600"/>
              <a:buNone/>
            </a:pPr>
            <a:endParaRPr dirty="0"/>
          </a:p>
        </p:txBody>
      </p:sp>
      <p:sp>
        <p:nvSpPr>
          <p:cNvPr id="455" name="Google Shape;455;p25"/>
          <p:cNvSpPr/>
          <p:nvPr/>
        </p:nvSpPr>
        <p:spPr>
          <a:xfrm>
            <a:off x="6959338" y="3189475"/>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Click here </a:t>
            </a:r>
            <a:endParaRPr/>
          </a:p>
        </p:txBody>
      </p:sp>
      <p:sp>
        <p:nvSpPr>
          <p:cNvPr id="456" name="Google Shape;456;p25"/>
          <p:cNvSpPr>
            <a:spLocks noGrp="1"/>
          </p:cNvSpPr>
          <p:nvPr>
            <p:ph type="pic" idx="3"/>
          </p:nvPr>
        </p:nvSpPr>
        <p:spPr>
          <a:xfrm>
            <a:off x="8583306" y="1246695"/>
            <a:ext cx="2444127" cy="4336988"/>
          </a:xfrm>
          <a:prstGeom prst="rect">
            <a:avLst/>
          </a:prstGeom>
          <a:solidFill>
            <a:srgbClr val="D8D8D8"/>
          </a:solidFill>
          <a:ln>
            <a:noFill/>
          </a:ln>
        </p:spPr>
        <p:txBody>
          <a:bodyPr/>
          <a:lstStyle/>
          <a:p>
            <a:endParaRPr lang="en-IE"/>
          </a:p>
        </p:txBody>
      </p:sp>
      <p:pic>
        <p:nvPicPr>
          <p:cNvPr id="457" name="Google Shape;457;p25" descr="MindShift CBT App for Managing Anxiety">
            <a:hlinkClick r:id="rId3"/>
          </p:cNvPr>
          <p:cNvPicPr preferRelativeResize="0"/>
          <p:nvPr/>
        </p:nvPicPr>
        <p:blipFill rotWithShape="1">
          <a:blip r:embed="rId4">
            <a:alphaModFix/>
          </a:blip>
          <a:srcRect/>
          <a:stretch/>
        </p:blipFill>
        <p:spPr>
          <a:xfrm>
            <a:off x="8013845" y="-13811"/>
            <a:ext cx="3810000" cy="685800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5" name="Google Shape;465;p26"/>
          <p:cNvSpPr txBox="1">
            <a:spLocks noGrp="1"/>
          </p:cNvSpPr>
          <p:nvPr>
            <p:ph type="body" idx="1"/>
          </p:nvPr>
        </p:nvSpPr>
        <p:spPr>
          <a:xfrm>
            <a:off x="489215" y="1693442"/>
            <a:ext cx="5416285" cy="3878683"/>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0"/>
              </a:spcBef>
              <a:spcAft>
                <a:spcPts val="0"/>
              </a:spcAft>
              <a:buClr>
                <a:srgbClr val="092E4B"/>
              </a:buClr>
              <a:buSzPts val="2000"/>
              <a:buNone/>
            </a:pPr>
            <a:r>
              <a:rPr lang="en-US" dirty="0"/>
              <a:t>Help your senior clients see and feel that they are in control of their lives. They must be the person to decide what they want to do with their life. To do this we must offer them the right tools, to make it easier for them to manage the things in their day to day. </a:t>
            </a:r>
          </a:p>
          <a:p>
            <a:pPr marL="228600" lvl="0" indent="0" algn="just" rtl="0">
              <a:lnSpc>
                <a:spcPct val="90000"/>
              </a:lnSpc>
              <a:spcBef>
                <a:spcPts val="0"/>
              </a:spcBef>
              <a:spcAft>
                <a:spcPts val="0"/>
              </a:spcAft>
              <a:buClr>
                <a:srgbClr val="092E4B"/>
              </a:buClr>
              <a:buSzPts val="2000"/>
              <a:buNone/>
            </a:pPr>
            <a:r>
              <a:rPr lang="en-US" dirty="0"/>
              <a:t>Several studies have shown that the involvement of seniors in decision-making processes has had positive effects on their emotional well-being, it improves their self-esteem and their own self-perception. </a:t>
            </a:r>
          </a:p>
          <a:p>
            <a:pPr marL="228600" lvl="0" indent="0" algn="just" rtl="0">
              <a:lnSpc>
                <a:spcPct val="90000"/>
              </a:lnSpc>
              <a:spcBef>
                <a:spcPts val="0"/>
              </a:spcBef>
              <a:spcAft>
                <a:spcPts val="0"/>
              </a:spcAft>
              <a:buClr>
                <a:srgbClr val="092E4B"/>
              </a:buClr>
              <a:buSzPts val="2000"/>
              <a:buNone/>
            </a:pPr>
            <a:endParaRPr dirty="0"/>
          </a:p>
        </p:txBody>
      </p:sp>
      <p:sp>
        <p:nvSpPr>
          <p:cNvPr id="466" name="Google Shape;466;p26"/>
          <p:cNvSpPr txBox="1">
            <a:spLocks noGrp="1"/>
          </p:cNvSpPr>
          <p:nvPr>
            <p:ph type="body" idx="2"/>
          </p:nvPr>
        </p:nvSpPr>
        <p:spPr>
          <a:xfrm>
            <a:off x="752475" y="485906"/>
            <a:ext cx="5126276" cy="803654"/>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rgbClr val="24BAA2"/>
              </a:buClr>
              <a:buSzPts val="3600"/>
              <a:buNone/>
            </a:pPr>
            <a:r>
              <a:rPr lang="en-US" dirty="0"/>
              <a:t>Technology for Personal Management</a:t>
            </a:r>
            <a:endParaRPr dirty="0"/>
          </a:p>
        </p:txBody>
      </p:sp>
      <p:sp>
        <p:nvSpPr>
          <p:cNvPr id="467" name="Google Shape;467;p26"/>
          <p:cNvSpPr/>
          <p:nvPr/>
        </p:nvSpPr>
        <p:spPr>
          <a:xfrm>
            <a:off x="6096000" y="326571"/>
            <a:ext cx="5753878" cy="6204858"/>
          </a:xfrm>
          <a:prstGeom prst="rect">
            <a:avLst/>
          </a:prstGeom>
          <a:solidFill>
            <a:srgbClr val="7F34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470" name="Google Shape;470;p26"/>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319921" y="-1"/>
            <a:ext cx="1872082" cy="1289561"/>
          </a:xfrm>
          <a:prstGeom prst="rect">
            <a:avLst/>
          </a:prstGeom>
          <a:noFill/>
          <a:ln>
            <a:noFill/>
          </a:ln>
        </p:spPr>
      </p:pic>
      <p:pic>
        <p:nvPicPr>
          <p:cNvPr id="472" name="Google Shape;472;p26" descr="Aplicación Dommuss, organízate y disfruta">
            <a:hlinkClick r:id="rId4"/>
          </p:cNvPr>
          <p:cNvPicPr preferRelativeResize="0"/>
          <p:nvPr/>
        </p:nvPicPr>
        <p:blipFill rotWithShape="1">
          <a:blip r:embed="rId5" cstate="screen">
            <a:alphaModFix/>
            <a:extLst>
              <a:ext uri="{28A0092B-C50C-407E-A947-70E740481C1C}">
                <a14:useLocalDpi xmlns:a14="http://schemas.microsoft.com/office/drawing/2010/main"/>
              </a:ext>
            </a:extLst>
          </a:blip>
          <a:srcRect t="20893" b="40449"/>
          <a:stretch/>
        </p:blipFill>
        <p:spPr>
          <a:xfrm>
            <a:off x="7014622" y="373007"/>
            <a:ext cx="4157817" cy="803654"/>
          </a:xfrm>
          <a:prstGeom prst="rect">
            <a:avLst/>
          </a:prstGeom>
          <a:noFill/>
          <a:ln>
            <a:noFill/>
          </a:ln>
        </p:spPr>
      </p:pic>
      <p:sp>
        <p:nvSpPr>
          <p:cNvPr id="473" name="Google Shape;473;p26"/>
          <p:cNvSpPr txBox="1"/>
          <p:nvPr/>
        </p:nvSpPr>
        <p:spPr>
          <a:xfrm>
            <a:off x="6168935" y="1271469"/>
            <a:ext cx="5898192" cy="1840495"/>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chemeClr val="dk2"/>
              </a:buClr>
              <a:buSzPts val="2000"/>
              <a:buFont typeface="Arial"/>
              <a:buNone/>
            </a:pPr>
            <a:r>
              <a:rPr lang="en-US" sz="2000" b="0" i="0" dirty="0">
                <a:solidFill>
                  <a:schemeClr val="dk2"/>
                </a:solidFill>
                <a:latin typeface="Calibri"/>
                <a:ea typeface="Calibri"/>
                <a:cs typeface="Calibri"/>
                <a:sym typeface="Calibri"/>
              </a:rPr>
              <a:t>For a good family and household </a:t>
            </a:r>
            <a:r>
              <a:rPr lang="en-US" sz="2000" b="0" i="0" dirty="0" err="1">
                <a:solidFill>
                  <a:schemeClr val="dk2"/>
                </a:solidFill>
                <a:latin typeface="Calibri"/>
                <a:ea typeface="Calibri"/>
                <a:cs typeface="Calibri"/>
                <a:sym typeface="Calibri"/>
              </a:rPr>
              <a:t>organisation</a:t>
            </a:r>
            <a:r>
              <a:rPr lang="en-US" sz="2000" b="0" i="0" dirty="0">
                <a:solidFill>
                  <a:schemeClr val="dk2"/>
                </a:solidFill>
                <a:latin typeface="Calibri"/>
                <a:ea typeface="Calibri"/>
                <a:cs typeface="Calibri"/>
                <a:sym typeface="Calibri"/>
              </a:rPr>
              <a:t>, an App like </a:t>
            </a:r>
            <a:r>
              <a:rPr lang="en-US" sz="2000" b="0" i="0" dirty="0">
                <a:solidFill>
                  <a:srgbClr val="24BAA2"/>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Dommuss</a:t>
            </a:r>
            <a:r>
              <a:rPr lang="en-US" sz="2000" b="0" i="0" dirty="0">
                <a:solidFill>
                  <a:schemeClr val="dk2"/>
                </a:solidFill>
                <a:latin typeface="Calibri"/>
                <a:ea typeface="Calibri"/>
                <a:cs typeface="Calibri"/>
                <a:sym typeface="Calibri"/>
              </a:rPr>
              <a:t> is needed, giving a private space which, the whole family will have access and where they can edit the calendar, the shopping list or the weekly menu.</a:t>
            </a:r>
            <a:r>
              <a:rPr lang="en-US" sz="2000" dirty="0">
                <a:solidFill>
                  <a:schemeClr val="dk2"/>
                </a:solidFill>
                <a:latin typeface="Calibri"/>
                <a:ea typeface="Calibri"/>
                <a:cs typeface="Calibri"/>
                <a:sym typeface="Calibri"/>
              </a:rPr>
              <a:t> </a:t>
            </a:r>
            <a:r>
              <a:rPr lang="en-US" sz="2000" b="0" i="0" dirty="0">
                <a:solidFill>
                  <a:schemeClr val="dk2"/>
                </a:solidFill>
                <a:latin typeface="Calibri"/>
                <a:ea typeface="Calibri"/>
                <a:cs typeface="Calibri"/>
                <a:sym typeface="Calibri"/>
              </a:rPr>
              <a:t>There is also a telephone book, another to share photos or another to add notes</a:t>
            </a:r>
            <a:endParaRPr sz="2000" b="0" i="0" dirty="0">
              <a:solidFill>
                <a:schemeClr val="dk2"/>
              </a:solidFill>
              <a:latin typeface="Calibri"/>
              <a:ea typeface="Calibri"/>
              <a:cs typeface="Calibri"/>
              <a:sym typeface="Calibri"/>
            </a:endParaRPr>
          </a:p>
        </p:txBody>
      </p:sp>
      <p:sp>
        <p:nvSpPr>
          <p:cNvPr id="474" name="Google Shape;474;p26"/>
          <p:cNvSpPr txBox="1"/>
          <p:nvPr/>
        </p:nvSpPr>
        <p:spPr>
          <a:xfrm>
            <a:off x="7339403" y="3078491"/>
            <a:ext cx="3447266" cy="467505"/>
          </a:xfrm>
          <a:prstGeom prst="rect">
            <a:avLst/>
          </a:prstGeom>
          <a:noFill/>
          <a:ln>
            <a:noFill/>
          </a:ln>
        </p:spPr>
        <p:txBody>
          <a:bodyPr spcFirstLastPara="1" wrap="square" lIns="91425" tIns="45700" rIns="91425" bIns="45700" anchor="t" anchorCtr="0">
            <a:noAutofit/>
          </a:bodyPr>
          <a:lstStyle/>
          <a:p>
            <a:pPr marL="228600" marR="0" lvl="0" indent="0" algn="just" rtl="0">
              <a:lnSpc>
                <a:spcPct val="90000"/>
              </a:lnSpc>
              <a:spcBef>
                <a:spcPts val="0"/>
              </a:spcBef>
              <a:spcAft>
                <a:spcPts val="0"/>
              </a:spcAft>
              <a:buClr>
                <a:schemeClr val="dk2"/>
              </a:buClr>
              <a:buSzPts val="2000"/>
              <a:buFont typeface="Arial"/>
              <a:buNone/>
            </a:pPr>
            <a:r>
              <a:rPr lang="en-US" sz="2000" b="0" i="0" dirty="0">
                <a:solidFill>
                  <a:schemeClr val="dk2"/>
                </a:solidFill>
                <a:latin typeface="Calibri"/>
                <a:ea typeface="Calibri"/>
                <a:cs typeface="Calibri"/>
                <a:sym typeface="Calibri"/>
              </a:rPr>
              <a:t>With </a:t>
            </a:r>
            <a:r>
              <a:rPr lang="en-US" sz="2000" b="1" i="0" dirty="0" err="1">
                <a:solidFill>
                  <a:schemeClr val="dk2"/>
                </a:solidFill>
                <a:latin typeface="Calibri"/>
                <a:ea typeface="Calibri"/>
                <a:cs typeface="Calibri"/>
                <a:sym typeface="Calibri"/>
              </a:rPr>
              <a:t>dommuss</a:t>
            </a:r>
            <a:r>
              <a:rPr lang="en-US" sz="2000" b="0" i="0" dirty="0">
                <a:solidFill>
                  <a:schemeClr val="dk2"/>
                </a:solidFill>
                <a:latin typeface="Calibri"/>
                <a:ea typeface="Calibri"/>
                <a:cs typeface="Calibri"/>
                <a:sym typeface="Calibri"/>
              </a:rPr>
              <a:t>, you will can:</a:t>
            </a:r>
            <a:endParaRPr sz="2000" b="0" i="0" dirty="0">
              <a:solidFill>
                <a:schemeClr val="dk2"/>
              </a:solidFill>
              <a:latin typeface="Calibri"/>
              <a:ea typeface="Calibri"/>
              <a:cs typeface="Calibri"/>
              <a:sym typeface="Calibri"/>
            </a:endParaRPr>
          </a:p>
        </p:txBody>
      </p:sp>
      <p:pic>
        <p:nvPicPr>
          <p:cNvPr id="475" name="Google Shape;475;p26"/>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6935777" y="3498345"/>
            <a:ext cx="403625" cy="544286"/>
          </a:xfrm>
          <a:prstGeom prst="rect">
            <a:avLst/>
          </a:prstGeom>
          <a:noFill/>
          <a:ln>
            <a:noFill/>
          </a:ln>
        </p:spPr>
      </p:pic>
      <p:sp>
        <p:nvSpPr>
          <p:cNvPr id="476" name="Google Shape;476;p26"/>
          <p:cNvSpPr txBox="1"/>
          <p:nvPr/>
        </p:nvSpPr>
        <p:spPr>
          <a:xfrm>
            <a:off x="6233785" y="4063515"/>
            <a:ext cx="1972112" cy="1040374"/>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en-US" b="1" i="0" dirty="0">
                <a:solidFill>
                  <a:schemeClr val="dk2"/>
                </a:solidFill>
                <a:latin typeface="Calibri"/>
                <a:ea typeface="Calibri"/>
                <a:cs typeface="Calibri"/>
                <a:sym typeface="Calibri"/>
              </a:rPr>
              <a:t>Make a weekly schedule of tasks to be done. Family &amp; caregivers can review and comment</a:t>
            </a:r>
            <a:endParaRPr b="1" i="0" dirty="0">
              <a:solidFill>
                <a:schemeClr val="dk2"/>
              </a:solidFill>
              <a:latin typeface="Calibri"/>
              <a:ea typeface="Calibri"/>
              <a:cs typeface="Calibri"/>
              <a:sym typeface="Calibri"/>
            </a:endParaRPr>
          </a:p>
        </p:txBody>
      </p:sp>
      <p:pic>
        <p:nvPicPr>
          <p:cNvPr id="477" name="Google Shape;477;p26"/>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8928923" y="3514548"/>
            <a:ext cx="445401" cy="593767"/>
          </a:xfrm>
          <a:prstGeom prst="rect">
            <a:avLst/>
          </a:prstGeom>
          <a:noFill/>
          <a:ln>
            <a:noFill/>
          </a:ln>
        </p:spPr>
      </p:pic>
      <p:sp>
        <p:nvSpPr>
          <p:cNvPr id="478" name="Google Shape;478;p26"/>
          <p:cNvSpPr txBox="1"/>
          <p:nvPr/>
        </p:nvSpPr>
        <p:spPr>
          <a:xfrm>
            <a:off x="8176162" y="4065415"/>
            <a:ext cx="1972112" cy="891353"/>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en-US" b="1" i="0" dirty="0">
                <a:solidFill>
                  <a:schemeClr val="dk2"/>
                </a:solidFill>
                <a:latin typeface="Calibri"/>
                <a:ea typeface="Calibri"/>
                <a:cs typeface="Calibri"/>
                <a:sym typeface="Calibri"/>
              </a:rPr>
              <a:t>Anyone in the house can add or remove what is needed on a shopping list.</a:t>
            </a:r>
            <a:endParaRPr b="1" i="0" dirty="0">
              <a:solidFill>
                <a:schemeClr val="dk2"/>
              </a:solidFill>
              <a:latin typeface="Calibri"/>
              <a:ea typeface="Calibri"/>
              <a:cs typeface="Calibri"/>
              <a:sym typeface="Calibri"/>
            </a:endParaRPr>
          </a:p>
        </p:txBody>
      </p:sp>
      <p:sp>
        <p:nvSpPr>
          <p:cNvPr id="479" name="Google Shape;479;p26"/>
          <p:cNvSpPr txBox="1"/>
          <p:nvPr/>
        </p:nvSpPr>
        <p:spPr>
          <a:xfrm>
            <a:off x="10186383" y="4068512"/>
            <a:ext cx="1972112" cy="891353"/>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en-US" b="1" i="0" dirty="0">
                <a:solidFill>
                  <a:schemeClr val="dk2"/>
                </a:solidFill>
                <a:latin typeface="Calibri"/>
                <a:ea typeface="Calibri"/>
                <a:cs typeface="Calibri"/>
                <a:sym typeface="Calibri"/>
              </a:rPr>
              <a:t>Having a family menu will help you eat healthy, plan the purchase and anyone can prepare dinner</a:t>
            </a:r>
            <a:endParaRPr b="1" i="0" dirty="0">
              <a:solidFill>
                <a:schemeClr val="dk2"/>
              </a:solidFill>
              <a:latin typeface="Calibri"/>
              <a:ea typeface="Calibri"/>
              <a:cs typeface="Calibri"/>
              <a:sym typeface="Calibri"/>
            </a:endParaRPr>
          </a:p>
        </p:txBody>
      </p:sp>
      <p:pic>
        <p:nvPicPr>
          <p:cNvPr id="480" name="Google Shape;480;p26"/>
          <p:cNvPicPr preferRelativeResize="0"/>
          <p:nvPr/>
        </p:nvPicPr>
        <p:blipFill rotWithShape="1">
          <a:blip r:embed="rId8" cstate="screen">
            <a:alphaModFix/>
            <a:extLst>
              <a:ext uri="{28A0092B-C50C-407E-A947-70E740481C1C}">
                <a14:useLocalDpi xmlns:a14="http://schemas.microsoft.com/office/drawing/2010/main"/>
              </a:ext>
            </a:extLst>
          </a:blip>
          <a:srcRect/>
          <a:stretch/>
        </p:blipFill>
        <p:spPr>
          <a:xfrm>
            <a:off x="10971919" y="3456754"/>
            <a:ext cx="506225" cy="642093"/>
          </a:xfrm>
          <a:prstGeom prst="rect">
            <a:avLst/>
          </a:prstGeom>
          <a:noFill/>
          <a:ln>
            <a:noFill/>
          </a:ln>
        </p:spPr>
      </p:pic>
      <p:sp>
        <p:nvSpPr>
          <p:cNvPr id="482" name="Google Shape;482;p26"/>
          <p:cNvSpPr/>
          <p:nvPr/>
        </p:nvSpPr>
        <p:spPr>
          <a:xfrm>
            <a:off x="152400" y="152400"/>
            <a:ext cx="12192000" cy="0"/>
          </a:xfrm>
          <a:prstGeom prst="rect">
            <a:avLst/>
          </a:prstGeom>
          <a:solidFill>
            <a:srgbClr val="F5F5F5"/>
          </a:solidFill>
          <a:ln>
            <a:noFill/>
          </a:ln>
        </p:spPr>
        <p:txBody>
          <a:bodyPr spcFirstLastPara="1" wrap="square" lIns="91425" tIns="45700" rIns="91425" bIns="45700" anchor="ctr"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483" name="Google Shape;483;p26" descr="llamada "/>
          <p:cNvPicPr preferRelativeResize="0"/>
          <p:nvPr/>
        </p:nvPicPr>
        <p:blipFill rotWithShape="1">
          <a:blip r:embed="rId9" cstate="screen">
            <a:alphaModFix/>
            <a:extLst>
              <a:ext uri="{28A0092B-C50C-407E-A947-70E740481C1C}">
                <a14:useLocalDpi xmlns:a14="http://schemas.microsoft.com/office/drawing/2010/main"/>
              </a:ext>
            </a:extLst>
          </a:blip>
          <a:srcRect/>
          <a:stretch/>
        </p:blipFill>
        <p:spPr>
          <a:xfrm>
            <a:off x="6935777" y="5154840"/>
            <a:ext cx="562172" cy="560833"/>
          </a:xfrm>
          <a:prstGeom prst="rect">
            <a:avLst/>
          </a:prstGeom>
          <a:noFill/>
          <a:ln>
            <a:noFill/>
          </a:ln>
        </p:spPr>
      </p:pic>
      <p:sp>
        <p:nvSpPr>
          <p:cNvPr id="484" name="Google Shape;484;p26"/>
          <p:cNvSpPr txBox="1"/>
          <p:nvPr/>
        </p:nvSpPr>
        <p:spPr>
          <a:xfrm>
            <a:off x="6178878" y="5763492"/>
            <a:ext cx="1997283" cy="801087"/>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en-US" b="1" i="0" dirty="0">
                <a:solidFill>
                  <a:schemeClr val="dk2"/>
                </a:solidFill>
                <a:latin typeface="Calibri"/>
                <a:ea typeface="Calibri"/>
                <a:cs typeface="Calibri"/>
                <a:sym typeface="Calibri"/>
              </a:rPr>
              <a:t>Save and share </a:t>
            </a:r>
            <a:r>
              <a:rPr lang="en-US" b="1" dirty="0">
                <a:solidFill>
                  <a:schemeClr val="dk2"/>
                </a:solidFill>
                <a:latin typeface="Calibri"/>
                <a:ea typeface="Calibri"/>
                <a:cs typeface="Calibri"/>
                <a:sym typeface="Calibri"/>
              </a:rPr>
              <a:t>relevant </a:t>
            </a:r>
            <a:r>
              <a:rPr lang="en-US" b="1" i="0" dirty="0">
                <a:solidFill>
                  <a:schemeClr val="dk2"/>
                </a:solidFill>
                <a:latin typeface="Calibri"/>
                <a:ea typeface="Calibri"/>
                <a:cs typeface="Calibri"/>
                <a:sym typeface="Calibri"/>
              </a:rPr>
              <a:t>contacts so that all the members of your Dommuss have them</a:t>
            </a:r>
            <a:endParaRPr b="1" i="0" dirty="0">
              <a:solidFill>
                <a:schemeClr val="dk2"/>
              </a:solidFill>
              <a:latin typeface="Calibri"/>
              <a:ea typeface="Calibri"/>
              <a:cs typeface="Calibri"/>
              <a:sym typeface="Calibri"/>
            </a:endParaRPr>
          </a:p>
        </p:txBody>
      </p:sp>
      <p:sp>
        <p:nvSpPr>
          <p:cNvPr id="485" name="Google Shape;485;p26"/>
          <p:cNvSpPr txBox="1"/>
          <p:nvPr/>
        </p:nvSpPr>
        <p:spPr>
          <a:xfrm>
            <a:off x="8176161" y="5784448"/>
            <a:ext cx="1997283" cy="801087"/>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en-US" b="1" i="0" dirty="0">
                <a:solidFill>
                  <a:schemeClr val="dk2"/>
                </a:solidFill>
                <a:latin typeface="Calibri"/>
                <a:ea typeface="Calibri"/>
                <a:cs typeface="Calibri"/>
                <a:sym typeface="Calibri"/>
              </a:rPr>
              <a:t>Share information you need everyone in your family to know.</a:t>
            </a:r>
            <a:endParaRPr b="1" i="0" dirty="0">
              <a:solidFill>
                <a:schemeClr val="dk2"/>
              </a:solidFill>
              <a:latin typeface="Calibri"/>
              <a:ea typeface="Calibri"/>
              <a:cs typeface="Calibri"/>
              <a:sym typeface="Calibri"/>
            </a:endParaRPr>
          </a:p>
        </p:txBody>
      </p:sp>
      <p:pic>
        <p:nvPicPr>
          <p:cNvPr id="486" name="Google Shape;486;p26"/>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8945464" y="5187593"/>
            <a:ext cx="531912" cy="530645"/>
          </a:xfrm>
          <a:prstGeom prst="rect">
            <a:avLst/>
          </a:prstGeom>
          <a:noFill/>
          <a:ln>
            <a:noFill/>
          </a:ln>
        </p:spPr>
      </p:pic>
      <p:sp>
        <p:nvSpPr>
          <p:cNvPr id="487" name="Google Shape;487;p26"/>
          <p:cNvSpPr txBox="1"/>
          <p:nvPr/>
        </p:nvSpPr>
        <p:spPr>
          <a:xfrm>
            <a:off x="10122282" y="5784447"/>
            <a:ext cx="1997282" cy="801087"/>
          </a:xfrm>
          <a:prstGeom prst="rect">
            <a:avLst/>
          </a:prstGeom>
          <a:noFill/>
          <a:ln>
            <a:noFill/>
          </a:ln>
        </p:spPr>
        <p:txBody>
          <a:bodyPr spcFirstLastPara="1" wrap="square" lIns="91425" tIns="45700" rIns="91425" bIns="45700" anchor="t" anchorCtr="0">
            <a:noAutofit/>
          </a:bodyPr>
          <a:lstStyle/>
          <a:p>
            <a:pPr marR="0" lvl="0" indent="0" algn="ctr" rtl="0">
              <a:lnSpc>
                <a:spcPct val="90000"/>
              </a:lnSpc>
              <a:spcBef>
                <a:spcPts val="0"/>
              </a:spcBef>
              <a:spcAft>
                <a:spcPts val="0"/>
              </a:spcAft>
              <a:buClr>
                <a:schemeClr val="dk2"/>
              </a:buClr>
              <a:buSzPts val="1200"/>
              <a:buFont typeface="Arial"/>
              <a:buNone/>
            </a:pPr>
            <a:r>
              <a:rPr lang="en-US" b="1" i="0" dirty="0">
                <a:solidFill>
                  <a:schemeClr val="dk2"/>
                </a:solidFill>
                <a:latin typeface="Calibri"/>
                <a:ea typeface="Calibri"/>
                <a:cs typeface="Calibri"/>
                <a:sym typeface="Calibri"/>
              </a:rPr>
              <a:t>Share family photos or photos of important things that you all want to have access to</a:t>
            </a:r>
            <a:endParaRPr b="1" i="0" dirty="0">
              <a:solidFill>
                <a:schemeClr val="dk2"/>
              </a:solidFill>
              <a:latin typeface="Calibri"/>
              <a:ea typeface="Calibri"/>
              <a:cs typeface="Calibri"/>
              <a:sym typeface="Calibri"/>
            </a:endParaRPr>
          </a:p>
        </p:txBody>
      </p:sp>
      <p:pic>
        <p:nvPicPr>
          <p:cNvPr id="488" name="Google Shape;488;p26"/>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10801837" y="5187593"/>
            <a:ext cx="598280" cy="59685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p27"/>
          <p:cNvSpPr txBox="1">
            <a:spLocks noGrp="1"/>
          </p:cNvSpPr>
          <p:nvPr>
            <p:ph type="body" idx="2"/>
          </p:nvPr>
        </p:nvSpPr>
        <p:spPr>
          <a:xfrm>
            <a:off x="458160" y="567859"/>
            <a:ext cx="633232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a:t> Let's do a practical exercise....</a:t>
            </a:r>
            <a:endParaRPr/>
          </a:p>
        </p:txBody>
      </p:sp>
      <p:sp>
        <p:nvSpPr>
          <p:cNvPr id="494" name="Google Shape;494;p27"/>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495" name="Google Shape;495;p27"/>
          <p:cNvSpPr txBox="1">
            <a:spLocks noGrp="1"/>
          </p:cNvSpPr>
          <p:nvPr>
            <p:ph type="body" idx="1"/>
          </p:nvPr>
        </p:nvSpPr>
        <p:spPr>
          <a:xfrm>
            <a:off x="798380" y="2244436"/>
            <a:ext cx="10621229" cy="2769253"/>
          </a:xfrm>
          <a:prstGeom prst="rect">
            <a:avLst/>
          </a:prstGeom>
          <a:noFill/>
          <a:ln>
            <a:noFill/>
          </a:ln>
        </p:spPr>
        <p:txBody>
          <a:bodyPr spcFirstLastPara="1" wrap="square" lIns="91425" tIns="45700" rIns="91425" bIns="45700" anchor="t" anchorCtr="0">
            <a:noAutofit/>
          </a:bodyPr>
          <a:lstStyle/>
          <a:p>
            <a:pPr marL="228600" lvl="0" indent="0" algn="l" rtl="0">
              <a:lnSpc>
                <a:spcPct val="90000"/>
              </a:lnSpc>
              <a:spcBef>
                <a:spcPts val="0"/>
              </a:spcBef>
              <a:spcAft>
                <a:spcPts val="0"/>
              </a:spcAft>
              <a:buClr>
                <a:srgbClr val="092E4B"/>
              </a:buClr>
              <a:buSzPts val="2400"/>
              <a:buNone/>
            </a:pPr>
            <a:r>
              <a:rPr lang="en-US" dirty="0"/>
              <a:t>Before we can help clients with Apps, we must first learn how they work. For this reason, we want you to practice &amp; we ask you to try a few things: </a:t>
            </a:r>
            <a:endParaRPr dirty="0"/>
          </a:p>
          <a:p>
            <a:pPr lvl="0" indent="-457200" rtl="0">
              <a:lnSpc>
                <a:spcPct val="90000"/>
              </a:lnSpc>
              <a:spcBef>
                <a:spcPts val="1000"/>
              </a:spcBef>
              <a:spcAft>
                <a:spcPts val="0"/>
              </a:spcAft>
              <a:buClr>
                <a:srgbClr val="092E4B"/>
              </a:buClr>
              <a:buSzPts val="2400"/>
              <a:buFont typeface="Calibri"/>
              <a:buAutoNum type="arabicPeriod"/>
            </a:pPr>
            <a:r>
              <a:rPr lang="en-US" dirty="0"/>
              <a:t>Download the </a:t>
            </a:r>
            <a:r>
              <a:rPr lang="en-US" dirty="0">
                <a:solidFill>
                  <a:srgbClr val="24BAA2"/>
                </a:solidFill>
                <a:hlinkClick r:id="rId3">
                  <a:extLst>
                    <a:ext uri="{A12FA001-AC4F-418D-AE19-62706E023703}">
                      <ahyp:hlinkClr xmlns:ahyp="http://schemas.microsoft.com/office/drawing/2018/hyperlinkcolor" val="tx"/>
                    </a:ext>
                  </a:extLst>
                </a:hlinkClick>
              </a:rPr>
              <a:t>Dommus</a:t>
            </a:r>
            <a:r>
              <a:rPr lang="en-US" dirty="0"/>
              <a:t> App</a:t>
            </a:r>
            <a:endParaRPr dirty="0"/>
          </a:p>
          <a:p>
            <a:pPr marL="457200" lvl="0" indent="-457200" rtl="0">
              <a:lnSpc>
                <a:spcPct val="90000"/>
              </a:lnSpc>
              <a:spcBef>
                <a:spcPts val="1000"/>
              </a:spcBef>
              <a:spcAft>
                <a:spcPts val="0"/>
              </a:spcAft>
              <a:buClr>
                <a:srgbClr val="092E4B"/>
              </a:buClr>
              <a:buSzPts val="2400"/>
              <a:buFont typeface="Calibri"/>
              <a:buAutoNum type="arabicPeriod"/>
            </a:pPr>
            <a:r>
              <a:rPr lang="en-US" dirty="0"/>
              <a:t>Try to share this app with all your family or people living with you</a:t>
            </a:r>
            <a:endParaRPr dirty="0"/>
          </a:p>
          <a:p>
            <a:pPr marL="457200" lvl="0" indent="-457200" rtl="0">
              <a:lnSpc>
                <a:spcPct val="90000"/>
              </a:lnSpc>
              <a:spcBef>
                <a:spcPts val="1000"/>
              </a:spcBef>
              <a:spcAft>
                <a:spcPts val="0"/>
              </a:spcAft>
              <a:buClr>
                <a:srgbClr val="092E4B"/>
              </a:buClr>
              <a:buSzPts val="2400"/>
              <a:buFont typeface="Calibri"/>
              <a:buAutoNum type="arabicPeriod"/>
            </a:pPr>
            <a:r>
              <a:rPr lang="en-US" dirty="0"/>
              <a:t>Try to use all the options that Dommus offer for one week.  </a:t>
            </a:r>
            <a:endParaRPr dirty="0"/>
          </a:p>
          <a:p>
            <a:pPr marL="0" lvl="0" indent="0" algn="l" rtl="0">
              <a:lnSpc>
                <a:spcPct val="90000"/>
              </a:lnSpc>
              <a:spcBef>
                <a:spcPts val="1000"/>
              </a:spcBef>
              <a:spcAft>
                <a:spcPts val="0"/>
              </a:spcAft>
              <a:buClr>
                <a:srgbClr val="092E4B"/>
              </a:buClr>
              <a:buSzPts val="2400"/>
              <a:buNone/>
            </a:pPr>
            <a:endParaRPr dirty="0"/>
          </a:p>
          <a:p>
            <a:pPr marL="0" lvl="0" indent="0" algn="l" rtl="0">
              <a:lnSpc>
                <a:spcPct val="90000"/>
              </a:lnSpc>
              <a:spcBef>
                <a:spcPts val="1000"/>
              </a:spcBef>
              <a:spcAft>
                <a:spcPts val="0"/>
              </a:spcAft>
              <a:buClr>
                <a:srgbClr val="092E4B"/>
              </a:buClr>
              <a:buSzPts val="2400"/>
              <a:buNone/>
            </a:pPr>
            <a:r>
              <a:rPr lang="en-US" dirty="0"/>
              <a:t>After the week, investigate if this app has improved the management of all the things in your day-to-day life or in contrast has been an impediment to carrying out the tasks as usual. If this is the case…</a:t>
            </a:r>
            <a:r>
              <a:rPr lang="en-US" b="1" dirty="0"/>
              <a:t>What was the problem?  Can it be improved?  </a:t>
            </a:r>
            <a:endParaRPr dirty="0"/>
          </a:p>
        </p:txBody>
      </p:sp>
      <p:sp>
        <p:nvSpPr>
          <p:cNvPr id="496" name="Google Shape;496;p27"/>
          <p:cNvSpPr txBox="1"/>
          <p:nvPr/>
        </p:nvSpPr>
        <p:spPr>
          <a:xfrm>
            <a:off x="2036618" y="1472013"/>
            <a:ext cx="7678882" cy="571422"/>
          </a:xfrm>
          <a:prstGeom prst="rect">
            <a:avLst/>
          </a:prstGeom>
          <a:solidFill>
            <a:srgbClr val="7F3494"/>
          </a:solidFill>
          <a:ln w="9525" cap="flat" cmpd="sng">
            <a:solidFill>
              <a:srgbClr val="7F3494"/>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24BAA2"/>
              </a:buClr>
              <a:buSzPts val="2400"/>
              <a:buFont typeface="Arial"/>
              <a:buNone/>
            </a:pPr>
            <a:r>
              <a:rPr lang="en-US" sz="2400" b="1" i="0" dirty="0">
                <a:solidFill>
                  <a:srgbClr val="24BAA2"/>
                </a:solidFill>
                <a:latin typeface="Calibri"/>
                <a:ea typeface="Calibri"/>
                <a:cs typeface="Calibri"/>
                <a:sym typeface="Calibri"/>
              </a:rPr>
              <a:t>Learn about this Management App </a:t>
            </a:r>
            <a:endParaRPr sz="2400" b="1" i="0" dirty="0">
              <a:solidFill>
                <a:srgbClr val="24BAA2"/>
              </a:solidFill>
              <a:latin typeface="Calibri"/>
              <a:ea typeface="Calibri"/>
              <a:cs typeface="Calibri"/>
              <a:sym typeface="Calibri"/>
            </a:endParaRPr>
          </a:p>
        </p:txBody>
      </p:sp>
      <p:pic>
        <p:nvPicPr>
          <p:cNvPr id="497" name="Google Shape;497;p27"/>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054856" y="510700"/>
            <a:ext cx="1364753" cy="1364753"/>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28"/>
          <p:cNvSpPr txBox="1">
            <a:spLocks noGrp="1"/>
          </p:cNvSpPr>
          <p:nvPr>
            <p:ph type="body" idx="1"/>
          </p:nvPr>
        </p:nvSpPr>
        <p:spPr>
          <a:xfrm>
            <a:off x="5643484" y="3602326"/>
            <a:ext cx="6010480" cy="225304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None/>
            </a:pPr>
            <a:r>
              <a:rPr lang="en-US" dirty="0"/>
              <a:t>Preventing Cognitive decline using Technology</a:t>
            </a:r>
            <a:endParaRPr dirty="0"/>
          </a:p>
        </p:txBody>
      </p:sp>
      <p:sp>
        <p:nvSpPr>
          <p:cNvPr id="504" name="Google Shape;504;p28"/>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a:t>02</a:t>
            </a:r>
            <a:endParaRPr/>
          </a:p>
        </p:txBody>
      </p:sp>
      <p:pic>
        <p:nvPicPr>
          <p:cNvPr id="505" name="Google Shape;505;p2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891654" y="2087717"/>
            <a:ext cx="2156087" cy="1514609"/>
          </a:xfrm>
          <a:prstGeom prst="rect">
            <a:avLst/>
          </a:prstGeom>
          <a:noFill/>
          <a:ln>
            <a:noFill/>
          </a:ln>
        </p:spPr>
      </p:pic>
      <p:sp>
        <p:nvSpPr>
          <p:cNvPr id="2" name="TextBox 1">
            <a:extLst>
              <a:ext uri="{FF2B5EF4-FFF2-40B4-BE49-F238E27FC236}">
                <a16:creationId xmlns:a16="http://schemas.microsoft.com/office/drawing/2014/main" id="{5F83B707-2C14-1653-1A61-C69ECC65F9CA}"/>
              </a:ext>
            </a:extLst>
          </p:cNvPr>
          <p:cNvSpPr txBox="1"/>
          <p:nvPr/>
        </p:nvSpPr>
        <p:spPr>
          <a:xfrm>
            <a:off x="891654" y="2114550"/>
            <a:ext cx="2184921" cy="1323439"/>
          </a:xfrm>
          <a:prstGeom prst="rect">
            <a:avLst/>
          </a:prstGeom>
          <a:noFill/>
        </p:spPr>
        <p:txBody>
          <a:bodyPr wrap="square" rtlCol="0">
            <a:spAutoFit/>
          </a:bodyPr>
          <a:lstStyle/>
          <a:p>
            <a:pPr algn="r"/>
            <a:r>
              <a:rPr lang="en-IE" sz="8000" dirty="0">
                <a:solidFill>
                  <a:srgbClr val="24BAA2"/>
                </a:solidFill>
                <a:latin typeface="Calibri" panose="020F0502020204030204" pitchFamily="34" charset="0"/>
                <a:ea typeface="Calibri" panose="020F0502020204030204" pitchFamily="34" charset="0"/>
                <a:cs typeface="Calibri" panose="020F0502020204030204" pitchFamily="34" charset="0"/>
              </a:rPr>
              <a:t>(d)</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29"/>
          <p:cNvSpPr/>
          <p:nvPr/>
        </p:nvSpPr>
        <p:spPr>
          <a:xfrm>
            <a:off x="0" y="0"/>
            <a:ext cx="12192000" cy="6858000"/>
          </a:xfrm>
          <a:prstGeom prst="rect">
            <a:avLst/>
          </a:prstGeom>
          <a:solidFill>
            <a:srgbClr val="7F3494"/>
          </a:solidFill>
          <a:ln w="12700" cap="flat" cmpd="sng">
            <a:solidFill>
              <a:srgbClr val="7F349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11" name="Google Shape;511;p29" descr="25 ideas de Fotos Personas Mayores | parejas mayores, foto, fotos persona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40934" y="234855"/>
            <a:ext cx="3241919" cy="3822374"/>
          </a:xfrm>
          <a:prstGeom prst="rect">
            <a:avLst/>
          </a:prstGeom>
          <a:noFill/>
          <a:ln w="41275" cap="flat" cmpd="sng">
            <a:solidFill>
              <a:schemeClr val="lt1"/>
            </a:solidFill>
            <a:prstDash val="solid"/>
            <a:round/>
            <a:headEnd type="none" w="sm" len="sm"/>
            <a:tailEnd type="none" w="sm" len="sm"/>
          </a:ln>
        </p:spPr>
      </p:pic>
      <p:pic>
        <p:nvPicPr>
          <p:cNvPr id="512" name="Google Shape;512;p29" descr="Woman in blue button-down shirt smiling in front of camera, HD wallpaper |  Peakpx"/>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802504" y="234855"/>
            <a:ext cx="4003296" cy="3822374"/>
          </a:xfrm>
          <a:prstGeom prst="rect">
            <a:avLst/>
          </a:prstGeom>
          <a:noFill/>
          <a:ln w="47625" cap="flat" cmpd="sng">
            <a:solidFill>
              <a:schemeClr val="lt1"/>
            </a:solidFill>
            <a:prstDash val="solid"/>
            <a:round/>
            <a:headEnd type="none" w="sm" len="sm"/>
            <a:tailEnd type="none" w="sm" len="sm"/>
          </a:ln>
        </p:spPr>
      </p:pic>
      <p:pic>
        <p:nvPicPr>
          <p:cNvPr id="513" name="Google Shape;513;p29" descr="person, woman, portrait, happy, adult, elder, elderly, enjoyment | Piqsels"/>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8052469" y="234855"/>
            <a:ext cx="3898597" cy="3822374"/>
          </a:xfrm>
          <a:prstGeom prst="rect">
            <a:avLst/>
          </a:prstGeom>
          <a:noFill/>
          <a:ln w="38100" cap="flat" cmpd="sng">
            <a:solidFill>
              <a:schemeClr val="lt1"/>
            </a:solidFill>
            <a:prstDash val="solid"/>
            <a:round/>
            <a:headEnd type="none" w="sm" len="sm"/>
            <a:tailEnd type="none" w="sm" len="sm"/>
          </a:ln>
        </p:spPr>
      </p:pic>
      <p:sp>
        <p:nvSpPr>
          <p:cNvPr id="514" name="Google Shape;514;p29"/>
          <p:cNvSpPr/>
          <p:nvPr/>
        </p:nvSpPr>
        <p:spPr>
          <a:xfrm>
            <a:off x="0" y="4696044"/>
            <a:ext cx="12192000" cy="168592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3600" b="1" i="1" dirty="0">
                <a:solidFill>
                  <a:srgbClr val="7F3494"/>
                </a:solidFill>
                <a:latin typeface="Calibri" panose="020F0502020204030204" pitchFamily="34" charset="0"/>
                <a:ea typeface="Calibri" panose="020F0502020204030204" pitchFamily="34" charset="0"/>
                <a:cs typeface="Calibri" panose="020F0502020204030204" pitchFamily="34" charset="0"/>
                <a:sym typeface="Architects Daughter"/>
              </a:rPr>
              <a:t>The best memory is the one that brings a smile along with it,</a:t>
            </a:r>
            <a:endParaRPr sz="3600" i="1" dirty="0">
              <a:latin typeface="Calibri" panose="020F0502020204030204" pitchFamily="34" charset="0"/>
              <a:ea typeface="Calibri" panose="020F0502020204030204" pitchFamily="34" charset="0"/>
              <a:cs typeface="Calibri" panose="020F0502020204030204" pitchFamily="34" charset="0"/>
            </a:endParaRPr>
          </a:p>
          <a:p>
            <a:pPr marL="0" marR="0" lvl="0" indent="0" algn="ctr" rtl="0">
              <a:spcBef>
                <a:spcPts val="0"/>
              </a:spcBef>
              <a:spcAft>
                <a:spcPts val="0"/>
              </a:spcAft>
              <a:buNone/>
            </a:pPr>
            <a:r>
              <a:rPr lang="en-US" sz="3600" b="1" i="1" dirty="0">
                <a:solidFill>
                  <a:srgbClr val="7F3494"/>
                </a:solidFill>
                <a:latin typeface="Calibri" panose="020F0502020204030204" pitchFamily="34" charset="0"/>
                <a:ea typeface="Calibri" panose="020F0502020204030204" pitchFamily="34" charset="0"/>
                <a:cs typeface="Calibri" panose="020F0502020204030204" pitchFamily="34" charset="0"/>
                <a:sym typeface="Architects Daughter"/>
              </a:rPr>
              <a:t>Let's make the journey much easier</a:t>
            </a:r>
            <a:endParaRPr sz="3600" b="1" i="1" dirty="0">
              <a:solidFill>
                <a:srgbClr val="7F3494"/>
              </a:solidFill>
              <a:latin typeface="Calibri" panose="020F0502020204030204" pitchFamily="34" charset="0"/>
              <a:ea typeface="Calibri" panose="020F0502020204030204" pitchFamily="34" charset="0"/>
              <a:cs typeface="Calibri" panose="020F0502020204030204" pitchFamily="34" charset="0"/>
              <a:sym typeface="Architects Daughter"/>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3" name="Google Shape;523;p30"/>
          <p:cNvSpPr txBox="1">
            <a:spLocks noGrp="1"/>
          </p:cNvSpPr>
          <p:nvPr>
            <p:ph type="body" idx="1"/>
          </p:nvPr>
        </p:nvSpPr>
        <p:spPr>
          <a:xfrm>
            <a:off x="780175" y="1328286"/>
            <a:ext cx="5441721" cy="4887950"/>
          </a:xfrm>
        </p:spPr>
        <p:txBody>
          <a:bodyPr spcFirstLastPara="1" wrap="square" lIns="91425" tIns="45700" rIns="91425" bIns="45700" anchor="t" anchorCtr="0">
            <a:noAutofit/>
          </a:bodyPr>
          <a:lstStyle/>
          <a:p>
            <a:pPr marL="0" lvl="0" indent="0" rtl="0">
              <a:lnSpc>
                <a:spcPct val="80000"/>
              </a:lnSpc>
              <a:spcBef>
                <a:spcPts val="0"/>
              </a:spcBef>
              <a:spcAft>
                <a:spcPts val="0"/>
              </a:spcAft>
              <a:buClr>
                <a:srgbClr val="092E4B"/>
              </a:buClr>
              <a:buSzPts val="2400"/>
              <a:buNone/>
            </a:pPr>
            <a:r>
              <a:rPr lang="en-US" dirty="0"/>
              <a:t>Cognitive decline is when a person’s ability to think, learn, remember, use their judgement, and make decisions is altered. </a:t>
            </a:r>
          </a:p>
          <a:p>
            <a:pPr marL="0" lvl="0" indent="0" rtl="0">
              <a:lnSpc>
                <a:spcPct val="80000"/>
              </a:lnSpc>
              <a:spcBef>
                <a:spcPts val="1000"/>
              </a:spcBef>
              <a:spcAft>
                <a:spcPts val="0"/>
              </a:spcAft>
              <a:buClr>
                <a:srgbClr val="092E4B"/>
              </a:buClr>
              <a:buSzPts val="2400"/>
              <a:buNone/>
            </a:pPr>
            <a:r>
              <a:rPr lang="en-US" dirty="0"/>
              <a:t>Signs of cognitive decline include memory loss, trouble concentrating or completing tasks, understanding, remembering, following instructions, and solving problems. </a:t>
            </a:r>
          </a:p>
          <a:p>
            <a:pPr marL="0" lvl="0" indent="0" rtl="0">
              <a:lnSpc>
                <a:spcPct val="80000"/>
              </a:lnSpc>
              <a:spcBef>
                <a:spcPts val="1000"/>
              </a:spcBef>
              <a:spcAft>
                <a:spcPts val="0"/>
              </a:spcAft>
              <a:buClr>
                <a:srgbClr val="092E4B"/>
              </a:buClr>
              <a:buSzPts val="2400"/>
              <a:buNone/>
            </a:pPr>
            <a:r>
              <a:rPr lang="en-US" dirty="0"/>
              <a:t>Other common signs may include changes in mood or </a:t>
            </a:r>
            <a:r>
              <a:rPr lang="en-US" dirty="0" err="1"/>
              <a:t>behaviour</a:t>
            </a:r>
            <a:r>
              <a:rPr lang="en-US" dirty="0"/>
              <a:t>, loss of motivation, and being unaware of surroundings. </a:t>
            </a:r>
          </a:p>
          <a:p>
            <a:pPr marL="0" lvl="0" indent="0" rtl="0">
              <a:lnSpc>
                <a:spcPct val="80000"/>
              </a:lnSpc>
              <a:spcBef>
                <a:spcPts val="1000"/>
              </a:spcBef>
              <a:spcAft>
                <a:spcPts val="0"/>
              </a:spcAft>
              <a:buClr>
                <a:srgbClr val="092E4B"/>
              </a:buClr>
              <a:buSzPts val="2400"/>
              <a:buNone/>
            </a:pPr>
            <a:r>
              <a:rPr lang="en-US" b="1" dirty="0"/>
              <a:t>There are many causes of cognitive impairment.</a:t>
            </a:r>
            <a:endParaRPr lang="en-US" dirty="0"/>
          </a:p>
        </p:txBody>
      </p:sp>
      <p:sp>
        <p:nvSpPr>
          <p:cNvPr id="521" name="Google Shape;521;p30"/>
          <p:cNvSpPr txBox="1">
            <a:spLocks noGrp="1"/>
          </p:cNvSpPr>
          <p:nvPr>
            <p:ph type="body" idx="2"/>
          </p:nvPr>
        </p:nvSpPr>
        <p:spPr>
          <a:xfrm>
            <a:off x="780174" y="641764"/>
            <a:ext cx="5189931" cy="992652"/>
          </a:xfrm>
        </p:spPr>
        <p:txBody>
          <a:bodyPr spcFirstLastPara="1" wrap="square" lIns="91425" tIns="45700" rIns="91425" bIns="45700" anchor="t" anchorCtr="0">
            <a:noAutofit/>
          </a:bodyPr>
          <a:lstStyle/>
          <a:p>
            <a:pPr marL="0" lvl="0" indent="0" rtl="0">
              <a:spcBef>
                <a:spcPts val="0"/>
              </a:spcBef>
              <a:spcAft>
                <a:spcPts val="600"/>
              </a:spcAft>
              <a:buClr>
                <a:srgbClr val="24BAA2"/>
              </a:buClr>
              <a:buSzPts val="3600"/>
              <a:buNone/>
            </a:pPr>
            <a:r>
              <a:rPr lang="en-US" dirty="0"/>
              <a:t>What is cognitive decline?</a:t>
            </a:r>
          </a:p>
        </p:txBody>
      </p:sp>
      <p:pic>
        <p:nvPicPr>
          <p:cNvPr id="3" name="Picture 2" descr="Man with hand on face">
            <a:extLst>
              <a:ext uri="{FF2B5EF4-FFF2-40B4-BE49-F238E27FC236}">
                <a16:creationId xmlns:a16="http://schemas.microsoft.com/office/drawing/2014/main" id="{B0FF5E7F-0159-EE16-E42E-7DA3F3CB38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r="-2" b="-1"/>
          <a:stretch/>
        </p:blipFill>
        <p:spPr>
          <a:xfrm>
            <a:off x="6221896" y="439730"/>
            <a:ext cx="5326637" cy="6045736"/>
          </a:xfrm>
          <a:prstGeom prst="rect">
            <a:avLst/>
          </a:prstGeom>
          <a:noFill/>
          <a:ln>
            <a:noFill/>
          </a:ln>
        </p:spPr>
      </p:pic>
      <p:sp>
        <p:nvSpPr>
          <p:cNvPr id="522" name="Google Shape;522;p30"/>
          <p:cNvSpPr/>
          <p:nvPr/>
        </p:nvSpPr>
        <p:spPr>
          <a:xfrm>
            <a:off x="0" y="-353943"/>
            <a:ext cx="12192000" cy="707886"/>
          </a:xfrm>
          <a:prstGeom prst="rect">
            <a:avLst/>
          </a:prstGeom>
          <a:solidFill>
            <a:srgbClr val="FFFFFF"/>
          </a:solidFill>
          <a:ln>
            <a:noFill/>
          </a:ln>
        </p:spPr>
        <p:txBody>
          <a:bodyPr spcFirstLastPara="1" wrap="square" lIns="0" tIns="0" rIns="0" bIns="0" anchor="ctr" anchorCtr="0">
            <a:spAutoFit/>
          </a:bodyPr>
          <a:lstStyle/>
          <a:p>
            <a:pPr marL="0" marR="0" lvl="0" indent="0" algn="l" rtl="0">
              <a:spcBef>
                <a:spcPts val="0"/>
              </a:spcBef>
              <a:spcAft>
                <a:spcPts val="600"/>
              </a:spcAft>
              <a:buClr>
                <a:schemeClr val="dk1"/>
              </a:buClr>
              <a:buSzPts val="1800"/>
              <a:buFont typeface="Calibri"/>
              <a:buNone/>
            </a:pPr>
            <a:endParaRPr lang="en-IE" sz="1800" b="0" i="0" u="none" strike="noStrike" cap="none">
              <a:solidFill>
                <a:schemeClr val="dk1"/>
              </a:solidFill>
              <a:latin typeface="Arial"/>
              <a:ea typeface="Arial"/>
              <a:cs typeface="Arial"/>
              <a:sym typeface="Arial"/>
            </a:endParaRPr>
          </a:p>
          <a:p>
            <a:pPr marL="0" marR="0" lvl="0" indent="0" algn="l" rtl="0">
              <a:spcBef>
                <a:spcPts val="0"/>
              </a:spcBef>
              <a:spcAft>
                <a:spcPts val="600"/>
              </a:spcAft>
              <a:buClr>
                <a:schemeClr val="dk1"/>
              </a:buClr>
              <a:buSzPts val="1800"/>
              <a:buFont typeface="Calibri"/>
              <a:buNone/>
            </a:pPr>
            <a:endParaRPr lang="en-IE" sz="1800" b="0" i="0" u="none" strike="noStrike" cap="none">
              <a:solidFill>
                <a:schemeClr val="dk1"/>
              </a:solidFill>
              <a:latin typeface="Arial"/>
              <a:ea typeface="Arial"/>
              <a:cs typeface="Arial"/>
              <a:sym typeface="Aria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30" name="Google Shape;530;p31"/>
          <p:cNvSpPr txBox="1">
            <a:spLocks noGrp="1"/>
          </p:cNvSpPr>
          <p:nvPr>
            <p:ph type="body" idx="2"/>
          </p:nvPr>
        </p:nvSpPr>
        <p:spPr>
          <a:xfrm>
            <a:off x="5899785" y="567909"/>
            <a:ext cx="498856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sz="3600" dirty="0"/>
              <a:t> </a:t>
            </a:r>
            <a:r>
              <a:rPr lang="en-US" dirty="0"/>
              <a:t>Improving the Memory  via Games or Play</a:t>
            </a:r>
            <a:endParaRPr dirty="0"/>
          </a:p>
        </p:txBody>
      </p:sp>
      <p:sp>
        <p:nvSpPr>
          <p:cNvPr id="531" name="Google Shape;531;p31"/>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32" name="Google Shape;532;p31"/>
          <p:cNvSpPr txBox="1">
            <a:spLocks noGrp="1"/>
          </p:cNvSpPr>
          <p:nvPr>
            <p:ph type="body" idx="1"/>
          </p:nvPr>
        </p:nvSpPr>
        <p:spPr>
          <a:xfrm>
            <a:off x="5708015" y="2012042"/>
            <a:ext cx="6034806" cy="1635598"/>
          </a:xfrm>
          <a:prstGeom prst="rect">
            <a:avLst/>
          </a:prstGeom>
          <a:noFill/>
          <a:ln>
            <a:noFill/>
          </a:ln>
        </p:spPr>
        <p:txBody>
          <a:bodyPr spcFirstLastPara="1" wrap="square" lIns="91425" tIns="45700" rIns="91425" bIns="45700" anchor="t" anchorCtr="0">
            <a:noAutofit/>
          </a:bodyPr>
          <a:lstStyle/>
          <a:p>
            <a:pPr marL="228600" lvl="0" indent="0" rtl="0">
              <a:lnSpc>
                <a:spcPct val="90000"/>
              </a:lnSpc>
              <a:spcBef>
                <a:spcPts val="0"/>
              </a:spcBef>
              <a:spcAft>
                <a:spcPts val="0"/>
              </a:spcAft>
              <a:buClr>
                <a:srgbClr val="000000"/>
              </a:buClr>
              <a:buSzPts val="2400"/>
              <a:buNone/>
            </a:pPr>
            <a:r>
              <a:rPr lang="en-US" dirty="0"/>
              <a:t>Play is the best way to improve the memory. </a:t>
            </a:r>
            <a:endParaRPr dirty="0"/>
          </a:p>
          <a:p>
            <a:pPr marL="228600" lvl="0" indent="0" rtl="0">
              <a:lnSpc>
                <a:spcPct val="90000"/>
              </a:lnSpc>
              <a:spcBef>
                <a:spcPts val="1000"/>
              </a:spcBef>
              <a:spcAft>
                <a:spcPts val="0"/>
              </a:spcAft>
              <a:buClr>
                <a:srgbClr val="000000"/>
              </a:buClr>
              <a:buSzPts val="2400"/>
              <a:buNone/>
            </a:pPr>
            <a:r>
              <a:rPr lang="en-US" dirty="0"/>
              <a:t>Games can allow </a:t>
            </a:r>
            <a:r>
              <a:rPr lang="en-US" b="1" dirty="0"/>
              <a:t>significant learning</a:t>
            </a:r>
            <a:r>
              <a:rPr lang="en-US" dirty="0"/>
              <a:t>, stimulating neuropsychological skills such as attention, memory, executive functions and language.</a:t>
            </a:r>
            <a:endParaRPr dirty="0"/>
          </a:p>
          <a:p>
            <a:pPr marL="228600" lvl="0" indent="0" rtl="0">
              <a:lnSpc>
                <a:spcPct val="90000"/>
              </a:lnSpc>
              <a:spcBef>
                <a:spcPts val="1000"/>
              </a:spcBef>
              <a:spcAft>
                <a:spcPts val="0"/>
              </a:spcAft>
              <a:buClr>
                <a:srgbClr val="000000"/>
              </a:buClr>
              <a:buSzPts val="2400"/>
              <a:buNone/>
            </a:pPr>
            <a:r>
              <a:rPr lang="en-US" dirty="0"/>
              <a:t>Many journals have proven that </a:t>
            </a:r>
            <a:r>
              <a:rPr lang="en-US" b="1" dirty="0"/>
              <a:t>video games</a:t>
            </a:r>
            <a:r>
              <a:rPr lang="en-US" dirty="0"/>
              <a:t> have positive effects on the </a:t>
            </a:r>
            <a:r>
              <a:rPr lang="en-US" b="1" dirty="0"/>
              <a:t>memory. </a:t>
            </a:r>
            <a:r>
              <a:rPr lang="en-US" dirty="0"/>
              <a:t>Playing video games may also improve </a:t>
            </a:r>
            <a:r>
              <a:rPr lang="en-US" b="1" dirty="0"/>
              <a:t>problem-solving skills</a:t>
            </a:r>
            <a:endParaRPr dirty="0"/>
          </a:p>
          <a:p>
            <a:pPr marL="228600" lvl="0" indent="0" rtl="0">
              <a:lnSpc>
                <a:spcPct val="90000"/>
              </a:lnSpc>
              <a:spcBef>
                <a:spcPts val="1000"/>
              </a:spcBef>
              <a:spcAft>
                <a:spcPts val="0"/>
              </a:spcAft>
              <a:buClr>
                <a:srgbClr val="092E4B"/>
              </a:buClr>
              <a:buSzPts val="2400"/>
              <a:buNone/>
            </a:pPr>
            <a:endParaRPr dirty="0"/>
          </a:p>
          <a:p>
            <a:pPr marL="228600" lvl="0" indent="0" rtl="0">
              <a:lnSpc>
                <a:spcPct val="90000"/>
              </a:lnSpc>
              <a:spcBef>
                <a:spcPts val="1000"/>
              </a:spcBef>
              <a:spcAft>
                <a:spcPts val="0"/>
              </a:spcAft>
              <a:buClr>
                <a:srgbClr val="092E4B"/>
              </a:buClr>
              <a:buSzPts val="2400"/>
              <a:buNone/>
            </a:pPr>
            <a:endParaRPr dirty="0"/>
          </a:p>
        </p:txBody>
      </p:sp>
      <p:pic>
        <p:nvPicPr>
          <p:cNvPr id="533" name="Google Shape;533;p31" descr="Personas Mayores Jugando Videojuegos Foto de stock - Getty Imag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1"/>
            <a:ext cx="5276850" cy="6871457"/>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32"/>
          <p:cNvSpPr txBox="1">
            <a:spLocks noGrp="1"/>
          </p:cNvSpPr>
          <p:nvPr>
            <p:ph type="body" idx="2"/>
          </p:nvPr>
        </p:nvSpPr>
        <p:spPr>
          <a:xfrm>
            <a:off x="895349" y="785206"/>
            <a:ext cx="10401300"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3600"/>
              <a:buNone/>
            </a:pPr>
            <a:r>
              <a:rPr lang="en-US"/>
              <a:t>Technology for Seniors: The Benefits of Video Games</a:t>
            </a:r>
            <a:endParaRPr/>
          </a:p>
        </p:txBody>
      </p:sp>
      <p:sp>
        <p:nvSpPr>
          <p:cNvPr id="539" name="Google Shape;539;p32"/>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40" name="Google Shape;540;p32"/>
          <p:cNvSpPr txBox="1">
            <a:spLocks noGrp="1"/>
          </p:cNvSpPr>
          <p:nvPr>
            <p:ph type="body" idx="1"/>
          </p:nvPr>
        </p:nvSpPr>
        <p:spPr>
          <a:xfrm>
            <a:off x="785385" y="1717964"/>
            <a:ext cx="10621229" cy="367726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092E4B"/>
              </a:buClr>
              <a:buSzPts val="2200"/>
              <a:buNone/>
            </a:pPr>
            <a:r>
              <a:rPr lang="en-US" sz="2200" dirty="0"/>
              <a:t>Playing video games exercises a gamer’s memory, especially </a:t>
            </a:r>
            <a:r>
              <a:rPr lang="en-US" sz="2200" b="1" dirty="0"/>
              <a:t>short-term memory</a:t>
            </a:r>
            <a:r>
              <a:rPr lang="en-US" sz="2200" dirty="0"/>
              <a:t>. Playing even occasionally can help seniors remember things </a:t>
            </a:r>
            <a:r>
              <a:rPr lang="en-US" sz="2200" b="1" dirty="0"/>
              <a:t>like names, addresses, phone numbers, date, and times better</a:t>
            </a:r>
            <a:endParaRPr dirty="0"/>
          </a:p>
          <a:p>
            <a:pPr marL="0" lvl="0" indent="0" algn="ctr" rtl="0">
              <a:lnSpc>
                <a:spcPct val="90000"/>
              </a:lnSpc>
              <a:spcBef>
                <a:spcPts val="1000"/>
              </a:spcBef>
              <a:spcAft>
                <a:spcPts val="0"/>
              </a:spcAft>
              <a:buClr>
                <a:srgbClr val="092E4B"/>
              </a:buClr>
              <a:buSzPts val="2200"/>
              <a:buNone/>
            </a:pPr>
            <a:r>
              <a:rPr lang="en-US" sz="2200" dirty="0"/>
              <a:t>They also force players to switch quickly between different tasks, which can lead to </a:t>
            </a:r>
            <a:r>
              <a:rPr lang="en-US" sz="2200" b="1" dirty="0"/>
              <a:t>increased mental flexibility </a:t>
            </a:r>
            <a:r>
              <a:rPr lang="en-US" sz="2200" dirty="0"/>
              <a:t>and </a:t>
            </a:r>
            <a:r>
              <a:rPr lang="en-US" sz="2200" b="1" dirty="0"/>
              <a:t>multi-tasking ability for seniors</a:t>
            </a:r>
            <a:r>
              <a:rPr lang="en-US" sz="2200" dirty="0"/>
              <a:t>.</a:t>
            </a:r>
            <a:endParaRPr sz="2200" b="1" dirty="0"/>
          </a:p>
          <a:p>
            <a:pPr marL="0" lvl="0" indent="0" algn="ctr" rtl="0">
              <a:lnSpc>
                <a:spcPct val="90000"/>
              </a:lnSpc>
              <a:spcBef>
                <a:spcPts val="1000"/>
              </a:spcBef>
              <a:spcAft>
                <a:spcPts val="0"/>
              </a:spcAft>
              <a:buClr>
                <a:srgbClr val="092E4B"/>
              </a:buClr>
              <a:buSzPts val="2200"/>
              <a:buNone/>
            </a:pPr>
            <a:r>
              <a:rPr lang="en-US" sz="2200" b="1" dirty="0"/>
              <a:t>Playing video games helped seniors exercise their brains and decrease their Alzheimer's risk factors. </a:t>
            </a:r>
            <a:endParaRPr dirty="0"/>
          </a:p>
          <a:p>
            <a:pPr marL="0" lvl="0" indent="0" algn="ctr" rtl="0">
              <a:lnSpc>
                <a:spcPct val="90000"/>
              </a:lnSpc>
              <a:spcBef>
                <a:spcPts val="1000"/>
              </a:spcBef>
              <a:spcAft>
                <a:spcPts val="0"/>
              </a:spcAft>
              <a:buClr>
                <a:srgbClr val="092E4B"/>
              </a:buClr>
              <a:buSzPts val="2200"/>
              <a:buNone/>
            </a:pPr>
            <a:r>
              <a:rPr lang="en-US" sz="2200" dirty="0"/>
              <a:t>It becomes an ideal space to play with the </a:t>
            </a:r>
            <a:r>
              <a:rPr lang="en-US" sz="2200" b="1" dirty="0"/>
              <a:t>family and promote interpersonal and intergenerational relationships</a:t>
            </a:r>
            <a:r>
              <a:rPr lang="en-US" sz="2200" dirty="0"/>
              <a:t>.</a:t>
            </a:r>
            <a:endParaRPr dirty="0"/>
          </a:p>
        </p:txBody>
      </p:sp>
      <p:pic>
        <p:nvPicPr>
          <p:cNvPr id="541" name="Google Shape;541;p32" descr="Game controllers. Gamepad video console computer items garish vector flat pictures"/>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578826" y="5063668"/>
            <a:ext cx="5517173" cy="1143000"/>
          </a:xfrm>
          <a:prstGeom prst="rect">
            <a:avLst/>
          </a:prstGeom>
          <a:noFill/>
          <a:ln>
            <a:noFill/>
          </a:ln>
        </p:spPr>
      </p:pic>
      <p:pic>
        <p:nvPicPr>
          <p:cNvPr id="542" name="Google Shape;542;p32" descr="Game controllers. Gamepad video console computer items garish vector flat pictures"/>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5955719" y="5063668"/>
            <a:ext cx="5591175" cy="1030858"/>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413D9D-0D26-0959-A74B-9804B813512A}"/>
              </a:ext>
            </a:extLst>
          </p:cNvPr>
          <p:cNvSpPr>
            <a:spLocks noGrp="1"/>
          </p:cNvSpPr>
          <p:nvPr>
            <p:ph type="body" idx="1"/>
          </p:nvPr>
        </p:nvSpPr>
        <p:spPr>
          <a:xfrm>
            <a:off x="228601" y="1610139"/>
            <a:ext cx="5308950" cy="4875327"/>
          </a:xfrm>
        </p:spPr>
        <p:txBody>
          <a:bodyPr/>
          <a:lstStyle/>
          <a:p>
            <a:pPr indent="0"/>
            <a:r>
              <a:rPr lang="en-US" dirty="0">
                <a:solidFill>
                  <a:schemeClr val="bg1"/>
                </a:solidFill>
              </a:rPr>
              <a:t>In the last years, some videogames brands such as </a:t>
            </a:r>
            <a:r>
              <a:rPr lang="en-US" dirty="0">
                <a:solidFill>
                  <a:srgbClr val="24BAA2"/>
                </a:solidFill>
                <a:hlinkClick r:id="rId2">
                  <a:extLst>
                    <a:ext uri="{A12FA001-AC4F-418D-AE19-62706E023703}">
                      <ahyp:hlinkClr xmlns:ahyp="http://schemas.microsoft.com/office/drawing/2018/hyperlinkcolor" val="tx"/>
                    </a:ext>
                  </a:extLst>
                </a:hlinkClick>
              </a:rPr>
              <a:t>PlayStation</a:t>
            </a:r>
            <a:r>
              <a:rPr lang="en-US" dirty="0">
                <a:solidFill>
                  <a:schemeClr val="bg1"/>
                </a:solidFill>
              </a:rPr>
              <a:t>, </a:t>
            </a:r>
            <a:r>
              <a:rPr lang="en-US" dirty="0">
                <a:solidFill>
                  <a:srgbClr val="24BAA2"/>
                </a:solidFill>
                <a:hlinkClick r:id="rId3">
                  <a:extLst>
                    <a:ext uri="{A12FA001-AC4F-418D-AE19-62706E023703}">
                      <ahyp:hlinkClr xmlns:ahyp="http://schemas.microsoft.com/office/drawing/2018/hyperlinkcolor" val="tx"/>
                    </a:ext>
                  </a:extLst>
                </a:hlinkClick>
              </a:rPr>
              <a:t>Xbox</a:t>
            </a:r>
            <a:r>
              <a:rPr lang="en-US" dirty="0">
                <a:solidFill>
                  <a:schemeClr val="bg1"/>
                </a:solidFill>
              </a:rPr>
              <a:t> or </a:t>
            </a:r>
            <a:r>
              <a:rPr lang="en-US" dirty="0">
                <a:solidFill>
                  <a:srgbClr val="24BAA2"/>
                </a:solidFill>
                <a:hlinkClick r:id="rId4">
                  <a:extLst>
                    <a:ext uri="{A12FA001-AC4F-418D-AE19-62706E023703}">
                      <ahyp:hlinkClr xmlns:ahyp="http://schemas.microsoft.com/office/drawing/2018/hyperlinkcolor" val="tx"/>
                    </a:ext>
                  </a:extLst>
                </a:hlinkClick>
              </a:rPr>
              <a:t>Nintendo</a:t>
            </a:r>
            <a:r>
              <a:rPr lang="en-US" dirty="0">
                <a:solidFill>
                  <a:schemeClr val="bg1"/>
                </a:solidFill>
              </a:rPr>
              <a:t> have developed games whose main objective is to improve memory and cognitive abilities. These games usually have very visual graphics and are very easy to use.</a:t>
            </a:r>
          </a:p>
          <a:p>
            <a:pPr indent="0"/>
            <a:r>
              <a:rPr lang="en-US" sz="2400" dirty="0">
                <a:solidFill>
                  <a:schemeClr val="bg1"/>
                </a:solidFill>
                <a:latin typeface="Calibri"/>
                <a:ea typeface="Calibri"/>
                <a:cs typeface="Calibri"/>
                <a:sym typeface="Calibri"/>
              </a:rPr>
              <a:t>However, smartphones are an amazing tool to use as via </a:t>
            </a:r>
            <a:r>
              <a:rPr lang="en-US" sz="2400" b="1" dirty="0">
                <a:solidFill>
                  <a:schemeClr val="bg1"/>
                </a:solidFill>
                <a:latin typeface="Calibri"/>
                <a:ea typeface="Calibri"/>
                <a:cs typeface="Calibri"/>
                <a:sym typeface="Calibri"/>
              </a:rPr>
              <a:t>Apps, games, video games, specific webpages </a:t>
            </a:r>
            <a:r>
              <a:rPr lang="en-US" sz="2400" dirty="0">
                <a:solidFill>
                  <a:schemeClr val="bg1"/>
                </a:solidFill>
                <a:latin typeface="Calibri"/>
                <a:ea typeface="Calibri"/>
                <a:cs typeface="Calibri"/>
                <a:sym typeface="Calibri"/>
              </a:rPr>
              <a:t>the options are endless for seniors looking to improve cognitive function</a:t>
            </a:r>
            <a:endParaRPr lang="en-US" dirty="0">
              <a:solidFill>
                <a:schemeClr val="bg1"/>
              </a:solidFill>
            </a:endParaRPr>
          </a:p>
          <a:p>
            <a:pPr indent="0"/>
            <a:endParaRPr lang="en-IE" dirty="0">
              <a:solidFill>
                <a:schemeClr val="bg1"/>
              </a:solidFill>
            </a:endParaRPr>
          </a:p>
        </p:txBody>
      </p:sp>
      <p:sp>
        <p:nvSpPr>
          <p:cNvPr id="3" name="Text Placeholder 2">
            <a:extLst>
              <a:ext uri="{FF2B5EF4-FFF2-40B4-BE49-F238E27FC236}">
                <a16:creationId xmlns:a16="http://schemas.microsoft.com/office/drawing/2014/main" id="{AA0D0A10-A48B-107D-E4B5-F228ED3E2F57}"/>
              </a:ext>
            </a:extLst>
          </p:cNvPr>
          <p:cNvSpPr>
            <a:spLocks noGrp="1"/>
          </p:cNvSpPr>
          <p:nvPr>
            <p:ph type="body" idx="2"/>
          </p:nvPr>
        </p:nvSpPr>
        <p:spPr>
          <a:xfrm>
            <a:off x="780175" y="372534"/>
            <a:ext cx="4757375" cy="992652"/>
          </a:xfrm>
        </p:spPr>
        <p:txBody>
          <a:bodyPr/>
          <a:lstStyle/>
          <a:p>
            <a:pPr marL="0" indent="0"/>
            <a:r>
              <a:rPr lang="en-IE" dirty="0"/>
              <a:t>Devices for Playing/ Gaming</a:t>
            </a:r>
          </a:p>
        </p:txBody>
      </p:sp>
      <p:pic>
        <p:nvPicPr>
          <p:cNvPr id="6" name="Picture Placeholder 5" descr="Two people playing video games&#10;&#10;Description automatically generated with medium confidence">
            <a:extLst>
              <a:ext uri="{FF2B5EF4-FFF2-40B4-BE49-F238E27FC236}">
                <a16:creationId xmlns:a16="http://schemas.microsoft.com/office/drawing/2014/main" id="{A369E32A-4A6E-8825-082A-0A307FC741EC}"/>
              </a:ext>
            </a:extLst>
          </p:cNvPr>
          <p:cNvPicPr>
            <a:picLocks noGrp="1" noChangeAspect="1"/>
          </p:cNvPicPr>
          <p:nvPr>
            <p:ph type="pic" idx="3"/>
          </p:nvPr>
        </p:nvPicPr>
        <p:blipFill>
          <a:blip r:embed="rId5" cstate="screen">
            <a:extLst>
              <a:ext uri="{28A0092B-C50C-407E-A947-70E740481C1C}">
                <a14:useLocalDpi xmlns:a14="http://schemas.microsoft.com/office/drawing/2010/main"/>
              </a:ext>
              <a:ext uri="{837473B0-CC2E-450A-ABE3-18F120FF3D39}">
                <a1611:picAttrSrcUrl xmlns:a1611="http://schemas.microsoft.com/office/drawing/2016/11/main" r:id="rId6"/>
              </a:ext>
            </a:extLst>
          </a:blip>
          <a:srcRect/>
          <a:stretch>
            <a:fillRect/>
          </a:stretch>
        </p:blipFill>
        <p:spPr/>
      </p:pic>
    </p:spTree>
    <p:extLst>
      <p:ext uri="{BB962C8B-B14F-4D97-AF65-F5344CB8AC3E}">
        <p14:creationId xmlns:p14="http://schemas.microsoft.com/office/powerpoint/2010/main" val="1808721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sp>
        <p:nvSpPr>
          <p:cNvPr id="562" name="Google Shape;562;p34"/>
          <p:cNvSpPr/>
          <p:nvPr/>
        </p:nvSpPr>
        <p:spPr>
          <a:xfrm>
            <a:off x="11769972" y="4673600"/>
            <a:ext cx="300182" cy="201237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63" name="Google Shape;563;p34"/>
          <p:cNvSpPr/>
          <p:nvPr/>
        </p:nvSpPr>
        <p:spPr>
          <a:xfrm>
            <a:off x="0" y="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sp>
        <p:nvSpPr>
          <p:cNvPr id="564" name="Google Shape;564;p34"/>
          <p:cNvSpPr/>
          <p:nvPr/>
        </p:nvSpPr>
        <p:spPr>
          <a:xfrm>
            <a:off x="152400" y="152400"/>
            <a:ext cx="12192000" cy="0"/>
          </a:xfrm>
          <a:prstGeom prst="rect">
            <a:avLst/>
          </a:prstGeom>
          <a:solidFill>
            <a:srgbClr val="FFFFFF"/>
          </a:solidFill>
          <a:ln>
            <a:noFill/>
          </a:ln>
        </p:spPr>
        <p:txBody>
          <a:bodyPr spcFirstLastPara="1" wrap="square" lIns="0" tIns="0" rIns="0" bIns="0" anchor="ctr" anchorCtr="0">
            <a:sp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chemeClr val="dk1"/>
              </a:solidFill>
              <a:latin typeface="Arial"/>
              <a:ea typeface="Arial"/>
              <a:cs typeface="Arial"/>
              <a:sym typeface="Arial"/>
            </a:endParaRPr>
          </a:p>
        </p:txBody>
      </p:sp>
      <p:pic>
        <p:nvPicPr>
          <p:cNvPr id="565" name="Google Shape;565;p34"/>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6076" y="1672212"/>
            <a:ext cx="6460914" cy="5196347"/>
          </a:xfrm>
          <a:prstGeom prst="rect">
            <a:avLst/>
          </a:prstGeom>
          <a:noFill/>
          <a:ln>
            <a:noFill/>
          </a:ln>
        </p:spPr>
      </p:pic>
      <p:pic>
        <p:nvPicPr>
          <p:cNvPr id="566" name="Google Shape;566;p34"/>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366804" y="64"/>
            <a:ext cx="5825195" cy="1672148"/>
          </a:xfrm>
          <a:prstGeom prst="rect">
            <a:avLst/>
          </a:prstGeom>
          <a:noFill/>
          <a:ln>
            <a:noFill/>
          </a:ln>
        </p:spPr>
      </p:pic>
      <p:sp>
        <p:nvSpPr>
          <p:cNvPr id="567" name="Google Shape;567;p34"/>
          <p:cNvSpPr txBox="1">
            <a:spLocks noGrp="1"/>
          </p:cNvSpPr>
          <p:nvPr>
            <p:ph type="body" idx="2"/>
          </p:nvPr>
        </p:nvSpPr>
        <p:spPr>
          <a:xfrm>
            <a:off x="1799102" y="424872"/>
            <a:ext cx="7595155" cy="641428"/>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24BAA2"/>
              </a:buClr>
              <a:buSzPts val="2800"/>
              <a:buNone/>
            </a:pPr>
            <a:r>
              <a:rPr lang="en-US" dirty="0">
                <a:latin typeface="Calibri" panose="020F0502020204030204" pitchFamily="34" charset="0"/>
                <a:ea typeface="Calibri" panose="020F0502020204030204" pitchFamily="34" charset="0"/>
                <a:cs typeface="Calibri" panose="020F0502020204030204" pitchFamily="34" charset="0"/>
                <a:sym typeface="Arial"/>
              </a:rPr>
              <a:t>Working Cognitive Abilities via Virtual Reality Games…some examples  </a:t>
            </a:r>
            <a:endParaRPr dirty="0">
              <a:latin typeface="Calibri" panose="020F0502020204030204" pitchFamily="34" charset="0"/>
              <a:ea typeface="Calibri" panose="020F0502020204030204" pitchFamily="34" charset="0"/>
              <a:cs typeface="Calibri" panose="020F0502020204030204" pitchFamily="34" charset="0"/>
            </a:endParaRPr>
          </a:p>
        </p:txBody>
      </p:sp>
      <p:sp>
        <p:nvSpPr>
          <p:cNvPr id="568" name="Google Shape;568;p34"/>
          <p:cNvSpPr txBox="1"/>
          <p:nvPr/>
        </p:nvSpPr>
        <p:spPr>
          <a:xfrm>
            <a:off x="424578" y="2190721"/>
            <a:ext cx="11127342" cy="1331964"/>
          </a:xfrm>
          <a:prstGeom prst="rect">
            <a:avLst/>
          </a:prstGeom>
          <a:noFill/>
          <a:ln>
            <a:noFill/>
          </a:ln>
        </p:spPr>
        <p:txBody>
          <a:bodyPr spcFirstLastPara="1" wrap="square" lIns="91425" tIns="45700" rIns="91425" bIns="45700" anchor="t" anchorCtr="0">
            <a:noAutofit/>
          </a:bodyPr>
          <a:lstStyle/>
          <a:p>
            <a:pPr marL="0" marR="0" lvl="0" indent="0" algn="just" rtl="0">
              <a:lnSpc>
                <a:spcPct val="90000"/>
              </a:lnSpc>
              <a:spcBef>
                <a:spcPts val="0"/>
              </a:spcBef>
              <a:spcAft>
                <a:spcPts val="0"/>
              </a:spcAft>
              <a:buClr>
                <a:schemeClr val="lt1"/>
              </a:buClr>
              <a:buSzPts val="2400"/>
              <a:buFont typeface="Arial"/>
              <a:buNone/>
            </a:pPr>
            <a:endParaRPr sz="2400" b="0" i="0">
              <a:solidFill>
                <a:schemeClr val="lt1"/>
              </a:solidFill>
              <a:latin typeface="Calibri"/>
              <a:ea typeface="Calibri"/>
              <a:cs typeface="Calibri"/>
              <a:sym typeface="Calibri"/>
            </a:endParaRPr>
          </a:p>
        </p:txBody>
      </p:sp>
      <p:sp>
        <p:nvSpPr>
          <p:cNvPr id="569" name="Google Shape;569;p34"/>
          <p:cNvSpPr txBox="1"/>
          <p:nvPr/>
        </p:nvSpPr>
        <p:spPr>
          <a:xfrm>
            <a:off x="143163" y="3497053"/>
            <a:ext cx="2757189" cy="32931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92E4B"/>
                </a:solidFill>
                <a:latin typeface="Calibri"/>
                <a:ea typeface="Calibri"/>
                <a:cs typeface="Calibri"/>
                <a:sym typeface="Calibri"/>
              </a:rPr>
              <a:t>In </a:t>
            </a:r>
            <a:r>
              <a:rPr lang="en-US" sz="1600" b="1" u="sng" dirty="0">
                <a:solidFill>
                  <a:srgbClr val="092E4B"/>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Escape Academy</a:t>
            </a:r>
            <a:r>
              <a:rPr lang="en-US" sz="1600" dirty="0">
                <a:solidFill>
                  <a:srgbClr val="092E4B"/>
                </a:solidFill>
                <a:latin typeface="Calibri"/>
                <a:ea typeface="Calibri"/>
                <a:cs typeface="Calibri"/>
                <a:sym typeface="Calibri"/>
              </a:rPr>
              <a:t> seniors will have to find a way to get out of the different rooms. For that, they will need to fight their way through a variety of </a:t>
            </a:r>
            <a:r>
              <a:rPr lang="en-US" sz="1600" b="1" dirty="0">
                <a:solidFill>
                  <a:srgbClr val="092E4B"/>
                </a:solidFill>
                <a:latin typeface="Calibri"/>
                <a:ea typeface="Calibri"/>
                <a:cs typeface="Calibri"/>
                <a:sym typeface="Calibri"/>
              </a:rPr>
              <a:t>team-based, exploration, and limited-time challenges</a:t>
            </a:r>
            <a:r>
              <a:rPr lang="en-US" sz="1600" dirty="0">
                <a:solidFill>
                  <a:srgbClr val="092E4B"/>
                </a:solidFill>
                <a:latin typeface="Calibri"/>
                <a:ea typeface="Calibri"/>
                <a:cs typeface="Calibri"/>
                <a:sym typeface="Calibri"/>
              </a:rPr>
              <a:t>. A constant training space through </a:t>
            </a:r>
            <a:r>
              <a:rPr lang="en-US" sz="1600" b="1" dirty="0">
                <a:solidFill>
                  <a:srgbClr val="092E4B"/>
                </a:solidFill>
                <a:latin typeface="Calibri"/>
                <a:ea typeface="Calibri"/>
                <a:cs typeface="Calibri"/>
                <a:sym typeface="Calibri"/>
              </a:rPr>
              <a:t>clues</a:t>
            </a:r>
            <a:r>
              <a:rPr lang="en-US" sz="1600" dirty="0">
                <a:solidFill>
                  <a:srgbClr val="092E4B"/>
                </a:solidFill>
                <a:latin typeface="Calibri"/>
                <a:ea typeface="Calibri"/>
                <a:cs typeface="Calibri"/>
                <a:sym typeface="Calibri"/>
              </a:rPr>
              <a:t>, </a:t>
            </a:r>
            <a:r>
              <a:rPr lang="en-US" sz="1600" b="1" dirty="0">
                <a:solidFill>
                  <a:srgbClr val="092E4B"/>
                </a:solidFill>
                <a:latin typeface="Calibri"/>
                <a:ea typeface="Calibri"/>
                <a:cs typeface="Calibri"/>
                <a:sym typeface="Calibri"/>
              </a:rPr>
              <a:t>keys, locks, safes and secret codes</a:t>
            </a:r>
            <a:r>
              <a:rPr lang="en-US" sz="1600" dirty="0">
                <a:solidFill>
                  <a:srgbClr val="092E4B"/>
                </a:solidFill>
                <a:latin typeface="Calibri"/>
                <a:ea typeface="Calibri"/>
                <a:cs typeface="Calibri"/>
                <a:sym typeface="Calibri"/>
              </a:rPr>
              <a:t>. Everything is as if it were a real </a:t>
            </a:r>
            <a:r>
              <a:rPr lang="en-US" sz="1600" b="1" dirty="0">
                <a:solidFill>
                  <a:srgbClr val="092E4B"/>
                </a:solidFill>
                <a:latin typeface="Calibri"/>
                <a:ea typeface="Calibri"/>
                <a:cs typeface="Calibri"/>
                <a:sym typeface="Calibri"/>
              </a:rPr>
              <a:t>Escape Room.</a:t>
            </a:r>
            <a:endParaRPr sz="1600" dirty="0">
              <a:solidFill>
                <a:srgbClr val="092E4B"/>
              </a:solidFill>
            </a:endParaRPr>
          </a:p>
          <a:p>
            <a:pPr marL="0" marR="0" lvl="0" indent="0" algn="just" rtl="0">
              <a:spcBef>
                <a:spcPts val="0"/>
              </a:spcBef>
              <a:spcAft>
                <a:spcPts val="0"/>
              </a:spcAft>
              <a:buNone/>
            </a:pPr>
            <a:endParaRPr sz="1600" b="1" dirty="0">
              <a:solidFill>
                <a:srgbClr val="092E4B"/>
              </a:solidFill>
              <a:latin typeface="Calibri"/>
              <a:ea typeface="Calibri"/>
              <a:cs typeface="Calibri"/>
              <a:sym typeface="Calibri"/>
            </a:endParaRPr>
          </a:p>
        </p:txBody>
      </p:sp>
      <p:pic>
        <p:nvPicPr>
          <p:cNvPr id="570" name="Google Shape;570;p34" descr="Escape Academy en Steam"/>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152400" y="1944684"/>
            <a:ext cx="2854204" cy="1483791"/>
          </a:xfrm>
          <a:prstGeom prst="rect">
            <a:avLst/>
          </a:prstGeom>
          <a:noFill/>
          <a:ln w="34925" cap="flat" cmpd="sng">
            <a:solidFill>
              <a:srgbClr val="8F2F92"/>
            </a:solidFill>
            <a:prstDash val="solid"/>
            <a:round/>
            <a:headEnd type="none" w="sm" len="sm"/>
            <a:tailEnd type="none" w="sm" len="sm"/>
          </a:ln>
        </p:spPr>
      </p:pic>
      <p:sp>
        <p:nvSpPr>
          <p:cNvPr id="571" name="Google Shape;571;p34"/>
          <p:cNvSpPr txBox="1"/>
          <p:nvPr/>
        </p:nvSpPr>
        <p:spPr>
          <a:xfrm>
            <a:off x="3216483" y="3486533"/>
            <a:ext cx="2715786" cy="35393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u="sng" dirty="0">
                <a:solidFill>
                  <a:srgbClr val="092E4B"/>
                </a:solidFill>
                <a:latin typeface="Calibri"/>
                <a:ea typeface="Calibri"/>
                <a:cs typeface="Calibri"/>
                <a:sym typeface="Calibri"/>
                <a:hlinkClick r:id="rId7">
                  <a:extLst>
                    <a:ext uri="{A12FA001-AC4F-418D-AE19-62706E023703}">
                      <ahyp:hlinkClr xmlns:ahyp="http://schemas.microsoft.com/office/drawing/2018/hyperlinkcolor" val="tx"/>
                    </a:ext>
                  </a:extLst>
                </a:hlinkClick>
              </a:rPr>
              <a:t>Ever Forward</a:t>
            </a:r>
            <a:r>
              <a:rPr lang="en-US" sz="1600" b="1" dirty="0">
                <a:solidFill>
                  <a:srgbClr val="092E4B"/>
                </a:solidFill>
                <a:latin typeface="Calibri"/>
                <a:ea typeface="Calibri"/>
                <a:cs typeface="Calibri"/>
                <a:sym typeface="Calibri"/>
              </a:rPr>
              <a:t>, </a:t>
            </a:r>
            <a:r>
              <a:rPr lang="en-US" sz="1600" dirty="0">
                <a:solidFill>
                  <a:srgbClr val="092E4B"/>
                </a:solidFill>
                <a:latin typeface="Calibri"/>
                <a:ea typeface="Calibri"/>
                <a:cs typeface="Calibri"/>
                <a:sym typeface="Calibri"/>
              </a:rPr>
              <a:t>is an adventure and puzzle game that tells the story of Maya, who has been suddenly lost in a strange world halfway between reality and imagination. </a:t>
            </a:r>
            <a:endParaRPr sz="1600" dirty="0">
              <a:solidFill>
                <a:srgbClr val="092E4B"/>
              </a:solidFill>
            </a:endParaRPr>
          </a:p>
          <a:p>
            <a:pPr marL="0" marR="0" lvl="0" indent="0" algn="ctr" rtl="0">
              <a:spcBef>
                <a:spcPts val="0"/>
              </a:spcBef>
              <a:spcAft>
                <a:spcPts val="0"/>
              </a:spcAft>
              <a:buNone/>
            </a:pPr>
            <a:r>
              <a:rPr lang="en-US" sz="1600" dirty="0">
                <a:solidFill>
                  <a:srgbClr val="092E4B"/>
                </a:solidFill>
                <a:latin typeface="Calibri"/>
                <a:ea typeface="Calibri"/>
                <a:cs typeface="Calibri"/>
                <a:sym typeface="Calibri"/>
              </a:rPr>
              <a:t>Players must observe and use </a:t>
            </a:r>
            <a:r>
              <a:rPr lang="en-US" sz="1600" b="1" dirty="0">
                <a:solidFill>
                  <a:srgbClr val="092E4B"/>
                </a:solidFill>
                <a:latin typeface="Calibri"/>
                <a:ea typeface="Calibri"/>
                <a:cs typeface="Calibri"/>
                <a:sym typeface="Calibri"/>
              </a:rPr>
              <a:t>their intelligence to solve multiple puzzles </a:t>
            </a:r>
            <a:r>
              <a:rPr lang="en-US" sz="1600" dirty="0">
                <a:solidFill>
                  <a:srgbClr val="092E4B"/>
                </a:solidFill>
                <a:latin typeface="Calibri"/>
                <a:ea typeface="Calibri"/>
                <a:cs typeface="Calibri"/>
                <a:sym typeface="Calibri"/>
              </a:rPr>
              <a:t>that will help uncover the dark secrets of Maya's past that her mind has preferred to forget.</a:t>
            </a:r>
            <a:endParaRPr sz="1600" dirty="0">
              <a:solidFill>
                <a:srgbClr val="092E4B"/>
              </a:solidFill>
            </a:endParaRPr>
          </a:p>
          <a:p>
            <a:pPr marL="0" marR="0" lvl="0" indent="0" algn="ctr" rtl="0">
              <a:spcBef>
                <a:spcPts val="0"/>
              </a:spcBef>
              <a:spcAft>
                <a:spcPts val="0"/>
              </a:spcAft>
              <a:buNone/>
            </a:pPr>
            <a:endParaRPr sz="1600" dirty="0">
              <a:solidFill>
                <a:srgbClr val="092E4B"/>
              </a:solidFill>
              <a:latin typeface="Calibri"/>
              <a:ea typeface="Calibri"/>
              <a:cs typeface="Calibri"/>
              <a:sym typeface="Calibri"/>
            </a:endParaRPr>
          </a:p>
          <a:p>
            <a:pPr marL="0" marR="0" lvl="0" indent="0" algn="ctr" rtl="0">
              <a:spcBef>
                <a:spcPts val="0"/>
              </a:spcBef>
              <a:spcAft>
                <a:spcPts val="0"/>
              </a:spcAft>
              <a:buNone/>
            </a:pPr>
            <a:endParaRPr sz="1600" dirty="0">
              <a:solidFill>
                <a:srgbClr val="092E4B"/>
              </a:solidFill>
              <a:latin typeface="Calibri"/>
              <a:ea typeface="Calibri"/>
              <a:cs typeface="Calibri"/>
              <a:sym typeface="Calibri"/>
            </a:endParaRPr>
          </a:p>
        </p:txBody>
      </p:sp>
      <p:sp>
        <p:nvSpPr>
          <p:cNvPr id="572" name="Google Shape;572;p34"/>
          <p:cNvSpPr txBox="1"/>
          <p:nvPr/>
        </p:nvSpPr>
        <p:spPr>
          <a:xfrm>
            <a:off x="6218301" y="3522685"/>
            <a:ext cx="2803359" cy="378561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dirty="0">
                <a:solidFill>
                  <a:srgbClr val="092E4B"/>
                </a:solidFill>
                <a:latin typeface="Calibri"/>
                <a:ea typeface="Calibri"/>
                <a:cs typeface="Calibri"/>
                <a:sym typeface="Calibri"/>
              </a:rPr>
              <a:t>In </a:t>
            </a:r>
            <a:r>
              <a:rPr lang="en-US" sz="1600" b="1" u="sng" dirty="0">
                <a:solidFill>
                  <a:srgbClr val="092E4B"/>
                </a:solidFill>
                <a:latin typeface="Calibri"/>
                <a:ea typeface="Calibri"/>
                <a:cs typeface="Calibri"/>
                <a:sym typeface="Calibri"/>
                <a:hlinkClick r:id="rId8">
                  <a:extLst>
                    <a:ext uri="{A12FA001-AC4F-418D-AE19-62706E023703}">
                      <ahyp:hlinkClr xmlns:ahyp="http://schemas.microsoft.com/office/drawing/2018/hyperlinkcolor" val="tx"/>
                    </a:ext>
                  </a:extLst>
                </a:hlinkClick>
              </a:rPr>
              <a:t>We Were Here Together </a:t>
            </a:r>
            <a:r>
              <a:rPr lang="en-US" sz="1600" dirty="0">
                <a:solidFill>
                  <a:srgbClr val="092E4B"/>
                </a:solidFill>
                <a:latin typeface="Calibri"/>
                <a:ea typeface="Calibri"/>
                <a:cs typeface="Calibri"/>
                <a:sym typeface="Calibri"/>
              </a:rPr>
              <a:t>we play two explorers who set out from a polar base to rescue other lost explorers. To find them the gamers will have to </a:t>
            </a:r>
            <a:r>
              <a:rPr lang="en-US" sz="1600" b="1" dirty="0">
                <a:solidFill>
                  <a:srgbClr val="092E4B"/>
                </a:solidFill>
                <a:latin typeface="Calibri"/>
                <a:ea typeface="Calibri"/>
                <a:cs typeface="Calibri"/>
                <a:sym typeface="Calibri"/>
              </a:rPr>
              <a:t>solve puzzles together</a:t>
            </a:r>
            <a:r>
              <a:rPr lang="en-US" sz="1600" dirty="0">
                <a:solidFill>
                  <a:srgbClr val="092E4B"/>
                </a:solidFill>
                <a:latin typeface="Calibri"/>
                <a:ea typeface="Calibri"/>
                <a:cs typeface="Calibri"/>
                <a:sym typeface="Calibri"/>
              </a:rPr>
              <a:t>, the communication between them is so important. </a:t>
            </a:r>
            <a:endParaRPr sz="1600" dirty="0">
              <a:solidFill>
                <a:srgbClr val="092E4B"/>
              </a:solidFill>
            </a:endParaRPr>
          </a:p>
          <a:p>
            <a:pPr marL="0" marR="0" lvl="0" indent="0" algn="ctr" rtl="0">
              <a:spcBef>
                <a:spcPts val="0"/>
              </a:spcBef>
              <a:spcAft>
                <a:spcPts val="0"/>
              </a:spcAft>
              <a:buNone/>
            </a:pPr>
            <a:r>
              <a:rPr lang="en-US" sz="1600" dirty="0">
                <a:solidFill>
                  <a:srgbClr val="092E4B"/>
                </a:solidFill>
                <a:latin typeface="Calibri"/>
                <a:ea typeface="Calibri"/>
                <a:cs typeface="Calibri"/>
                <a:sym typeface="Calibri"/>
              </a:rPr>
              <a:t>This game becomes an essential tool to </a:t>
            </a:r>
            <a:r>
              <a:rPr lang="en-US" sz="1600" b="1" dirty="0">
                <a:solidFill>
                  <a:srgbClr val="092E4B"/>
                </a:solidFill>
                <a:latin typeface="Calibri"/>
                <a:ea typeface="Calibri"/>
                <a:cs typeface="Calibri"/>
                <a:sym typeface="Calibri"/>
              </a:rPr>
              <a:t>improve communications skills </a:t>
            </a:r>
            <a:r>
              <a:rPr lang="en-US" sz="1600" dirty="0">
                <a:solidFill>
                  <a:srgbClr val="092E4B"/>
                </a:solidFill>
                <a:latin typeface="Calibri"/>
                <a:ea typeface="Calibri"/>
                <a:cs typeface="Calibri"/>
                <a:sym typeface="Calibri"/>
              </a:rPr>
              <a:t>and a </a:t>
            </a:r>
            <a:r>
              <a:rPr lang="en-US" sz="1600" b="1" dirty="0">
                <a:solidFill>
                  <a:srgbClr val="092E4B"/>
                </a:solidFill>
                <a:latin typeface="Calibri"/>
                <a:ea typeface="Calibri"/>
                <a:cs typeface="Calibri"/>
                <a:sym typeface="Calibri"/>
              </a:rPr>
              <a:t>channel for seniors to keep in contact with their family. </a:t>
            </a:r>
            <a:endParaRPr sz="1600" dirty="0">
              <a:solidFill>
                <a:srgbClr val="092E4B"/>
              </a:solidFill>
            </a:endParaRPr>
          </a:p>
          <a:p>
            <a:pPr marL="0" marR="0" lvl="0" indent="0" algn="ctr" rtl="0">
              <a:spcBef>
                <a:spcPts val="0"/>
              </a:spcBef>
              <a:spcAft>
                <a:spcPts val="0"/>
              </a:spcAft>
              <a:buNone/>
            </a:pPr>
            <a:endParaRPr sz="1600" b="1" dirty="0">
              <a:solidFill>
                <a:srgbClr val="092E4B"/>
              </a:solidFill>
              <a:latin typeface="Calibri"/>
              <a:ea typeface="Calibri"/>
              <a:cs typeface="Calibri"/>
              <a:sym typeface="Calibri"/>
            </a:endParaRPr>
          </a:p>
          <a:p>
            <a:pPr marL="0" marR="0" lvl="0" indent="0" algn="ctr" rtl="0">
              <a:spcBef>
                <a:spcPts val="0"/>
              </a:spcBef>
              <a:spcAft>
                <a:spcPts val="0"/>
              </a:spcAft>
              <a:buNone/>
            </a:pPr>
            <a:endParaRPr sz="1600" b="1" dirty="0">
              <a:solidFill>
                <a:srgbClr val="092E4B"/>
              </a:solidFill>
              <a:latin typeface="Calibri"/>
              <a:ea typeface="Calibri"/>
              <a:cs typeface="Calibri"/>
              <a:sym typeface="Calibri"/>
            </a:endParaRPr>
          </a:p>
        </p:txBody>
      </p:sp>
      <p:sp>
        <p:nvSpPr>
          <p:cNvPr id="573" name="Google Shape;573;p34"/>
          <p:cNvSpPr txBox="1"/>
          <p:nvPr/>
        </p:nvSpPr>
        <p:spPr>
          <a:xfrm>
            <a:off x="9164828" y="3522685"/>
            <a:ext cx="2715786" cy="353939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u="sng" dirty="0">
                <a:solidFill>
                  <a:srgbClr val="092E4B"/>
                </a:solidFill>
                <a:latin typeface="Calibri"/>
                <a:ea typeface="Calibri"/>
                <a:cs typeface="Calibri"/>
                <a:sym typeface="Calibri"/>
                <a:hlinkClick r:id="rId9">
                  <a:extLst>
                    <a:ext uri="{A12FA001-AC4F-418D-AE19-62706E023703}">
                      <ahyp:hlinkClr xmlns:ahyp="http://schemas.microsoft.com/office/drawing/2018/hyperlinkcolor" val="tx"/>
                    </a:ext>
                  </a:extLst>
                </a:hlinkClick>
              </a:rPr>
              <a:t>Maquette</a:t>
            </a:r>
            <a:r>
              <a:rPr lang="en-US" sz="1600" dirty="0">
                <a:solidFill>
                  <a:srgbClr val="092E4B"/>
                </a:solidFill>
                <a:latin typeface="Calibri"/>
                <a:ea typeface="Calibri"/>
                <a:cs typeface="Calibri"/>
                <a:sym typeface="Calibri"/>
              </a:rPr>
              <a:t> is a beautiful and </a:t>
            </a:r>
            <a:r>
              <a:rPr lang="en-US" sz="1600" dirty="0" err="1">
                <a:solidFill>
                  <a:srgbClr val="092E4B"/>
                </a:solidFill>
                <a:latin typeface="Calibri"/>
                <a:ea typeface="Calibri"/>
                <a:cs typeface="Calibri"/>
                <a:sym typeface="Calibri"/>
              </a:rPr>
              <a:t>colourful</a:t>
            </a:r>
            <a:r>
              <a:rPr lang="en-US" sz="1600" dirty="0">
                <a:solidFill>
                  <a:srgbClr val="092E4B"/>
                </a:solidFill>
                <a:latin typeface="Calibri"/>
                <a:ea typeface="Calibri"/>
                <a:cs typeface="Calibri"/>
                <a:sym typeface="Calibri"/>
              </a:rPr>
              <a:t> first-person puzzle game that transports the player to a magical world, where every building and object is tiny and amazingly big at the same time.</a:t>
            </a:r>
            <a:endParaRPr sz="1600" dirty="0">
              <a:solidFill>
                <a:srgbClr val="092E4B"/>
              </a:solidFill>
            </a:endParaRPr>
          </a:p>
          <a:p>
            <a:pPr marL="0" marR="0" lvl="0" indent="0" algn="ctr" rtl="0">
              <a:spcBef>
                <a:spcPts val="0"/>
              </a:spcBef>
              <a:spcAft>
                <a:spcPts val="0"/>
              </a:spcAft>
              <a:buNone/>
            </a:pPr>
            <a:endParaRPr sz="1600" dirty="0">
              <a:solidFill>
                <a:srgbClr val="092E4B"/>
              </a:solidFill>
              <a:latin typeface="Calibri"/>
              <a:ea typeface="Calibri"/>
              <a:cs typeface="Calibri"/>
              <a:sym typeface="Calibri"/>
            </a:endParaRPr>
          </a:p>
          <a:p>
            <a:pPr marL="0" marR="0" lvl="0" indent="0" algn="ctr" rtl="0">
              <a:spcBef>
                <a:spcPts val="0"/>
              </a:spcBef>
              <a:spcAft>
                <a:spcPts val="0"/>
              </a:spcAft>
              <a:buNone/>
            </a:pPr>
            <a:r>
              <a:rPr lang="en-US" sz="1600" dirty="0">
                <a:solidFill>
                  <a:srgbClr val="092E4B"/>
                </a:solidFill>
                <a:latin typeface="Calibri"/>
                <a:ea typeface="Calibri"/>
                <a:cs typeface="Calibri"/>
                <a:sym typeface="Calibri"/>
              </a:rPr>
              <a:t>With each puzzle that is solved, more is learned about what has happened to the protagonist.</a:t>
            </a:r>
            <a:endParaRPr sz="1600" dirty="0">
              <a:solidFill>
                <a:srgbClr val="092E4B"/>
              </a:solidFill>
            </a:endParaRPr>
          </a:p>
          <a:p>
            <a:pPr marL="0" marR="0" lvl="0" indent="0" algn="ctr" rtl="0">
              <a:spcBef>
                <a:spcPts val="0"/>
              </a:spcBef>
              <a:spcAft>
                <a:spcPts val="0"/>
              </a:spcAft>
              <a:buNone/>
            </a:pPr>
            <a:endParaRPr sz="1600" dirty="0">
              <a:solidFill>
                <a:srgbClr val="092E4B"/>
              </a:solidFill>
              <a:latin typeface="Calibri"/>
              <a:ea typeface="Calibri"/>
              <a:cs typeface="Calibri"/>
              <a:sym typeface="Calibri"/>
            </a:endParaRPr>
          </a:p>
          <a:p>
            <a:pPr marL="0" marR="0" lvl="0" indent="0" algn="ctr" rtl="0">
              <a:spcBef>
                <a:spcPts val="0"/>
              </a:spcBef>
              <a:spcAft>
                <a:spcPts val="0"/>
              </a:spcAft>
              <a:buNone/>
            </a:pPr>
            <a:endParaRPr sz="1600" dirty="0">
              <a:solidFill>
                <a:srgbClr val="092E4B"/>
              </a:solidFill>
              <a:latin typeface="Calibri"/>
              <a:ea typeface="Calibri"/>
              <a:cs typeface="Calibri"/>
              <a:sym typeface="Calibri"/>
            </a:endParaRPr>
          </a:p>
        </p:txBody>
      </p:sp>
      <p:pic>
        <p:nvPicPr>
          <p:cNvPr id="574" name="Google Shape;574;p34"/>
          <p:cNvPicPr preferRelativeResize="0"/>
          <p:nvPr/>
        </p:nvPicPr>
        <p:blipFill rotWithShape="1">
          <a:blip r:embed="rId10" cstate="screen">
            <a:alphaModFix/>
            <a:extLst>
              <a:ext uri="{28A0092B-C50C-407E-A947-70E740481C1C}">
                <a14:useLocalDpi xmlns:a14="http://schemas.microsoft.com/office/drawing/2010/main"/>
              </a:ext>
            </a:extLst>
          </a:blip>
          <a:srcRect/>
          <a:stretch/>
        </p:blipFill>
        <p:spPr>
          <a:xfrm>
            <a:off x="10596806" y="64"/>
            <a:ext cx="1570182" cy="1148296"/>
          </a:xfrm>
          <a:prstGeom prst="rect">
            <a:avLst/>
          </a:prstGeom>
          <a:noFill/>
          <a:ln>
            <a:noFill/>
          </a:ln>
        </p:spPr>
      </p:pic>
      <p:pic>
        <p:nvPicPr>
          <p:cNvPr id="575" name="Google Shape;575;p34" descr="Comprar Ever Forward Steam"/>
          <p:cNvPicPr preferRelativeResize="0"/>
          <p:nvPr/>
        </p:nvPicPr>
        <p:blipFill rotWithShape="1">
          <a:blip r:embed="rId11" cstate="screen">
            <a:alphaModFix/>
            <a:extLst>
              <a:ext uri="{28A0092B-C50C-407E-A947-70E740481C1C}">
                <a14:useLocalDpi xmlns:a14="http://schemas.microsoft.com/office/drawing/2010/main"/>
              </a:ext>
            </a:extLst>
          </a:blip>
          <a:srcRect/>
          <a:stretch/>
        </p:blipFill>
        <p:spPr>
          <a:xfrm>
            <a:off x="3288019" y="1944683"/>
            <a:ext cx="2695116" cy="1483791"/>
          </a:xfrm>
          <a:prstGeom prst="rect">
            <a:avLst/>
          </a:prstGeom>
          <a:noFill/>
          <a:ln w="38100" cap="flat" cmpd="sng">
            <a:solidFill>
              <a:srgbClr val="8F2F92"/>
            </a:solidFill>
            <a:prstDash val="solid"/>
            <a:round/>
            <a:headEnd type="none" w="sm" len="sm"/>
            <a:tailEnd type="none" w="sm" len="sm"/>
          </a:ln>
        </p:spPr>
      </p:pic>
      <p:pic>
        <p:nvPicPr>
          <p:cNvPr id="576" name="Google Shape;576;p34" descr="Comprar We Were Here Together: Microsoft Store es-PE"/>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6208867" y="1915653"/>
            <a:ext cx="2842892" cy="1541849"/>
          </a:xfrm>
          <a:prstGeom prst="rect">
            <a:avLst/>
          </a:prstGeom>
          <a:noFill/>
          <a:ln w="38100" cap="flat" cmpd="sng">
            <a:solidFill>
              <a:srgbClr val="8F2F92"/>
            </a:solidFill>
            <a:prstDash val="solid"/>
            <a:round/>
            <a:headEnd type="none" w="sm" len="sm"/>
            <a:tailEnd type="none" w="sm" len="sm"/>
          </a:ln>
        </p:spPr>
      </p:pic>
      <p:pic>
        <p:nvPicPr>
          <p:cNvPr id="577" name="Google Shape;577;p34" descr="Maquette"/>
          <p:cNvPicPr preferRelativeResize="0"/>
          <p:nvPr/>
        </p:nvPicPr>
        <p:blipFill rotWithShape="1">
          <a:blip r:embed="rId13" cstate="screen">
            <a:alphaModFix/>
            <a:extLst>
              <a:ext uri="{28A0092B-C50C-407E-A947-70E740481C1C}">
                <a14:useLocalDpi xmlns:a14="http://schemas.microsoft.com/office/drawing/2010/main"/>
              </a:ext>
            </a:extLst>
          </a:blip>
          <a:srcRect/>
          <a:stretch/>
        </p:blipFill>
        <p:spPr>
          <a:xfrm>
            <a:off x="9263006" y="1915652"/>
            <a:ext cx="2839246" cy="1541849"/>
          </a:xfrm>
          <a:prstGeom prst="rect">
            <a:avLst/>
          </a:prstGeom>
          <a:noFill/>
          <a:ln w="38100" cap="flat" cmpd="sng">
            <a:solidFill>
              <a:srgbClr val="8F2F92"/>
            </a:solidFill>
            <a:prstDash val="solid"/>
            <a:round/>
            <a:headEnd type="none" w="sm" len="sm"/>
            <a:tailEnd type="none" w="sm" len="sm"/>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1">
            <a:extLst>
              <a:ext uri="{FF2B5EF4-FFF2-40B4-BE49-F238E27FC236}">
                <a16:creationId xmlns:a16="http://schemas.microsoft.com/office/drawing/2014/main" id="{A7862592-1B30-F886-1A2B-AAA6A0FC121B}"/>
              </a:ext>
            </a:extLst>
          </p:cNvPr>
          <p:cNvSpPr>
            <a:spLocks noGrp="1"/>
          </p:cNvSpPr>
          <p:nvPr>
            <p:ph type="body" idx="1"/>
          </p:nvPr>
        </p:nvSpPr>
        <p:spPr>
          <a:xfrm>
            <a:off x="816997" y="1386306"/>
            <a:ext cx="5915025" cy="4376738"/>
          </a:xfrm>
        </p:spPr>
        <p:txBody>
          <a:bodyPr/>
          <a:lstStyle/>
          <a:p>
            <a:r>
              <a:rPr lang="en-US" dirty="0"/>
              <a:t>From the caregiver's point of view, the perception of autonomy of the dependent older person should be preserved as long as possible. This is one of the best ways to protect their dignity. </a:t>
            </a:r>
          </a:p>
          <a:p>
            <a:r>
              <a:rPr lang="en-US" dirty="0"/>
              <a:t>As professionals who always seek to improve the needs of our clients, we must find ways to assist them in the best possible way. </a:t>
            </a:r>
          </a:p>
          <a:p>
            <a:r>
              <a:rPr lang="en-US" dirty="0"/>
              <a:t>In this sense, the physical capabilities of many older people prevent them from being active in their own health care management, </a:t>
            </a:r>
            <a:r>
              <a:rPr lang="en-US" b="1" dirty="0"/>
              <a:t>this is where technology can play a very relevant role</a:t>
            </a:r>
            <a:r>
              <a:rPr lang="en-US" dirty="0"/>
              <a:t>. </a:t>
            </a:r>
          </a:p>
          <a:p>
            <a:endParaRPr lang="en-IE" dirty="0"/>
          </a:p>
        </p:txBody>
      </p:sp>
      <p:sp>
        <p:nvSpPr>
          <p:cNvPr id="6" name="Text Placeholder 2">
            <a:extLst>
              <a:ext uri="{FF2B5EF4-FFF2-40B4-BE49-F238E27FC236}">
                <a16:creationId xmlns:a16="http://schemas.microsoft.com/office/drawing/2014/main" id="{E5D2F3DE-89EA-694A-C770-577AA3602C6E}"/>
              </a:ext>
            </a:extLst>
          </p:cNvPr>
          <p:cNvSpPr txBox="1">
            <a:spLocks/>
          </p:cNvSpPr>
          <p:nvPr/>
        </p:nvSpPr>
        <p:spPr>
          <a:xfrm>
            <a:off x="741901" y="180557"/>
            <a:ext cx="5914818" cy="99265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228600" algn="l" rtl="0">
              <a:lnSpc>
                <a:spcPct val="90000"/>
              </a:lnSpc>
              <a:spcBef>
                <a:spcPts val="1000"/>
              </a:spcBef>
              <a:spcAft>
                <a:spcPts val="0"/>
              </a:spcAft>
              <a:buClr>
                <a:srgbClr val="24BAA2"/>
              </a:buClr>
              <a:buSzPts val="3600"/>
              <a:buFont typeface="Arial"/>
              <a:buNone/>
              <a:defRPr sz="3600" b="1" i="0" u="none" strike="noStrike" cap="none">
                <a:solidFill>
                  <a:srgbClr val="24BAA2"/>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0" indent="0"/>
            <a:r>
              <a:rPr lang="en-US" dirty="0"/>
              <a:t>Housing Care &amp; the right to live Autonomously at all ages</a:t>
            </a:r>
          </a:p>
          <a:p>
            <a:pPr marL="0" indent="0"/>
            <a:endParaRPr lang="en-IE" dirty="0"/>
          </a:p>
        </p:txBody>
      </p:sp>
      <p:pic>
        <p:nvPicPr>
          <p:cNvPr id="7" name="Picture Placeholder 4">
            <a:extLst>
              <a:ext uri="{FF2B5EF4-FFF2-40B4-BE49-F238E27FC236}">
                <a16:creationId xmlns:a16="http://schemas.microsoft.com/office/drawing/2014/main" id="{8477BFFA-67ED-249C-8550-B096AFB7AB64}"/>
              </a:ext>
            </a:extLst>
          </p:cNvPr>
          <p:cNvPicPr>
            <a:picLocks noGrp="1" noChangeAspect="1"/>
          </p:cNvPicPr>
          <p:nvPr>
            <p:ph type="pic" idx="3"/>
          </p:nvPr>
        </p:nvPicPr>
        <p:blipFill rotWithShape="1">
          <a:blip r:embed="rId2" cstate="screen">
            <a:extLst>
              <a:ext uri="{28A0092B-C50C-407E-A947-70E740481C1C}">
                <a14:useLocalDpi xmlns:a14="http://schemas.microsoft.com/office/drawing/2010/main"/>
              </a:ext>
            </a:extLst>
          </a:blip>
          <a:srcRect/>
          <a:stretch/>
        </p:blipFill>
        <p:spPr>
          <a:xfrm>
            <a:off x="7153275" y="439738"/>
            <a:ext cx="4395788" cy="6045200"/>
          </a:xfrm>
          <a:prstGeom prst="rect">
            <a:avLst/>
          </a:prstGeom>
        </p:spPr>
      </p:pic>
    </p:spTree>
    <p:extLst>
      <p:ext uri="{BB962C8B-B14F-4D97-AF65-F5344CB8AC3E}">
        <p14:creationId xmlns:p14="http://schemas.microsoft.com/office/powerpoint/2010/main" val="5113663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p35"/>
          <p:cNvSpPr txBox="1">
            <a:spLocks noGrp="1"/>
          </p:cNvSpPr>
          <p:nvPr>
            <p:ph type="body" idx="1"/>
          </p:nvPr>
        </p:nvSpPr>
        <p:spPr>
          <a:xfrm>
            <a:off x="277988" y="2570384"/>
            <a:ext cx="6909950"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solidFill>
                  <a:srgbClr val="24BAA2"/>
                </a:solidFill>
                <a:hlinkClick r:id="rId3">
                  <a:extLst>
                    <a:ext uri="{A12FA001-AC4F-418D-AE19-62706E023703}">
                      <ahyp:hlinkClr xmlns:ahyp="http://schemas.microsoft.com/office/drawing/2018/hyperlinkcolor" val="tx"/>
                    </a:ext>
                  </a:extLst>
                </a:hlinkClick>
              </a:rPr>
              <a:t>Lumosity</a:t>
            </a:r>
            <a:r>
              <a:rPr lang="en-US" dirty="0"/>
              <a:t> is one of the most popular brain training Apps on both Android and iOS, with more than 100 million users worldwide. </a:t>
            </a:r>
            <a:endParaRPr dirty="0"/>
          </a:p>
          <a:p>
            <a:pPr marL="0" lvl="0" indent="0" algn="just" rtl="0">
              <a:lnSpc>
                <a:spcPct val="90000"/>
              </a:lnSpc>
              <a:spcBef>
                <a:spcPts val="1000"/>
              </a:spcBef>
              <a:spcAft>
                <a:spcPts val="0"/>
              </a:spcAft>
              <a:buClr>
                <a:srgbClr val="092E4B"/>
              </a:buClr>
              <a:buSzPts val="2400"/>
              <a:buNone/>
            </a:pPr>
            <a:r>
              <a:rPr lang="en-US" dirty="0"/>
              <a:t>Lumosity </a:t>
            </a:r>
            <a:r>
              <a:rPr lang="en-US" b="1" dirty="0"/>
              <a:t>develops cognitive skills such as memory, processing speed, problem-solving, </a:t>
            </a:r>
            <a:r>
              <a:rPr lang="en-US" dirty="0"/>
              <a:t>and many more.</a:t>
            </a:r>
            <a:endParaRPr dirty="0"/>
          </a:p>
          <a:p>
            <a:pPr marL="0" lvl="0" indent="0" algn="just" rtl="0">
              <a:lnSpc>
                <a:spcPct val="90000"/>
              </a:lnSpc>
              <a:spcBef>
                <a:spcPts val="1000"/>
              </a:spcBef>
              <a:spcAft>
                <a:spcPts val="0"/>
              </a:spcAft>
              <a:buClr>
                <a:srgbClr val="092E4B"/>
              </a:buClr>
              <a:buSzPts val="2400"/>
              <a:buNone/>
            </a:pPr>
            <a:r>
              <a:rPr lang="en-US" dirty="0"/>
              <a:t>Lumosity turns lab tasks into fun games.  Then interpret the results to provide each senior with relevant reports and a detailed analysis of their cognition.</a:t>
            </a:r>
            <a:endParaRPr dirty="0"/>
          </a:p>
        </p:txBody>
      </p:sp>
      <p:sp>
        <p:nvSpPr>
          <p:cNvPr id="584" name="Google Shape;584;p35"/>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Phone Apps:</a:t>
            </a:r>
          </a:p>
          <a:p>
            <a:pPr marL="0" lvl="0" indent="0" algn="l" rtl="0">
              <a:lnSpc>
                <a:spcPct val="90000"/>
              </a:lnSpc>
              <a:spcBef>
                <a:spcPts val="0"/>
              </a:spcBef>
              <a:spcAft>
                <a:spcPts val="0"/>
              </a:spcAft>
              <a:buClr>
                <a:srgbClr val="24BAA2"/>
              </a:buClr>
              <a:buSzPts val="3600"/>
              <a:buNone/>
            </a:pPr>
            <a:r>
              <a:rPr lang="en-US" dirty="0"/>
              <a:t>Working the Memory</a:t>
            </a:r>
            <a:endParaRPr dirty="0"/>
          </a:p>
        </p:txBody>
      </p:sp>
      <p:sp>
        <p:nvSpPr>
          <p:cNvPr id="585" name="Google Shape;585;p35"/>
          <p:cNvSpPr/>
          <p:nvPr/>
        </p:nvSpPr>
        <p:spPr>
          <a:xfrm>
            <a:off x="7187938" y="3209164"/>
            <a:ext cx="1177860"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Click here </a:t>
            </a:r>
            <a:endParaRPr/>
          </a:p>
        </p:txBody>
      </p:sp>
      <p:pic>
        <p:nvPicPr>
          <p:cNvPr id="586" name="Google Shape;586;p35" descr="images.ctfassets.net/8mn0755ou4sj/Ph509v3YOYSAe..."/>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10438542" y="5611305"/>
            <a:ext cx="1177781" cy="1177781"/>
          </a:xfrm>
          <a:prstGeom prst="rect">
            <a:avLst/>
          </a:prstGeom>
          <a:noFill/>
          <a:ln>
            <a:noFill/>
          </a:ln>
        </p:spPr>
      </p:pic>
      <p:pic>
        <p:nvPicPr>
          <p:cNvPr id="587" name="Google Shape;587;p35">
            <a:hlinkClick r:id="rId3"/>
          </p:cNvPr>
          <p:cNvPicPr preferRelativeResize="0">
            <a:picLocks noGrp="1"/>
          </p:cNvPicPr>
          <p:nvPr>
            <p:ph type="pic" idx="3"/>
          </p:nvPr>
        </p:nvPicPr>
        <p:blipFill rotWithShape="1">
          <a:blip r:embed="rId5"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36"/>
          <p:cNvSpPr txBox="1">
            <a:spLocks noGrp="1"/>
          </p:cNvSpPr>
          <p:nvPr>
            <p:ph type="body" idx="1"/>
          </p:nvPr>
        </p:nvSpPr>
        <p:spPr>
          <a:xfrm>
            <a:off x="413886" y="2426005"/>
            <a:ext cx="6774052"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t>The </a:t>
            </a:r>
            <a:r>
              <a:rPr lang="en-US" dirty="0">
                <a:solidFill>
                  <a:srgbClr val="24BAA2"/>
                </a:solidFill>
                <a:hlinkClick r:id="rId3">
                  <a:extLst>
                    <a:ext uri="{A12FA001-AC4F-418D-AE19-62706E023703}">
                      <ahyp:hlinkClr xmlns:ahyp="http://schemas.microsoft.com/office/drawing/2018/hyperlinkcolor" val="tx"/>
                    </a:ext>
                  </a:extLst>
                </a:hlinkClick>
              </a:rPr>
              <a:t>Peak</a:t>
            </a:r>
            <a:r>
              <a:rPr lang="en-US" dirty="0"/>
              <a:t> App was designed as a mobile gym for the brain of seniors. Peak has developed an individual training plan, which is designed to help seniors improve their health every day. </a:t>
            </a:r>
            <a:endParaRPr dirty="0"/>
          </a:p>
          <a:p>
            <a:pPr marL="0" lvl="0" indent="0" algn="just" rtl="0">
              <a:lnSpc>
                <a:spcPct val="90000"/>
              </a:lnSpc>
              <a:spcBef>
                <a:spcPts val="1000"/>
              </a:spcBef>
              <a:spcAft>
                <a:spcPts val="0"/>
              </a:spcAft>
              <a:buClr>
                <a:srgbClr val="092E4B"/>
              </a:buClr>
              <a:buSzPts val="2400"/>
              <a:buNone/>
            </a:pPr>
            <a:r>
              <a:rPr lang="en-US" dirty="0"/>
              <a:t>To help keep seniors motivated to train their brains each day, Peak encourages them to set up daily reminders that can be tailored to notify them that it’s time to train their brains at a specific time each day.</a:t>
            </a:r>
            <a:endParaRPr dirty="0"/>
          </a:p>
        </p:txBody>
      </p:sp>
      <p:sp>
        <p:nvSpPr>
          <p:cNvPr id="594" name="Google Shape;594;p36"/>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US" dirty="0"/>
              <a:t>Phone Apps:</a:t>
            </a:r>
          </a:p>
          <a:p>
            <a:pPr marL="0" lvl="0" indent="0" algn="l" rtl="0">
              <a:lnSpc>
                <a:spcPct val="90000"/>
              </a:lnSpc>
              <a:spcBef>
                <a:spcPts val="0"/>
              </a:spcBef>
              <a:spcAft>
                <a:spcPts val="0"/>
              </a:spcAft>
              <a:buClr>
                <a:srgbClr val="24BAA2"/>
              </a:buClr>
              <a:buSzPts val="3600"/>
              <a:buNone/>
            </a:pPr>
            <a:r>
              <a:rPr lang="en-US" dirty="0"/>
              <a:t>Working the Memory</a:t>
            </a:r>
          </a:p>
        </p:txBody>
      </p:sp>
      <p:sp>
        <p:nvSpPr>
          <p:cNvPr id="595" name="Google Shape;595;p36"/>
          <p:cNvSpPr/>
          <p:nvPr/>
        </p:nvSpPr>
        <p:spPr>
          <a:xfrm>
            <a:off x="7258050" y="3209164"/>
            <a:ext cx="1107748"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a:solidFill>
                  <a:srgbClr val="000000"/>
                </a:solidFill>
                <a:latin typeface="Calibri"/>
                <a:ea typeface="Calibri"/>
                <a:cs typeface="Calibri"/>
                <a:sym typeface="Calibri"/>
              </a:rPr>
              <a:t>Click here </a:t>
            </a:r>
            <a:endParaRPr/>
          </a:p>
        </p:txBody>
      </p:sp>
      <p:pic>
        <p:nvPicPr>
          <p:cNvPr id="596" name="Google Shape;596;p36">
            <a:hlinkClick r:id="rId3"/>
          </p:cNvPr>
          <p:cNvPicPr preferRelativeResize="0">
            <a:picLocks noGrp="1"/>
          </p:cNvPicPr>
          <p:nvPr>
            <p:ph type="pic" idx="3"/>
          </p:nvPr>
        </p:nvPicPr>
        <p:blipFill rotWithShape="1">
          <a:blip r:embed="rId4"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solidFill>
            <a:srgbClr val="D8D8D8"/>
          </a:solidFill>
          <a:ln>
            <a:noFill/>
          </a:ln>
        </p:spPr>
      </p:pic>
      <p:pic>
        <p:nvPicPr>
          <p:cNvPr id="597" name="Google Shape;597;p36"/>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10055883" y="5737646"/>
            <a:ext cx="971550" cy="399487"/>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37"/>
          <p:cNvSpPr txBox="1">
            <a:spLocks noGrp="1"/>
          </p:cNvSpPr>
          <p:nvPr>
            <p:ph type="body" idx="1"/>
          </p:nvPr>
        </p:nvSpPr>
        <p:spPr>
          <a:xfrm>
            <a:off x="462012" y="2426005"/>
            <a:ext cx="6725925" cy="331164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rgbClr val="092E4B"/>
              </a:buClr>
              <a:buSzPts val="2400"/>
              <a:buNone/>
            </a:pPr>
            <a:r>
              <a:rPr lang="en-US" dirty="0"/>
              <a:t>One of the methods most used by experts to improve memory is logic, with which we can obtain many benefits. A theory on which the </a:t>
            </a:r>
            <a:r>
              <a:rPr lang="en-US" dirty="0">
                <a:hlinkClick r:id="rId3">
                  <a:extLst>
                    <a:ext uri="{A12FA001-AC4F-418D-AE19-62706E023703}">
                      <ahyp:hlinkClr xmlns:ahyp="http://schemas.microsoft.com/office/drawing/2018/hyperlinkcolor" val="tx"/>
                    </a:ext>
                  </a:extLst>
                </a:hlinkClick>
              </a:rPr>
              <a:t>Skillz - Logic Brain Games App</a:t>
            </a:r>
            <a:r>
              <a:rPr lang="en-US" dirty="0"/>
              <a:t> that we can download to our mobile is based.</a:t>
            </a:r>
            <a:endParaRPr dirty="0"/>
          </a:p>
          <a:p>
            <a:pPr marL="0" lvl="0" indent="0" algn="just" rtl="0">
              <a:lnSpc>
                <a:spcPct val="90000"/>
              </a:lnSpc>
              <a:spcBef>
                <a:spcPts val="1000"/>
              </a:spcBef>
              <a:spcAft>
                <a:spcPts val="0"/>
              </a:spcAft>
              <a:buClr>
                <a:srgbClr val="092E4B"/>
              </a:buClr>
              <a:buSzPts val="2400"/>
              <a:buNone/>
            </a:pPr>
            <a:r>
              <a:rPr lang="en-US" dirty="0"/>
              <a:t>The intelligence tests themselves are based on logic to score results, something that we can train and practice with the different levels of Skillz.</a:t>
            </a:r>
            <a:endParaRPr dirty="0"/>
          </a:p>
          <a:p>
            <a:pPr marL="0" lvl="0" indent="0" algn="just" rtl="0">
              <a:lnSpc>
                <a:spcPct val="90000"/>
              </a:lnSpc>
              <a:spcBef>
                <a:spcPts val="1000"/>
              </a:spcBef>
              <a:spcAft>
                <a:spcPts val="0"/>
              </a:spcAft>
              <a:buClr>
                <a:srgbClr val="092E4B"/>
              </a:buClr>
              <a:buSzPts val="2400"/>
              <a:buNone/>
            </a:pPr>
            <a:endParaRPr dirty="0"/>
          </a:p>
          <a:p>
            <a:pPr marL="0" lvl="0" indent="0" algn="just" rtl="0">
              <a:lnSpc>
                <a:spcPct val="90000"/>
              </a:lnSpc>
              <a:spcBef>
                <a:spcPts val="1000"/>
              </a:spcBef>
              <a:spcAft>
                <a:spcPts val="0"/>
              </a:spcAft>
              <a:buClr>
                <a:srgbClr val="092E4B"/>
              </a:buClr>
              <a:buSzPts val="2400"/>
              <a:buNone/>
            </a:pPr>
            <a:endParaRPr dirty="0"/>
          </a:p>
          <a:p>
            <a:pPr marL="0" lvl="0" indent="0" algn="just" rtl="0">
              <a:lnSpc>
                <a:spcPct val="90000"/>
              </a:lnSpc>
              <a:spcBef>
                <a:spcPts val="1000"/>
              </a:spcBef>
              <a:spcAft>
                <a:spcPts val="0"/>
              </a:spcAft>
              <a:buClr>
                <a:srgbClr val="092E4B"/>
              </a:buClr>
              <a:buSzPts val="2400"/>
              <a:buNone/>
            </a:pPr>
            <a:endParaRPr dirty="0"/>
          </a:p>
        </p:txBody>
      </p:sp>
      <p:sp>
        <p:nvSpPr>
          <p:cNvPr id="604" name="Google Shape;604;p37"/>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3600"/>
              <a:buNone/>
            </a:pPr>
            <a:r>
              <a:rPr lang="en-IE" dirty="0"/>
              <a:t>Phone Apps:</a:t>
            </a:r>
            <a:endParaRPr dirty="0"/>
          </a:p>
          <a:p>
            <a:pPr marL="0" lvl="0" indent="0" algn="l" rtl="0">
              <a:lnSpc>
                <a:spcPct val="90000"/>
              </a:lnSpc>
              <a:spcBef>
                <a:spcPts val="1000"/>
              </a:spcBef>
              <a:spcAft>
                <a:spcPts val="0"/>
              </a:spcAft>
              <a:buClr>
                <a:srgbClr val="24BAA2"/>
              </a:buClr>
              <a:buSzPts val="3600"/>
              <a:buNone/>
            </a:pPr>
            <a:r>
              <a:rPr lang="en-US" dirty="0"/>
              <a:t>Logic games</a:t>
            </a:r>
            <a:endParaRPr dirty="0"/>
          </a:p>
        </p:txBody>
      </p:sp>
      <p:sp>
        <p:nvSpPr>
          <p:cNvPr id="605" name="Google Shape;605;p37"/>
          <p:cNvSpPr/>
          <p:nvPr/>
        </p:nvSpPr>
        <p:spPr>
          <a:xfrm>
            <a:off x="7258050" y="3209164"/>
            <a:ext cx="1107748" cy="773564"/>
          </a:xfrm>
          <a:prstGeom prst="rightArrow">
            <a:avLst>
              <a:gd name="adj1" fmla="val 50000"/>
              <a:gd name="adj2" fmla="val 50000"/>
            </a:avLst>
          </a:prstGeom>
          <a:solidFill>
            <a:srgbClr val="24BAA2"/>
          </a:solidFill>
          <a:ln w="12700" cap="flat" cmpd="sng">
            <a:solidFill>
              <a:srgbClr val="8F2F9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400" b="1" dirty="0">
                <a:solidFill>
                  <a:srgbClr val="000000"/>
                </a:solidFill>
                <a:latin typeface="Calibri"/>
                <a:ea typeface="Calibri"/>
                <a:cs typeface="Calibri"/>
                <a:sym typeface="Calibri"/>
              </a:rPr>
              <a:t>Click here </a:t>
            </a:r>
            <a:endParaRPr dirty="0"/>
          </a:p>
        </p:txBody>
      </p:sp>
      <p:sp>
        <p:nvSpPr>
          <p:cNvPr id="607" name="Google Shape;607;p37"/>
          <p:cNvSpPr>
            <a:spLocks noGrp="1"/>
          </p:cNvSpPr>
          <p:nvPr>
            <p:ph type="pic" idx="3"/>
          </p:nvPr>
        </p:nvSpPr>
        <p:spPr>
          <a:xfrm>
            <a:off x="8583306" y="1246695"/>
            <a:ext cx="2444127" cy="4336988"/>
          </a:xfrm>
          <a:prstGeom prst="rect">
            <a:avLst/>
          </a:prstGeom>
          <a:solidFill>
            <a:srgbClr val="D8D8D8"/>
          </a:solidFill>
          <a:ln>
            <a:noFill/>
          </a:ln>
        </p:spPr>
        <p:txBody>
          <a:bodyPr/>
          <a:lstStyle/>
          <a:p>
            <a:endParaRPr lang="en-IE"/>
          </a:p>
        </p:txBody>
      </p:sp>
      <p:pic>
        <p:nvPicPr>
          <p:cNvPr id="608" name="Google Shape;608;p37">
            <a:hlinkClick r:id="rId3"/>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8480838" y="1041884"/>
            <a:ext cx="2649062" cy="454179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Background pattern&#10;&#10;Description automatically generated">
            <a:extLst>
              <a:ext uri="{FF2B5EF4-FFF2-40B4-BE49-F238E27FC236}">
                <a16:creationId xmlns:a16="http://schemas.microsoft.com/office/drawing/2014/main" id="{D594610E-E458-517F-7862-8B6E9F4F57F6}"/>
              </a:ext>
            </a:extLst>
          </p:cNvPr>
          <p:cNvPicPr>
            <a:picLocks noGrp="1" noChangeAspect="1"/>
          </p:cNvPicPr>
          <p:nvPr>
            <p:ph type="pic" idx="2"/>
          </p:nvPr>
        </p:nvPicPr>
        <p:blipFill>
          <a:blip r:embed="rId2">
            <a:extLst>
              <a:ext uri="{837473B0-CC2E-450A-ABE3-18F120FF3D39}">
                <a1611:picAttrSrcUrl xmlns:a1611="http://schemas.microsoft.com/office/drawing/2016/11/main" r:id="rId3"/>
              </a:ext>
            </a:extLst>
          </a:blip>
          <a:srcRect/>
          <a:stretch>
            <a:fillRect/>
          </a:stretch>
        </p:blipFill>
        <p:spPr/>
      </p:pic>
      <p:sp>
        <p:nvSpPr>
          <p:cNvPr id="3" name="Text Placeholder 2">
            <a:extLst>
              <a:ext uri="{FF2B5EF4-FFF2-40B4-BE49-F238E27FC236}">
                <a16:creationId xmlns:a16="http://schemas.microsoft.com/office/drawing/2014/main" id="{0124489C-03FE-0F57-12F4-71F1CC03D990}"/>
              </a:ext>
            </a:extLst>
          </p:cNvPr>
          <p:cNvSpPr>
            <a:spLocks noGrp="1"/>
          </p:cNvSpPr>
          <p:nvPr>
            <p:ph type="body" idx="1"/>
          </p:nvPr>
        </p:nvSpPr>
        <p:spPr>
          <a:xfrm>
            <a:off x="0" y="450888"/>
            <a:ext cx="5126463" cy="3565651"/>
          </a:xfrm>
          <a:solidFill>
            <a:srgbClr val="7F3494"/>
          </a:solidFill>
        </p:spPr>
        <p:txBody>
          <a:bodyPr>
            <a:normAutofit/>
          </a:bodyPr>
          <a:lstStyle/>
          <a:p>
            <a:pPr marL="230400"/>
            <a:r>
              <a:rPr lang="en-IE" sz="3600" i="0" dirty="0"/>
              <a:t>You are almost at the FINISH Line…one more topic to go and the course is DONE!!!</a:t>
            </a:r>
          </a:p>
        </p:txBody>
      </p:sp>
    </p:spTree>
    <p:extLst>
      <p:ext uri="{BB962C8B-B14F-4D97-AF65-F5344CB8AC3E}">
        <p14:creationId xmlns:p14="http://schemas.microsoft.com/office/powerpoint/2010/main" val="334160439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FB5BD45-B41D-4B7D-FA9F-70AF82F07578}"/>
              </a:ext>
            </a:extLst>
          </p:cNvPr>
          <p:cNvSpPr>
            <a:spLocks noGrp="1"/>
          </p:cNvSpPr>
          <p:nvPr>
            <p:ph type="body" idx="1"/>
          </p:nvPr>
        </p:nvSpPr>
        <p:spPr>
          <a:xfrm>
            <a:off x="5572125" y="2924176"/>
            <a:ext cx="6438300" cy="2838204"/>
          </a:xfrm>
        </p:spPr>
        <p:txBody>
          <a:bodyPr>
            <a:normAutofit/>
          </a:bodyPr>
          <a:lstStyle/>
          <a:p>
            <a:pPr marL="0" indent="0"/>
            <a:r>
              <a:rPr lang="en-US" dirty="0"/>
              <a:t>Social Activities Apps</a:t>
            </a:r>
          </a:p>
        </p:txBody>
      </p:sp>
      <p:sp>
        <p:nvSpPr>
          <p:cNvPr id="3" name="Text Placeholder 2">
            <a:extLst>
              <a:ext uri="{FF2B5EF4-FFF2-40B4-BE49-F238E27FC236}">
                <a16:creationId xmlns:a16="http://schemas.microsoft.com/office/drawing/2014/main" id="{84311339-BA00-11AF-C4EA-C66997B4CEBF}"/>
              </a:ext>
            </a:extLst>
          </p:cNvPr>
          <p:cNvSpPr>
            <a:spLocks noGrp="1"/>
          </p:cNvSpPr>
          <p:nvPr>
            <p:ph type="body" idx="2"/>
          </p:nvPr>
        </p:nvSpPr>
        <p:spPr>
          <a:xfrm>
            <a:off x="920528" y="1118204"/>
            <a:ext cx="2583067" cy="2587522"/>
          </a:xfrm>
        </p:spPr>
        <p:txBody>
          <a:bodyPr/>
          <a:lstStyle/>
          <a:p>
            <a:pPr marL="0" indent="0" algn="ctr"/>
            <a:r>
              <a:rPr lang="en-IE" sz="6000" dirty="0"/>
              <a:t>Topic</a:t>
            </a:r>
          </a:p>
          <a:p>
            <a:pPr marL="0" indent="0" algn="ctr"/>
            <a:r>
              <a:rPr lang="en-IE" dirty="0"/>
              <a:t>3</a:t>
            </a:r>
          </a:p>
        </p:txBody>
      </p:sp>
    </p:spTree>
    <p:extLst>
      <p:ext uri="{BB962C8B-B14F-4D97-AF65-F5344CB8AC3E}">
        <p14:creationId xmlns:p14="http://schemas.microsoft.com/office/powerpoint/2010/main" val="23930370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4"/>
          <p:cNvSpPr txBox="1">
            <a:spLocks noGrp="1"/>
          </p:cNvSpPr>
          <p:nvPr>
            <p:ph type="body" idx="1"/>
          </p:nvPr>
        </p:nvSpPr>
        <p:spPr>
          <a:xfrm>
            <a:off x="565673" y="254449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(a)</a:t>
            </a:r>
            <a:endParaRPr dirty="0"/>
          </a:p>
        </p:txBody>
      </p:sp>
      <p:sp>
        <p:nvSpPr>
          <p:cNvPr id="187" name="Google Shape;187;p4"/>
          <p:cNvSpPr txBox="1">
            <a:spLocks noGrp="1"/>
          </p:cNvSpPr>
          <p:nvPr>
            <p:ph type="body" idx="2"/>
          </p:nvPr>
        </p:nvSpPr>
        <p:spPr>
          <a:xfrm>
            <a:off x="1400970" y="2544495"/>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3" action="ppaction://hlinksldjump">
                  <a:extLst>
                    <a:ext uri="{A12FA001-AC4F-418D-AE19-62706E023703}">
                      <ahyp:hlinkClr xmlns:ahyp="http://schemas.microsoft.com/office/drawing/2018/hyperlinkcolor" val="tx"/>
                    </a:ext>
                  </a:extLst>
                </a:hlinkClick>
              </a:rPr>
              <a:t>Social Activities</a:t>
            </a:r>
            <a:endParaRPr sz="2400" dirty="0"/>
          </a:p>
        </p:txBody>
      </p:sp>
      <p:sp>
        <p:nvSpPr>
          <p:cNvPr id="188" name="Google Shape;188;p4"/>
          <p:cNvSpPr txBox="1">
            <a:spLocks noGrp="1"/>
          </p:cNvSpPr>
          <p:nvPr>
            <p:ph type="body" idx="3"/>
          </p:nvPr>
        </p:nvSpPr>
        <p:spPr>
          <a:xfrm>
            <a:off x="565673" y="325628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(b)</a:t>
            </a:r>
            <a:endParaRPr dirty="0"/>
          </a:p>
        </p:txBody>
      </p:sp>
      <p:sp>
        <p:nvSpPr>
          <p:cNvPr id="189" name="Google Shape;189;p4"/>
          <p:cNvSpPr txBox="1">
            <a:spLocks noGrp="1"/>
          </p:cNvSpPr>
          <p:nvPr>
            <p:ph type="body" idx="4"/>
          </p:nvPr>
        </p:nvSpPr>
        <p:spPr>
          <a:xfrm>
            <a:off x="1400970" y="3256285"/>
            <a:ext cx="6874800" cy="6894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4" action="ppaction://hlinksldjump">
                  <a:extLst>
                    <a:ext uri="{A12FA001-AC4F-418D-AE19-62706E023703}">
                      <ahyp:hlinkClr xmlns:ahyp="http://schemas.microsoft.com/office/drawing/2018/hyperlinkcolor" val="tx"/>
                    </a:ext>
                  </a:extLst>
                </a:hlinkClick>
              </a:rPr>
              <a:t>Social/interaction Apps</a:t>
            </a:r>
            <a:endParaRPr sz="2400" dirty="0"/>
          </a:p>
        </p:txBody>
      </p:sp>
      <p:sp>
        <p:nvSpPr>
          <p:cNvPr id="190" name="Google Shape;190;p4"/>
          <p:cNvSpPr txBox="1">
            <a:spLocks noGrp="1"/>
          </p:cNvSpPr>
          <p:nvPr>
            <p:ph type="body" idx="5"/>
          </p:nvPr>
        </p:nvSpPr>
        <p:spPr>
          <a:xfrm>
            <a:off x="565673" y="3968072"/>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(c)</a:t>
            </a:r>
            <a:endParaRPr dirty="0"/>
          </a:p>
        </p:txBody>
      </p:sp>
      <p:sp>
        <p:nvSpPr>
          <p:cNvPr id="191" name="Google Shape;191;p4"/>
          <p:cNvSpPr txBox="1">
            <a:spLocks noGrp="1"/>
          </p:cNvSpPr>
          <p:nvPr>
            <p:ph type="body" idx="6"/>
          </p:nvPr>
        </p:nvSpPr>
        <p:spPr>
          <a:xfrm>
            <a:off x="1400970" y="3968072"/>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5" action="ppaction://hlinksldjump">
                  <a:extLst>
                    <a:ext uri="{A12FA001-AC4F-418D-AE19-62706E023703}">
                      <ahyp:hlinkClr xmlns:ahyp="http://schemas.microsoft.com/office/drawing/2018/hyperlinkcolor" val="tx"/>
                    </a:ext>
                  </a:extLst>
                </a:hlinkClick>
              </a:rPr>
              <a:t>Entertainment Apps</a:t>
            </a:r>
            <a:endParaRPr sz="2400" dirty="0"/>
          </a:p>
        </p:txBody>
      </p:sp>
      <p:sp>
        <p:nvSpPr>
          <p:cNvPr id="192" name="Google Shape;192;p4"/>
          <p:cNvSpPr txBox="1">
            <a:spLocks noGrp="1"/>
          </p:cNvSpPr>
          <p:nvPr>
            <p:ph type="body" idx="7"/>
          </p:nvPr>
        </p:nvSpPr>
        <p:spPr>
          <a:xfrm>
            <a:off x="565673" y="4679864"/>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24BAA2"/>
              </a:buClr>
              <a:buSzPts val="3200"/>
              <a:buNone/>
            </a:pPr>
            <a:r>
              <a:rPr lang="en-US" dirty="0"/>
              <a:t>(d)</a:t>
            </a:r>
            <a:endParaRPr dirty="0"/>
          </a:p>
        </p:txBody>
      </p:sp>
      <p:sp>
        <p:nvSpPr>
          <p:cNvPr id="193" name="Google Shape;193;p4"/>
          <p:cNvSpPr txBox="1">
            <a:spLocks noGrp="1"/>
          </p:cNvSpPr>
          <p:nvPr>
            <p:ph type="body" idx="8"/>
          </p:nvPr>
        </p:nvSpPr>
        <p:spPr>
          <a:xfrm>
            <a:off x="1400970" y="4679864"/>
            <a:ext cx="6874660" cy="68951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092E4B"/>
              </a:buClr>
              <a:buSzPts val="2200"/>
              <a:buNone/>
            </a:pPr>
            <a:r>
              <a:rPr lang="en-US" sz="2400" dirty="0">
                <a:hlinkClick r:id="rId6" action="ppaction://hlinksldjump">
                  <a:extLst>
                    <a:ext uri="{A12FA001-AC4F-418D-AE19-62706E023703}">
                      <ahyp:hlinkClr xmlns:ahyp="http://schemas.microsoft.com/office/drawing/2018/hyperlinkcolor" val="tx"/>
                    </a:ext>
                  </a:extLst>
                </a:hlinkClick>
              </a:rPr>
              <a:t>Cultural Apps</a:t>
            </a:r>
            <a:endParaRPr sz="2400" dirty="0"/>
          </a:p>
        </p:txBody>
      </p:sp>
      <p:sp>
        <p:nvSpPr>
          <p:cNvPr id="194" name="Google Shape;194;p4"/>
          <p:cNvSpPr txBox="1">
            <a:spLocks noGrp="1"/>
          </p:cNvSpPr>
          <p:nvPr>
            <p:ph type="body" idx="14"/>
          </p:nvPr>
        </p:nvSpPr>
        <p:spPr>
          <a:xfrm>
            <a:off x="565673" y="659662"/>
            <a:ext cx="5041923" cy="72075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3600"/>
              <a:buNone/>
            </a:pPr>
            <a:r>
              <a:rPr lang="en-US"/>
              <a:t>contents</a:t>
            </a:r>
            <a:endParaRPr/>
          </a:p>
        </p:txBody>
      </p:sp>
      <p:sp>
        <p:nvSpPr>
          <p:cNvPr id="2" name="Google Shape;343;p49">
            <a:extLst>
              <a:ext uri="{FF2B5EF4-FFF2-40B4-BE49-F238E27FC236}">
                <a16:creationId xmlns:a16="http://schemas.microsoft.com/office/drawing/2014/main" id="{299E5C8D-8BFC-62CC-1D8D-ADADF9F57872}"/>
              </a:ext>
            </a:extLst>
          </p:cNvPr>
          <p:cNvSpPr txBox="1"/>
          <p:nvPr/>
        </p:nvSpPr>
        <p:spPr>
          <a:xfrm>
            <a:off x="4438107" y="5122966"/>
            <a:ext cx="2355441" cy="738664"/>
          </a:xfrm>
          <a:prstGeom prst="rect">
            <a:avLst/>
          </a:prstGeom>
          <a:solidFill>
            <a:schemeClr val="accent5"/>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grpSp>
        <p:nvGrpSpPr>
          <p:cNvPr id="3" name="Google Shape;354;p49">
            <a:extLst>
              <a:ext uri="{FF2B5EF4-FFF2-40B4-BE49-F238E27FC236}">
                <a16:creationId xmlns:a16="http://schemas.microsoft.com/office/drawing/2014/main" id="{234840F1-93C1-9E6A-A241-17949A7D10FC}"/>
              </a:ext>
            </a:extLst>
          </p:cNvPr>
          <p:cNvGrpSpPr/>
          <p:nvPr/>
        </p:nvGrpSpPr>
        <p:grpSpPr>
          <a:xfrm>
            <a:off x="4586358" y="5237504"/>
            <a:ext cx="351210" cy="560338"/>
            <a:chOff x="9062559" y="918767"/>
            <a:chExt cx="774673" cy="1285080"/>
          </a:xfrm>
        </p:grpSpPr>
        <p:sp>
          <p:nvSpPr>
            <p:cNvPr id="4" name="Google Shape;355;p49">
              <a:extLst>
                <a:ext uri="{FF2B5EF4-FFF2-40B4-BE49-F238E27FC236}">
                  <a16:creationId xmlns:a16="http://schemas.microsoft.com/office/drawing/2014/main" id="{D3862653-0AB7-A71A-DEB5-8896D8B355F9}"/>
                </a:ext>
              </a:extLst>
            </p:cNvPr>
            <p:cNvSpPr/>
            <p:nvPr/>
          </p:nvSpPr>
          <p:spPr>
            <a:xfrm>
              <a:off x="9062559" y="918767"/>
              <a:ext cx="294869" cy="287009"/>
            </a:xfrm>
            <a:custGeom>
              <a:avLst/>
              <a:gdLst/>
              <a:ahLst/>
              <a:cxnLst/>
              <a:rect l="l" t="t" r="r" b="b"/>
              <a:pathLst>
                <a:path w="294869" h="287009" extrusionOk="0">
                  <a:moveTo>
                    <a:pt x="103463" y="287010"/>
                  </a:moveTo>
                  <a:cubicBezTo>
                    <a:pt x="100877" y="287010"/>
                    <a:pt x="99583" y="287010"/>
                    <a:pt x="96996" y="285717"/>
                  </a:cubicBezTo>
                  <a:cubicBezTo>
                    <a:pt x="38799" y="265032"/>
                    <a:pt x="0" y="209440"/>
                    <a:pt x="0" y="147384"/>
                  </a:cubicBezTo>
                  <a:cubicBezTo>
                    <a:pt x="0" y="65935"/>
                    <a:pt x="65958" y="0"/>
                    <a:pt x="147435" y="0"/>
                  </a:cubicBezTo>
                  <a:cubicBezTo>
                    <a:pt x="228912" y="0"/>
                    <a:pt x="294870" y="65935"/>
                    <a:pt x="294870" y="147384"/>
                  </a:cubicBezTo>
                  <a:cubicBezTo>
                    <a:pt x="294870" y="201683"/>
                    <a:pt x="265124" y="250811"/>
                    <a:pt x="217273" y="276667"/>
                  </a:cubicBezTo>
                  <a:cubicBezTo>
                    <a:pt x="208220" y="281839"/>
                    <a:pt x="196580" y="277960"/>
                    <a:pt x="191407" y="268910"/>
                  </a:cubicBezTo>
                  <a:cubicBezTo>
                    <a:pt x="186234" y="259860"/>
                    <a:pt x="190113" y="248225"/>
                    <a:pt x="199166" y="243053"/>
                  </a:cubicBezTo>
                  <a:cubicBezTo>
                    <a:pt x="234085" y="223661"/>
                    <a:pt x="256071" y="187461"/>
                    <a:pt x="256071" y="147384"/>
                  </a:cubicBezTo>
                  <a:cubicBezTo>
                    <a:pt x="256071" y="87913"/>
                    <a:pt x="206926" y="38785"/>
                    <a:pt x="147435" y="38785"/>
                  </a:cubicBezTo>
                  <a:cubicBezTo>
                    <a:pt x="87944" y="38785"/>
                    <a:pt x="38799" y="87913"/>
                    <a:pt x="38799" y="147384"/>
                  </a:cubicBezTo>
                  <a:cubicBezTo>
                    <a:pt x="38799" y="192633"/>
                    <a:pt x="67251" y="234004"/>
                    <a:pt x="109929" y="249518"/>
                  </a:cubicBezTo>
                  <a:cubicBezTo>
                    <a:pt x="120276" y="253396"/>
                    <a:pt x="125449" y="263739"/>
                    <a:pt x="121569" y="274082"/>
                  </a:cubicBezTo>
                  <a:cubicBezTo>
                    <a:pt x="118982" y="281839"/>
                    <a:pt x="111223" y="287010"/>
                    <a:pt x="103463" y="287010"/>
                  </a:cubicBezTo>
                  <a:close/>
                </a:path>
              </a:pathLst>
            </a:custGeom>
            <a:solidFill>
              <a:srgbClr val="6CD1D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nvGrpSpPr>
            <p:cNvPr id="5" name="Google Shape;356;p49">
              <a:extLst>
                <a:ext uri="{FF2B5EF4-FFF2-40B4-BE49-F238E27FC236}">
                  <a16:creationId xmlns:a16="http://schemas.microsoft.com/office/drawing/2014/main" id="{0EF0E044-B7F2-10F1-A939-7F14EEF0DD9B}"/>
                </a:ext>
              </a:extLst>
            </p:cNvPr>
            <p:cNvGrpSpPr/>
            <p:nvPr/>
          </p:nvGrpSpPr>
          <p:grpSpPr>
            <a:xfrm>
              <a:off x="9122194" y="1004094"/>
              <a:ext cx="715038" cy="1199753"/>
              <a:chOff x="9122194" y="1004094"/>
              <a:chExt cx="715038" cy="1199753"/>
            </a:xfrm>
          </p:grpSpPr>
          <p:sp>
            <p:nvSpPr>
              <p:cNvPr id="6" name="Google Shape;357;p49">
                <a:extLst>
                  <a:ext uri="{FF2B5EF4-FFF2-40B4-BE49-F238E27FC236}">
                    <a16:creationId xmlns:a16="http://schemas.microsoft.com/office/drawing/2014/main" id="{7C85209E-7131-AF8A-8E55-C9BD1E625B8B}"/>
                  </a:ext>
                </a:extLst>
              </p:cNvPr>
              <p:cNvSpPr/>
              <p:nvPr/>
            </p:nvSpPr>
            <p:spPr>
              <a:xfrm>
                <a:off x="9122194" y="1508040"/>
                <a:ext cx="252229" cy="516102"/>
              </a:xfrm>
              <a:custGeom>
                <a:avLst/>
                <a:gdLst/>
                <a:ahLst/>
                <a:cxnLst/>
                <a:rect l="l" t="t" r="r" b="b"/>
                <a:pathLst>
                  <a:path w="252229" h="516102" extrusionOk="0">
                    <a:moveTo>
                      <a:pt x="231354" y="516103"/>
                    </a:moveTo>
                    <a:cubicBezTo>
                      <a:pt x="228768" y="516103"/>
                      <a:pt x="226181" y="516103"/>
                      <a:pt x="223595" y="514810"/>
                    </a:cubicBezTo>
                    <a:cubicBezTo>
                      <a:pt x="105906" y="464389"/>
                      <a:pt x="54175" y="345448"/>
                      <a:pt x="32189" y="295027"/>
                    </a:cubicBezTo>
                    <a:cubicBezTo>
                      <a:pt x="29602" y="289856"/>
                      <a:pt x="28309" y="285977"/>
                      <a:pt x="27015" y="283392"/>
                    </a:cubicBezTo>
                    <a:cubicBezTo>
                      <a:pt x="23135" y="274342"/>
                      <a:pt x="19256" y="265292"/>
                      <a:pt x="15376" y="256242"/>
                    </a:cubicBezTo>
                    <a:lnTo>
                      <a:pt x="10203" y="242021"/>
                    </a:lnTo>
                    <a:cubicBezTo>
                      <a:pt x="7616" y="236850"/>
                      <a:pt x="6323" y="231678"/>
                      <a:pt x="5029" y="226507"/>
                    </a:cubicBezTo>
                    <a:lnTo>
                      <a:pt x="2443" y="213579"/>
                    </a:lnTo>
                    <a:cubicBezTo>
                      <a:pt x="2443" y="213579"/>
                      <a:pt x="2443" y="212286"/>
                      <a:pt x="2443" y="212286"/>
                    </a:cubicBezTo>
                    <a:cubicBezTo>
                      <a:pt x="-2730" y="177379"/>
                      <a:pt x="1149" y="150230"/>
                      <a:pt x="6323" y="128251"/>
                    </a:cubicBezTo>
                    <a:cubicBezTo>
                      <a:pt x="19256" y="77831"/>
                      <a:pt x="46414" y="33874"/>
                      <a:pt x="82626" y="4139"/>
                    </a:cubicBezTo>
                    <a:cubicBezTo>
                      <a:pt x="90386" y="-2325"/>
                      <a:pt x="103319" y="-1032"/>
                      <a:pt x="109786" y="6725"/>
                    </a:cubicBezTo>
                    <a:cubicBezTo>
                      <a:pt x="116252" y="14482"/>
                      <a:pt x="114958" y="27410"/>
                      <a:pt x="107199" y="33874"/>
                    </a:cubicBezTo>
                    <a:cubicBezTo>
                      <a:pt x="77454" y="58438"/>
                      <a:pt x="55468" y="94637"/>
                      <a:pt x="43828" y="137301"/>
                    </a:cubicBezTo>
                    <a:cubicBezTo>
                      <a:pt x="39948" y="155401"/>
                      <a:pt x="36068" y="176086"/>
                      <a:pt x="39948" y="204529"/>
                    </a:cubicBezTo>
                    <a:lnTo>
                      <a:pt x="42535" y="216164"/>
                    </a:lnTo>
                    <a:cubicBezTo>
                      <a:pt x="43828" y="218750"/>
                      <a:pt x="45121" y="222628"/>
                      <a:pt x="46414" y="225214"/>
                    </a:cubicBezTo>
                    <a:lnTo>
                      <a:pt x="52881" y="239435"/>
                    </a:lnTo>
                    <a:cubicBezTo>
                      <a:pt x="56761" y="247192"/>
                      <a:pt x="60641" y="256242"/>
                      <a:pt x="64521" y="265292"/>
                    </a:cubicBezTo>
                    <a:cubicBezTo>
                      <a:pt x="65814" y="269171"/>
                      <a:pt x="68400" y="273049"/>
                      <a:pt x="69693" y="278220"/>
                    </a:cubicBezTo>
                    <a:cubicBezTo>
                      <a:pt x="89093" y="324763"/>
                      <a:pt x="136944" y="433361"/>
                      <a:pt x="240407" y="477317"/>
                    </a:cubicBezTo>
                    <a:cubicBezTo>
                      <a:pt x="250753" y="481196"/>
                      <a:pt x="254634" y="492831"/>
                      <a:pt x="250753" y="503174"/>
                    </a:cubicBezTo>
                    <a:cubicBezTo>
                      <a:pt x="245581" y="510931"/>
                      <a:pt x="239114" y="516103"/>
                      <a:pt x="231354" y="516103"/>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7" name="Google Shape;358;p49">
                <a:extLst>
                  <a:ext uri="{FF2B5EF4-FFF2-40B4-BE49-F238E27FC236}">
                    <a16:creationId xmlns:a16="http://schemas.microsoft.com/office/drawing/2014/main" id="{C7C28540-9A0E-B07F-0CD1-7F944220F0F3}"/>
                  </a:ext>
                </a:extLst>
              </p:cNvPr>
              <p:cNvSpPr/>
              <p:nvPr/>
            </p:nvSpPr>
            <p:spPr>
              <a:xfrm>
                <a:off x="9560762" y="1399308"/>
                <a:ext cx="186446" cy="158119"/>
              </a:xfrm>
              <a:custGeom>
                <a:avLst/>
                <a:gdLst/>
                <a:ahLst/>
                <a:cxnLst/>
                <a:rect l="l" t="t" r="r" b="b"/>
                <a:pathLst>
                  <a:path w="186446" h="158119" extrusionOk="0">
                    <a:moveTo>
                      <a:pt x="167839" y="158120"/>
                    </a:moveTo>
                    <a:cubicBezTo>
                      <a:pt x="158787" y="158120"/>
                      <a:pt x="151026" y="151656"/>
                      <a:pt x="148440" y="142606"/>
                    </a:cubicBezTo>
                    <a:cubicBezTo>
                      <a:pt x="148440" y="142606"/>
                      <a:pt x="139387" y="99942"/>
                      <a:pt x="98002" y="58572"/>
                    </a:cubicBezTo>
                    <a:cubicBezTo>
                      <a:pt x="87656" y="48229"/>
                      <a:pt x="72136" y="39179"/>
                      <a:pt x="59203" y="40472"/>
                    </a:cubicBezTo>
                    <a:cubicBezTo>
                      <a:pt x="50150" y="41765"/>
                      <a:pt x="43684" y="46936"/>
                      <a:pt x="35924" y="57279"/>
                    </a:cubicBezTo>
                    <a:cubicBezTo>
                      <a:pt x="29458" y="66329"/>
                      <a:pt x="17818" y="68914"/>
                      <a:pt x="8765" y="62450"/>
                    </a:cubicBezTo>
                    <a:cubicBezTo>
                      <a:pt x="-288" y="55986"/>
                      <a:pt x="-2874" y="44350"/>
                      <a:pt x="3592" y="35300"/>
                    </a:cubicBezTo>
                    <a:cubicBezTo>
                      <a:pt x="20405" y="9444"/>
                      <a:pt x="41097" y="1687"/>
                      <a:pt x="55324" y="394"/>
                    </a:cubicBezTo>
                    <a:cubicBezTo>
                      <a:pt x="90242" y="-3485"/>
                      <a:pt x="118694" y="22372"/>
                      <a:pt x="126454" y="30129"/>
                    </a:cubicBezTo>
                    <a:cubicBezTo>
                      <a:pt x="175599" y="80550"/>
                      <a:pt x="185945" y="130970"/>
                      <a:pt x="185945" y="133556"/>
                    </a:cubicBezTo>
                    <a:cubicBezTo>
                      <a:pt x="188532" y="143899"/>
                      <a:pt x="180772" y="154242"/>
                      <a:pt x="170426" y="156827"/>
                    </a:cubicBezTo>
                    <a:cubicBezTo>
                      <a:pt x="170426" y="158120"/>
                      <a:pt x="169133" y="158120"/>
                      <a:pt x="167839" y="15812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8" name="Google Shape;359;p49">
                <a:extLst>
                  <a:ext uri="{FF2B5EF4-FFF2-40B4-BE49-F238E27FC236}">
                    <a16:creationId xmlns:a16="http://schemas.microsoft.com/office/drawing/2014/main" id="{28E6409D-B5E9-C019-F286-1EED51E355A3}"/>
                  </a:ext>
                </a:extLst>
              </p:cNvPr>
              <p:cNvSpPr/>
              <p:nvPr/>
            </p:nvSpPr>
            <p:spPr>
              <a:xfrm>
                <a:off x="9430122" y="1374156"/>
                <a:ext cx="214598" cy="174222"/>
              </a:xfrm>
              <a:custGeom>
                <a:avLst/>
                <a:gdLst/>
                <a:ahLst/>
                <a:cxnLst/>
                <a:rect l="l" t="t" r="r" b="b"/>
                <a:pathLst>
                  <a:path w="214598" h="174222" extrusionOk="0">
                    <a:moveTo>
                      <a:pt x="196310" y="174222"/>
                    </a:moveTo>
                    <a:cubicBezTo>
                      <a:pt x="188550" y="174222"/>
                      <a:pt x="182084" y="170344"/>
                      <a:pt x="178204" y="162587"/>
                    </a:cubicBezTo>
                    <a:cubicBezTo>
                      <a:pt x="158805" y="116045"/>
                      <a:pt x="135526" y="81138"/>
                      <a:pt x="101900" y="48817"/>
                    </a:cubicBezTo>
                    <a:cubicBezTo>
                      <a:pt x="95434" y="42353"/>
                      <a:pt x="81207" y="37181"/>
                      <a:pt x="65688" y="38474"/>
                    </a:cubicBezTo>
                    <a:cubicBezTo>
                      <a:pt x="52755" y="41060"/>
                      <a:pt x="42409" y="47524"/>
                      <a:pt x="35942" y="60452"/>
                    </a:cubicBezTo>
                    <a:cubicBezTo>
                      <a:pt x="30770" y="69502"/>
                      <a:pt x="19130" y="73381"/>
                      <a:pt x="10077" y="68210"/>
                    </a:cubicBezTo>
                    <a:cubicBezTo>
                      <a:pt x="1024" y="63038"/>
                      <a:pt x="-2856" y="51403"/>
                      <a:pt x="2317" y="42353"/>
                    </a:cubicBezTo>
                    <a:cubicBezTo>
                      <a:pt x="15250" y="19082"/>
                      <a:pt x="34649" y="4860"/>
                      <a:pt x="59221" y="982"/>
                    </a:cubicBezTo>
                    <a:cubicBezTo>
                      <a:pt x="83794" y="-2897"/>
                      <a:pt x="110953" y="4860"/>
                      <a:pt x="127766" y="21667"/>
                    </a:cubicBezTo>
                    <a:cubicBezTo>
                      <a:pt x="165271" y="56574"/>
                      <a:pt x="191137" y="96652"/>
                      <a:pt x="213123" y="148365"/>
                    </a:cubicBezTo>
                    <a:cubicBezTo>
                      <a:pt x="217002" y="158708"/>
                      <a:pt x="213123" y="169051"/>
                      <a:pt x="202777" y="174222"/>
                    </a:cubicBezTo>
                    <a:cubicBezTo>
                      <a:pt x="201483" y="174222"/>
                      <a:pt x="198897" y="174222"/>
                      <a:pt x="196310" y="174222"/>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9" name="Google Shape;360;p49">
                <a:extLst>
                  <a:ext uri="{FF2B5EF4-FFF2-40B4-BE49-F238E27FC236}">
                    <a16:creationId xmlns:a16="http://schemas.microsoft.com/office/drawing/2014/main" id="{169DDCCD-09D7-D229-FAC7-76FBC6A981BD}"/>
                  </a:ext>
                </a:extLst>
              </p:cNvPr>
              <p:cNvSpPr/>
              <p:nvPr/>
            </p:nvSpPr>
            <p:spPr>
              <a:xfrm>
                <a:off x="9317624" y="1363057"/>
                <a:ext cx="206820" cy="196957"/>
              </a:xfrm>
              <a:custGeom>
                <a:avLst/>
                <a:gdLst/>
                <a:ahLst/>
                <a:cxnLst/>
                <a:rect l="l" t="t" r="r" b="b"/>
                <a:pathLst>
                  <a:path w="206820" h="196957" extrusionOk="0">
                    <a:moveTo>
                      <a:pt x="188533" y="196958"/>
                    </a:moveTo>
                    <a:cubicBezTo>
                      <a:pt x="180772" y="196958"/>
                      <a:pt x="174306" y="193079"/>
                      <a:pt x="170426" y="185322"/>
                    </a:cubicBezTo>
                    <a:cubicBezTo>
                      <a:pt x="154907" y="150415"/>
                      <a:pt x="113521" y="81895"/>
                      <a:pt x="100588" y="62502"/>
                    </a:cubicBezTo>
                    <a:cubicBezTo>
                      <a:pt x="85070" y="39231"/>
                      <a:pt x="54030" y="32767"/>
                      <a:pt x="30751" y="46988"/>
                    </a:cubicBezTo>
                    <a:cubicBezTo>
                      <a:pt x="21698" y="53453"/>
                      <a:pt x="10058" y="50867"/>
                      <a:pt x="3592" y="41817"/>
                    </a:cubicBezTo>
                    <a:cubicBezTo>
                      <a:pt x="-2874" y="32767"/>
                      <a:pt x="-288" y="21132"/>
                      <a:pt x="8765" y="14667"/>
                    </a:cubicBezTo>
                    <a:cubicBezTo>
                      <a:pt x="50151" y="-12482"/>
                      <a:pt x="105762" y="-847"/>
                      <a:pt x="132921" y="40524"/>
                    </a:cubicBezTo>
                    <a:cubicBezTo>
                      <a:pt x="147147" y="61210"/>
                      <a:pt x="189826" y="131023"/>
                      <a:pt x="205345" y="168515"/>
                    </a:cubicBezTo>
                    <a:cubicBezTo>
                      <a:pt x="209225" y="178858"/>
                      <a:pt x="205345" y="189201"/>
                      <a:pt x="194999" y="194372"/>
                    </a:cubicBezTo>
                    <a:cubicBezTo>
                      <a:pt x="193705" y="195665"/>
                      <a:pt x="191118" y="196958"/>
                      <a:pt x="188533" y="19695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0" name="Google Shape;361;p49">
                <a:extLst>
                  <a:ext uri="{FF2B5EF4-FFF2-40B4-BE49-F238E27FC236}">
                    <a16:creationId xmlns:a16="http://schemas.microsoft.com/office/drawing/2014/main" id="{5108F0A3-AA62-A457-E052-D62B50229AB5}"/>
                  </a:ext>
                </a:extLst>
              </p:cNvPr>
              <p:cNvSpPr/>
              <p:nvPr/>
            </p:nvSpPr>
            <p:spPr>
              <a:xfrm>
                <a:off x="9334139" y="1985348"/>
                <a:ext cx="111242" cy="218499"/>
              </a:xfrm>
              <a:custGeom>
                <a:avLst/>
                <a:gdLst/>
                <a:ahLst/>
                <a:cxnLst/>
                <a:rect l="l" t="t" r="r" b="b"/>
                <a:pathLst>
                  <a:path w="111242" h="218499" extrusionOk="0">
                    <a:moveTo>
                      <a:pt x="91833" y="218500"/>
                    </a:moveTo>
                    <a:cubicBezTo>
                      <a:pt x="84073" y="218500"/>
                      <a:pt x="76314" y="213328"/>
                      <a:pt x="73727" y="206864"/>
                    </a:cubicBezTo>
                    <a:lnTo>
                      <a:pt x="1303" y="27160"/>
                    </a:lnTo>
                    <a:cubicBezTo>
                      <a:pt x="-2576" y="16817"/>
                      <a:pt x="2596" y="6474"/>
                      <a:pt x="11649" y="1303"/>
                    </a:cubicBezTo>
                    <a:cubicBezTo>
                      <a:pt x="21996" y="-2576"/>
                      <a:pt x="32342" y="2596"/>
                      <a:pt x="37515" y="11646"/>
                    </a:cubicBezTo>
                    <a:lnTo>
                      <a:pt x="109939" y="191350"/>
                    </a:lnTo>
                    <a:cubicBezTo>
                      <a:pt x="113819" y="201693"/>
                      <a:pt x="108646" y="212035"/>
                      <a:pt x="99593" y="217207"/>
                    </a:cubicBezTo>
                    <a:cubicBezTo>
                      <a:pt x="97006" y="218500"/>
                      <a:pt x="94420" y="218500"/>
                      <a:pt x="91833" y="218500"/>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1" name="Google Shape;362;p49">
                <a:extLst>
                  <a:ext uri="{FF2B5EF4-FFF2-40B4-BE49-F238E27FC236}">
                    <a16:creationId xmlns:a16="http://schemas.microsoft.com/office/drawing/2014/main" id="{49915480-C89A-6080-4E91-4A74B5E466AC}"/>
                  </a:ext>
                </a:extLst>
              </p:cNvPr>
              <p:cNvSpPr/>
              <p:nvPr/>
            </p:nvSpPr>
            <p:spPr>
              <a:xfrm>
                <a:off x="9684630" y="1516849"/>
                <a:ext cx="152602" cy="686997"/>
              </a:xfrm>
              <a:custGeom>
                <a:avLst/>
                <a:gdLst/>
                <a:ahLst/>
                <a:cxnLst/>
                <a:rect l="l" t="t" r="r" b="b"/>
                <a:pathLst>
                  <a:path w="152602" h="686997" extrusionOk="0">
                    <a:moveTo>
                      <a:pt x="133208" y="686998"/>
                    </a:moveTo>
                    <a:cubicBezTo>
                      <a:pt x="125449" y="686998"/>
                      <a:pt x="117689" y="681827"/>
                      <a:pt x="115102" y="674070"/>
                    </a:cubicBezTo>
                    <a:lnTo>
                      <a:pt x="1293" y="367667"/>
                    </a:lnTo>
                    <a:cubicBezTo>
                      <a:pt x="0" y="363788"/>
                      <a:pt x="0" y="361203"/>
                      <a:pt x="0" y="357324"/>
                    </a:cubicBezTo>
                    <a:cubicBezTo>
                      <a:pt x="23279" y="225455"/>
                      <a:pt x="34919" y="75486"/>
                      <a:pt x="24572" y="23772"/>
                    </a:cubicBezTo>
                    <a:cubicBezTo>
                      <a:pt x="21986" y="13430"/>
                      <a:pt x="29745" y="3087"/>
                      <a:pt x="40092" y="501"/>
                    </a:cubicBezTo>
                    <a:cubicBezTo>
                      <a:pt x="50438" y="-2085"/>
                      <a:pt x="60785" y="5672"/>
                      <a:pt x="63371" y="16015"/>
                    </a:cubicBezTo>
                    <a:cubicBezTo>
                      <a:pt x="76303" y="80657"/>
                      <a:pt x="60785" y="239676"/>
                      <a:pt x="38799" y="358617"/>
                    </a:cubicBezTo>
                    <a:lnTo>
                      <a:pt x="151315" y="659848"/>
                    </a:lnTo>
                    <a:cubicBezTo>
                      <a:pt x="155194" y="670191"/>
                      <a:pt x="150021" y="680534"/>
                      <a:pt x="139675" y="684412"/>
                    </a:cubicBezTo>
                    <a:cubicBezTo>
                      <a:pt x="137088" y="686998"/>
                      <a:pt x="134501" y="686998"/>
                      <a:pt x="133208" y="68699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sp>
            <p:nvSpPr>
              <p:cNvPr id="12" name="Google Shape;363;p49">
                <a:extLst>
                  <a:ext uri="{FF2B5EF4-FFF2-40B4-BE49-F238E27FC236}">
                    <a16:creationId xmlns:a16="http://schemas.microsoft.com/office/drawing/2014/main" id="{ECB4013F-35C0-703E-E4B5-EEEC5FC80862}"/>
                  </a:ext>
                </a:extLst>
              </p:cNvPr>
              <p:cNvSpPr/>
              <p:nvPr/>
            </p:nvSpPr>
            <p:spPr>
              <a:xfrm>
                <a:off x="9147916" y="1004094"/>
                <a:ext cx="239917" cy="708474"/>
              </a:xfrm>
              <a:custGeom>
                <a:avLst/>
                <a:gdLst/>
                <a:ahLst/>
                <a:cxnLst/>
                <a:rect l="l" t="t" r="r" b="b"/>
                <a:pathLst>
                  <a:path w="239917" h="708474" extrusionOk="0">
                    <a:moveTo>
                      <a:pt x="90530" y="708475"/>
                    </a:moveTo>
                    <a:cubicBezTo>
                      <a:pt x="82770" y="708475"/>
                      <a:pt x="75010" y="703304"/>
                      <a:pt x="72424" y="694254"/>
                    </a:cubicBezTo>
                    <a:cubicBezTo>
                      <a:pt x="71131" y="689082"/>
                      <a:pt x="71131" y="682618"/>
                      <a:pt x="76303" y="674861"/>
                    </a:cubicBezTo>
                    <a:cubicBezTo>
                      <a:pt x="76303" y="674861"/>
                      <a:pt x="85357" y="659347"/>
                      <a:pt x="69837" y="586948"/>
                    </a:cubicBezTo>
                    <a:cubicBezTo>
                      <a:pt x="51731" y="502914"/>
                      <a:pt x="36212" y="416294"/>
                      <a:pt x="23279" y="329674"/>
                    </a:cubicBezTo>
                    <a:cubicBezTo>
                      <a:pt x="15520" y="281839"/>
                      <a:pt x="10346" y="239175"/>
                      <a:pt x="6466" y="197804"/>
                    </a:cubicBezTo>
                    <a:cubicBezTo>
                      <a:pt x="2587" y="156433"/>
                      <a:pt x="0" y="113770"/>
                      <a:pt x="0" y="64642"/>
                    </a:cubicBezTo>
                    <a:cubicBezTo>
                      <a:pt x="0" y="29735"/>
                      <a:pt x="27159" y="1293"/>
                      <a:pt x="62078" y="0"/>
                    </a:cubicBezTo>
                    <a:cubicBezTo>
                      <a:pt x="62078" y="0"/>
                      <a:pt x="63371" y="0"/>
                      <a:pt x="63371" y="0"/>
                    </a:cubicBezTo>
                    <a:cubicBezTo>
                      <a:pt x="95703" y="0"/>
                      <a:pt x="122862" y="24564"/>
                      <a:pt x="126742" y="56885"/>
                    </a:cubicBezTo>
                    <a:cubicBezTo>
                      <a:pt x="131915" y="102134"/>
                      <a:pt x="137088" y="142212"/>
                      <a:pt x="144848" y="179704"/>
                    </a:cubicBezTo>
                    <a:cubicBezTo>
                      <a:pt x="151315" y="217197"/>
                      <a:pt x="160367" y="257275"/>
                      <a:pt x="170714" y="301231"/>
                    </a:cubicBezTo>
                    <a:cubicBezTo>
                      <a:pt x="191406" y="386558"/>
                      <a:pt x="217272" y="471886"/>
                      <a:pt x="239258" y="544285"/>
                    </a:cubicBezTo>
                    <a:cubicBezTo>
                      <a:pt x="241845" y="554627"/>
                      <a:pt x="236671" y="564970"/>
                      <a:pt x="226325" y="568849"/>
                    </a:cubicBezTo>
                    <a:cubicBezTo>
                      <a:pt x="215979" y="571434"/>
                      <a:pt x="205632" y="566263"/>
                      <a:pt x="201752" y="555920"/>
                    </a:cubicBezTo>
                    <a:cubicBezTo>
                      <a:pt x="179766" y="482228"/>
                      <a:pt x="153901" y="396901"/>
                      <a:pt x="133208" y="310281"/>
                    </a:cubicBezTo>
                    <a:cubicBezTo>
                      <a:pt x="121568" y="266325"/>
                      <a:pt x="113809" y="224954"/>
                      <a:pt x="106050" y="186169"/>
                    </a:cubicBezTo>
                    <a:cubicBezTo>
                      <a:pt x="98289" y="147383"/>
                      <a:pt x="93117" y="107306"/>
                      <a:pt x="87943" y="60763"/>
                    </a:cubicBezTo>
                    <a:cubicBezTo>
                      <a:pt x="86650" y="47835"/>
                      <a:pt x="76303" y="38785"/>
                      <a:pt x="63371" y="38785"/>
                    </a:cubicBezTo>
                    <a:cubicBezTo>
                      <a:pt x="49145" y="38785"/>
                      <a:pt x="38799" y="50421"/>
                      <a:pt x="38799" y="63349"/>
                    </a:cubicBezTo>
                    <a:cubicBezTo>
                      <a:pt x="40092" y="111184"/>
                      <a:pt x="41385" y="153848"/>
                      <a:pt x="45265" y="193926"/>
                    </a:cubicBezTo>
                    <a:cubicBezTo>
                      <a:pt x="49145" y="234004"/>
                      <a:pt x="54318" y="276667"/>
                      <a:pt x="60785" y="323209"/>
                    </a:cubicBezTo>
                    <a:cubicBezTo>
                      <a:pt x="73717" y="408537"/>
                      <a:pt x="89236" y="495157"/>
                      <a:pt x="107343" y="577898"/>
                    </a:cubicBezTo>
                    <a:cubicBezTo>
                      <a:pt x="124155" y="656761"/>
                      <a:pt x="116396" y="683911"/>
                      <a:pt x="107343" y="695547"/>
                    </a:cubicBezTo>
                    <a:cubicBezTo>
                      <a:pt x="104756" y="699425"/>
                      <a:pt x="100876" y="703304"/>
                      <a:pt x="95703" y="704597"/>
                    </a:cubicBezTo>
                    <a:cubicBezTo>
                      <a:pt x="93117" y="707182"/>
                      <a:pt x="91823" y="708475"/>
                      <a:pt x="90530" y="708475"/>
                    </a:cubicBezTo>
                    <a:close/>
                    <a:moveTo>
                      <a:pt x="108636" y="682618"/>
                    </a:moveTo>
                    <a:lnTo>
                      <a:pt x="108636" y="682618"/>
                    </a:lnTo>
                    <a:lnTo>
                      <a:pt x="108636" y="682618"/>
                    </a:lnTo>
                    <a:close/>
                    <a:moveTo>
                      <a:pt x="108636" y="682618"/>
                    </a:moveTo>
                    <a:cubicBezTo>
                      <a:pt x="108636" y="682618"/>
                      <a:pt x="108636" y="682618"/>
                      <a:pt x="108636" y="682618"/>
                    </a:cubicBezTo>
                    <a:cubicBezTo>
                      <a:pt x="108636" y="682618"/>
                      <a:pt x="108636" y="682618"/>
                      <a:pt x="108636" y="682618"/>
                    </a:cubicBezTo>
                    <a:close/>
                  </a:path>
                </a:pathLst>
              </a:custGeom>
              <a:solidFill>
                <a:srgbClr val="3C3C3C"/>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799" b="0" i="0" u="none" strike="noStrike" cap="none">
                  <a:solidFill>
                    <a:srgbClr val="000000"/>
                  </a:solidFill>
                  <a:latin typeface="Arial"/>
                  <a:ea typeface="Arial"/>
                  <a:cs typeface="Arial"/>
                  <a:sym typeface="Arial"/>
                </a:endParaRPr>
              </a:p>
            </p:txBody>
          </p:sp>
        </p:grpSp>
      </p:grpSp>
      <p:sp>
        <p:nvSpPr>
          <p:cNvPr id="13" name="Google Shape;364;p49">
            <a:extLst>
              <a:ext uri="{FF2B5EF4-FFF2-40B4-BE49-F238E27FC236}">
                <a16:creationId xmlns:a16="http://schemas.microsoft.com/office/drawing/2014/main" id="{FDE34816-1BA8-1C6F-F8F3-AC3C91088E8C}"/>
              </a:ext>
            </a:extLst>
          </p:cNvPr>
          <p:cNvSpPr txBox="1"/>
          <p:nvPr/>
        </p:nvSpPr>
        <p:spPr>
          <a:xfrm>
            <a:off x="5046035" y="5148341"/>
            <a:ext cx="1803669" cy="73862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1" i="0" u="none" strike="noStrike" cap="none" dirty="0">
                <a:solidFill>
                  <a:srgbClr val="7F3494"/>
                </a:solidFill>
                <a:latin typeface="Calibri"/>
                <a:ea typeface="Calibri"/>
                <a:cs typeface="Calibri"/>
                <a:sym typeface="Calibri"/>
              </a:rPr>
              <a:t>TIP: </a:t>
            </a:r>
            <a:r>
              <a:rPr lang="en-US" sz="1400" b="0" i="0" u="none" strike="noStrike" cap="none" dirty="0">
                <a:solidFill>
                  <a:srgbClr val="7F3494"/>
                </a:solidFill>
                <a:latin typeface="Calibri"/>
                <a:ea typeface="Calibri"/>
                <a:cs typeface="Calibri"/>
                <a:sym typeface="Calibri"/>
              </a:rPr>
              <a:t>TAP ON THE TOPIC TO BRING YOU TO IT DIRECTLY</a:t>
            </a:r>
            <a:endParaRPr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2"/>
          <p:cNvSpPr txBox="1">
            <a:spLocks noGrp="1"/>
          </p:cNvSpPr>
          <p:nvPr>
            <p:ph type="body" idx="1"/>
          </p:nvPr>
        </p:nvSpPr>
        <p:spPr>
          <a:xfrm>
            <a:off x="5497150" y="3602325"/>
            <a:ext cx="6156900" cy="22530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4800"/>
              <a:buFont typeface="Arial"/>
              <a:buNone/>
            </a:pPr>
            <a:r>
              <a:rPr lang="en-US"/>
              <a:t>Social activities</a:t>
            </a:r>
            <a:endParaRPr/>
          </a:p>
        </p:txBody>
      </p:sp>
      <p:sp>
        <p:nvSpPr>
          <p:cNvPr id="201" name="Google Shape;201;p32"/>
          <p:cNvSpPr txBox="1">
            <a:spLocks noGrp="1"/>
          </p:cNvSpPr>
          <p:nvPr>
            <p:ph type="body" idx="2"/>
          </p:nvPr>
        </p:nvSpPr>
        <p:spPr>
          <a:xfrm>
            <a:off x="891654" y="2003728"/>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24BAA2"/>
              </a:buClr>
              <a:buSzPts val="13000"/>
              <a:buNone/>
            </a:pPr>
            <a:r>
              <a:rPr lang="en-US" sz="8000" dirty="0"/>
              <a:t> (a)</a:t>
            </a:r>
            <a:endParaRPr sz="80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p33"/>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rgbClr val="F2F2F2"/>
          </a:solidFill>
          <a:ln>
            <a:noFill/>
          </a:ln>
        </p:spPr>
      </p:pic>
      <p:sp>
        <p:nvSpPr>
          <p:cNvPr id="207" name="Google Shape;207;p33"/>
          <p:cNvSpPr txBox="1">
            <a:spLocks noGrp="1"/>
          </p:cNvSpPr>
          <p:nvPr>
            <p:ph type="body" idx="1"/>
          </p:nvPr>
        </p:nvSpPr>
        <p:spPr>
          <a:xfrm>
            <a:off x="3177300" y="3788225"/>
            <a:ext cx="8013300" cy="2956800"/>
          </a:xfrm>
          <a:prstGeom prst="rect">
            <a:avLst/>
          </a:prstGeom>
          <a:solidFill>
            <a:srgbClr val="7F3494"/>
          </a:solidFill>
          <a:ln>
            <a:noFill/>
          </a:ln>
        </p:spPr>
        <p:txBody>
          <a:bodyPr spcFirstLastPara="1" wrap="square" lIns="91425" tIns="45700" rIns="91425" bIns="45700" anchor="ctr" anchorCtr="0">
            <a:noAutofit/>
          </a:bodyPr>
          <a:lstStyle/>
          <a:p>
            <a:pPr marL="457200" marR="0" lvl="0" indent="-228600" algn="ctr" rtl="0">
              <a:lnSpc>
                <a:spcPct val="90000"/>
              </a:lnSpc>
              <a:spcBef>
                <a:spcPts val="1000"/>
              </a:spcBef>
              <a:spcAft>
                <a:spcPts val="0"/>
              </a:spcAft>
              <a:buClr>
                <a:schemeClr val="lt1"/>
              </a:buClr>
              <a:buSzPts val="3000"/>
              <a:buFont typeface="Arial"/>
              <a:buNone/>
            </a:pPr>
            <a:r>
              <a:rPr lang="en-US" sz="2400" i="0"/>
              <a:t>Nowadays, those who manage or work in care facilities know that taking care of the body is only half the job. It is equally crucial, to provide opportunities for intellectual stimulation, socialisation, and maintaining a good mood.</a:t>
            </a:r>
            <a:endParaRPr/>
          </a:p>
          <a:p>
            <a:pPr marL="457200" marR="0" lvl="0" indent="-228600" algn="ctr" rtl="0">
              <a:lnSpc>
                <a:spcPct val="90000"/>
              </a:lnSpc>
              <a:spcBef>
                <a:spcPts val="1000"/>
              </a:spcBef>
              <a:spcAft>
                <a:spcPts val="0"/>
              </a:spcAft>
              <a:buClr>
                <a:schemeClr val="lt1"/>
              </a:buClr>
              <a:buSzPts val="3000"/>
              <a:buFont typeface="Arial"/>
              <a:buNone/>
            </a:pPr>
            <a:r>
              <a:rPr lang="en-US" sz="2400" i="0"/>
              <a:t>This is essential to safeguard the mental and physical health of clients and prevent them from losing their autonomy.</a:t>
            </a:r>
            <a:endParaRPr sz="2400" i="0"/>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4"/>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67377"/>
            <a:ext cx="12192000" cy="6858000"/>
          </a:xfrm>
          <a:prstGeom prst="rect">
            <a:avLst/>
          </a:prstGeom>
          <a:solidFill>
            <a:srgbClr val="F2F2F2"/>
          </a:solidFill>
          <a:ln>
            <a:noFill/>
          </a:ln>
        </p:spPr>
      </p:pic>
      <p:sp>
        <p:nvSpPr>
          <p:cNvPr id="213" name="Google Shape;213;p34"/>
          <p:cNvSpPr txBox="1">
            <a:spLocks noGrp="1"/>
          </p:cNvSpPr>
          <p:nvPr>
            <p:ph type="body" idx="1"/>
          </p:nvPr>
        </p:nvSpPr>
        <p:spPr>
          <a:xfrm>
            <a:off x="7424050" y="697725"/>
            <a:ext cx="4719300" cy="3565800"/>
          </a:xfrm>
          <a:prstGeom prst="rect">
            <a:avLst/>
          </a:prstGeom>
          <a:solidFill>
            <a:srgbClr val="0AA3A4"/>
          </a:solidFill>
          <a:ln>
            <a:noFill/>
          </a:ln>
        </p:spPr>
        <p:txBody>
          <a:bodyPr spcFirstLastPara="1" wrap="square" lIns="91425" tIns="45700" rIns="91425" bIns="45700" anchor="ctr" anchorCtr="0">
            <a:normAutofit/>
          </a:bodyPr>
          <a:lstStyle/>
          <a:p>
            <a:pPr marL="457200" marR="0" lvl="0" indent="0" algn="l" rtl="0">
              <a:lnSpc>
                <a:spcPct val="90000"/>
              </a:lnSpc>
              <a:spcBef>
                <a:spcPts val="1000"/>
              </a:spcBef>
              <a:spcAft>
                <a:spcPts val="0"/>
              </a:spcAft>
              <a:buClr>
                <a:schemeClr val="lt1"/>
              </a:buClr>
              <a:buSzPts val="3000"/>
              <a:buFont typeface="Arial"/>
              <a:buNone/>
            </a:pPr>
            <a:r>
              <a:rPr lang="en-US" sz="2400" i="0" dirty="0">
                <a:solidFill>
                  <a:schemeClr val="lt1"/>
                </a:solidFill>
              </a:rPr>
              <a:t>To promote active aging, it is necessary to promote a range of recreational activities that enable clients to continue to feel an integral part of society and improve their quality of life.</a:t>
            </a:r>
            <a:endParaRPr dirty="0"/>
          </a:p>
          <a:p>
            <a:pPr marL="457200" marR="0" lvl="0" indent="0" algn="l" rtl="0">
              <a:lnSpc>
                <a:spcPct val="90000"/>
              </a:lnSpc>
              <a:spcBef>
                <a:spcPts val="1000"/>
              </a:spcBef>
              <a:spcAft>
                <a:spcPts val="0"/>
              </a:spcAft>
              <a:buClr>
                <a:schemeClr val="lt1"/>
              </a:buClr>
              <a:buSzPts val="3000"/>
              <a:buFont typeface="Arial"/>
              <a:buNone/>
            </a:pPr>
            <a:r>
              <a:rPr lang="en-US" sz="2400" b="1" i="0" dirty="0">
                <a:solidFill>
                  <a:schemeClr val="lt1"/>
                </a:solidFill>
              </a:rPr>
              <a:t>Digital tools, constitute as an excellent resource for this!</a:t>
            </a:r>
            <a:r>
              <a:rPr lang="en-US" sz="2400" i="0" dirty="0">
                <a:solidFill>
                  <a:schemeClr val="lt1"/>
                </a:solidFill>
              </a:rPr>
              <a:t> </a:t>
            </a:r>
            <a:endParaRPr sz="2400" i="0" dirty="0">
              <a:solidFill>
                <a:schemeClr val="lt1"/>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body" idx="1"/>
          </p:nvPr>
        </p:nvSpPr>
        <p:spPr>
          <a:xfrm>
            <a:off x="5999945" y="3509336"/>
            <a:ext cx="6010480" cy="2253043"/>
          </a:xfrm>
          <a:prstGeom prst="rect">
            <a:avLst/>
          </a:prstGeom>
          <a:noFill/>
          <a:ln>
            <a:noFill/>
          </a:ln>
        </p:spPr>
        <p:txBody>
          <a:bodyPr spcFirstLastPara="1" wrap="square" lIns="91425" tIns="45700" rIns="91425" bIns="45700" anchor="t" anchorCtr="0">
            <a:normAutofit/>
          </a:bodyPr>
          <a:lstStyle/>
          <a:p>
            <a:pPr marL="457200" marR="0" lvl="0" indent="-228600" algn="l" rtl="0">
              <a:lnSpc>
                <a:spcPct val="90000"/>
              </a:lnSpc>
              <a:spcBef>
                <a:spcPts val="1000"/>
              </a:spcBef>
              <a:spcAft>
                <a:spcPts val="0"/>
              </a:spcAft>
              <a:buClr>
                <a:schemeClr val="lt1"/>
              </a:buClr>
              <a:buSzPts val="4800"/>
              <a:buFont typeface="Arial"/>
              <a:buNone/>
            </a:pPr>
            <a:r>
              <a:rPr lang="en-US" dirty="0"/>
              <a:t>Social/interaction Apps</a:t>
            </a:r>
            <a:endParaRPr dirty="0"/>
          </a:p>
        </p:txBody>
      </p:sp>
      <p:sp>
        <p:nvSpPr>
          <p:cNvPr id="219" name="Google Shape;219;p35"/>
          <p:cNvSpPr txBox="1">
            <a:spLocks noGrp="1"/>
          </p:cNvSpPr>
          <p:nvPr>
            <p:ph type="body" idx="2"/>
          </p:nvPr>
        </p:nvSpPr>
        <p:spPr>
          <a:xfrm>
            <a:off x="891653" y="2003728"/>
            <a:ext cx="2121053" cy="19137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13000"/>
              <a:buFont typeface="Arial"/>
              <a:buNone/>
            </a:pPr>
            <a:r>
              <a:rPr lang="en-US" sz="8000" dirty="0"/>
              <a:t> (b)</a:t>
            </a:r>
            <a:endParaRPr sz="80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A8E787-EFAB-F22B-C066-CB602F7B202D}"/>
              </a:ext>
            </a:extLst>
          </p:cNvPr>
          <p:cNvSpPr>
            <a:spLocks noGrp="1"/>
          </p:cNvSpPr>
          <p:nvPr>
            <p:ph type="body" idx="2"/>
          </p:nvPr>
        </p:nvSpPr>
        <p:spPr>
          <a:xfrm>
            <a:off x="376237" y="437100"/>
            <a:ext cx="11439525" cy="1018971"/>
          </a:xfrm>
        </p:spPr>
        <p:txBody>
          <a:bodyPr/>
          <a:lstStyle/>
          <a:p>
            <a:r>
              <a:rPr lang="en-IE" dirty="0"/>
              <a:t>The importance and power of Autonomy &amp; Independence</a:t>
            </a:r>
          </a:p>
        </p:txBody>
      </p:sp>
      <p:pic>
        <p:nvPicPr>
          <p:cNvPr id="4" name="Picture 3">
            <a:extLst>
              <a:ext uri="{FF2B5EF4-FFF2-40B4-BE49-F238E27FC236}">
                <a16:creationId xmlns:a16="http://schemas.microsoft.com/office/drawing/2014/main" id="{8C978628-FACE-2F68-2196-C9E882D3461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00190" y="1447737"/>
            <a:ext cx="7941283" cy="4839954"/>
          </a:xfrm>
          <a:prstGeom prst="rect">
            <a:avLst/>
          </a:prstGeom>
        </p:spPr>
      </p:pic>
      <p:sp>
        <p:nvSpPr>
          <p:cNvPr id="7" name="TextBox 6">
            <a:extLst>
              <a:ext uri="{FF2B5EF4-FFF2-40B4-BE49-F238E27FC236}">
                <a16:creationId xmlns:a16="http://schemas.microsoft.com/office/drawing/2014/main" id="{964D10D8-EB84-4865-196F-D8363075F3EC}"/>
              </a:ext>
            </a:extLst>
          </p:cNvPr>
          <p:cNvSpPr txBox="1"/>
          <p:nvPr/>
        </p:nvSpPr>
        <p:spPr>
          <a:xfrm>
            <a:off x="3102651" y="5991956"/>
            <a:ext cx="6687766" cy="276999"/>
          </a:xfrm>
          <a:prstGeom prst="rect">
            <a:avLst/>
          </a:prstGeom>
          <a:noFill/>
        </p:spPr>
        <p:txBody>
          <a:bodyPr wrap="square">
            <a:spAutoFit/>
          </a:bodyPr>
          <a:lstStyle/>
          <a:p>
            <a:r>
              <a:rPr lang="en-US" sz="1200" dirty="0">
                <a:solidFill>
                  <a:srgbClr val="24BAA2"/>
                </a:solidFill>
                <a:latin typeface="Calibri" panose="020F0502020204030204" pitchFamily="34" charset="0"/>
                <a:ea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Older people tell us what the right to autonomy and independence means to them - YouTube</a:t>
            </a:r>
            <a:endParaRPr lang="en-IE" sz="1200" dirty="0">
              <a:solidFill>
                <a:srgbClr val="24BAA2"/>
              </a:solidFill>
              <a:latin typeface="Calibri" panose="020F0502020204030204" pitchFamily="34" charset="0"/>
              <a:ea typeface="Calibri" panose="020F0502020204030204" pitchFamily="34" charset="0"/>
              <a:cs typeface="Calibri" panose="020F0502020204030204" pitchFamily="34" charset="0"/>
            </a:endParaRPr>
          </a:p>
        </p:txBody>
      </p:sp>
      <p:pic>
        <p:nvPicPr>
          <p:cNvPr id="2" name="Online Media 1" title="Older people tell us what the right to autonomy and independence means to them">
            <a:hlinkClick r:id="" action="ppaction://media"/>
            <a:extLst>
              <a:ext uri="{FF2B5EF4-FFF2-40B4-BE49-F238E27FC236}">
                <a16:creationId xmlns:a16="http://schemas.microsoft.com/office/drawing/2014/main" id="{06D678D8-0BE3-8BAE-36AE-4E9F0C1DDE43}"/>
              </a:ext>
            </a:extLst>
          </p:cNvPr>
          <p:cNvPicPr>
            <a:picLocks noRot="1" noChangeAspect="1"/>
          </p:cNvPicPr>
          <p:nvPr>
            <a:videoFile r:link="rId1"/>
          </p:nvPr>
        </p:nvPicPr>
        <p:blipFill>
          <a:blip r:embed="rId5"/>
          <a:stretch>
            <a:fillRect/>
          </a:stretch>
        </p:blipFill>
        <p:spPr>
          <a:xfrm>
            <a:off x="3185962" y="1821581"/>
            <a:ext cx="5698156" cy="3588682"/>
          </a:xfrm>
          <a:prstGeom prst="rect">
            <a:avLst/>
          </a:prstGeom>
        </p:spPr>
      </p:pic>
    </p:spTree>
    <p:extLst>
      <p:ext uri="{BB962C8B-B14F-4D97-AF65-F5344CB8AC3E}">
        <p14:creationId xmlns:p14="http://schemas.microsoft.com/office/powerpoint/2010/main" val="240734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pic>
        <p:nvPicPr>
          <p:cNvPr id="224" name="Google Shape;224;p36"/>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a:stretch/>
        </p:blipFill>
        <p:spPr>
          <a:xfrm>
            <a:off x="0" y="0"/>
            <a:ext cx="12192000" cy="6858000"/>
          </a:xfrm>
          <a:prstGeom prst="rect">
            <a:avLst/>
          </a:prstGeom>
          <a:solidFill>
            <a:srgbClr val="F2F2F2"/>
          </a:solidFill>
          <a:ln>
            <a:noFill/>
          </a:ln>
        </p:spPr>
      </p:pic>
      <p:sp>
        <p:nvSpPr>
          <p:cNvPr id="225" name="Google Shape;225;p36"/>
          <p:cNvSpPr txBox="1">
            <a:spLocks noGrp="1"/>
          </p:cNvSpPr>
          <p:nvPr>
            <p:ph type="body" idx="1"/>
          </p:nvPr>
        </p:nvSpPr>
        <p:spPr>
          <a:xfrm>
            <a:off x="0" y="566025"/>
            <a:ext cx="7173900" cy="5475600"/>
          </a:xfrm>
          <a:prstGeom prst="rect">
            <a:avLst/>
          </a:prstGeom>
          <a:solidFill>
            <a:srgbClr val="7F3494"/>
          </a:solidFill>
          <a:ln>
            <a:noFill/>
          </a:ln>
        </p:spPr>
        <p:txBody>
          <a:bodyPr spcFirstLastPara="1" wrap="square" lIns="91425" tIns="45700" rIns="91425" bIns="45700" anchor="ctr" anchorCtr="0">
            <a:normAutofit/>
          </a:bodyPr>
          <a:lstStyle/>
          <a:p>
            <a:pPr marL="457200" marR="0" lvl="0" indent="-228600" algn="l" rtl="0">
              <a:lnSpc>
                <a:spcPct val="90000"/>
              </a:lnSpc>
              <a:spcBef>
                <a:spcPts val="1000"/>
              </a:spcBef>
              <a:spcAft>
                <a:spcPts val="0"/>
              </a:spcAft>
              <a:buClr>
                <a:schemeClr val="lt1"/>
              </a:buClr>
              <a:buSzPts val="3000"/>
              <a:buFont typeface="Arial"/>
              <a:buNone/>
            </a:pPr>
            <a:r>
              <a:rPr lang="en-US" sz="3600" b="1" i="0" dirty="0"/>
              <a:t>Making connections</a:t>
            </a:r>
            <a:r>
              <a:rPr lang="en-US" sz="2400" b="1" i="0" dirty="0"/>
              <a:t> </a:t>
            </a:r>
            <a:r>
              <a:rPr lang="en-US" sz="2400" i="0" dirty="0"/>
              <a:t>with other people is important for each of us. Digital tools play a key role in this regard, because they allow us to shorten physical distances, and reduce social isolation.</a:t>
            </a:r>
            <a:endParaRPr sz="2400" i="0" dirty="0"/>
          </a:p>
          <a:p>
            <a:pPr marL="457200" marR="0" lvl="0" indent="-228600" algn="l" rtl="0">
              <a:lnSpc>
                <a:spcPct val="90000"/>
              </a:lnSpc>
              <a:spcBef>
                <a:spcPts val="1000"/>
              </a:spcBef>
              <a:spcAft>
                <a:spcPts val="0"/>
              </a:spcAft>
              <a:buClr>
                <a:schemeClr val="lt1"/>
              </a:buClr>
              <a:buSzPts val="3000"/>
              <a:buFont typeface="Arial"/>
              <a:buNone/>
            </a:pPr>
            <a:r>
              <a:rPr lang="en-US" sz="2400" i="0" dirty="0">
                <a:extLst>
                  <a: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textRoundtripDataId="0"/>
                  </a:ext>
                </a:extLst>
              </a:rPr>
              <a:t>Social networks and virtual communities</a:t>
            </a:r>
            <a:r>
              <a:rPr lang="en-US" sz="2400" i="0" dirty="0"/>
              <a:t> are digital and virtual spaces available on the internet, through which people, in different ways, can stay connected with loved ones, and/or establish new interpersonal relationships. Each of these virtual spaces has its own characteristics but all of them are aimed at fostering connection among people and also among strangers.</a:t>
            </a:r>
            <a:endParaRPr sz="2400" i="0"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7"/>
          <p:cNvSpPr txBox="1">
            <a:spLocks noGrp="1"/>
          </p:cNvSpPr>
          <p:nvPr>
            <p:ph type="body" idx="1"/>
          </p:nvPr>
        </p:nvSpPr>
        <p:spPr>
          <a:xfrm>
            <a:off x="5635128" y="1411652"/>
            <a:ext cx="5546992" cy="3913188"/>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dirty="0"/>
              <a:t>   It is the first social media platform by number of active users. It started in 2004 as a free university service but was later extended to everyone. It is available in a free form in 111 languages, for IOS, Android, and Microsoft Windows operating systems. It is the social network that has infinite possibilities of use and type of content. It is also, however, the social network where it is easier to spread fake news because not all content can be controlled.</a:t>
            </a:r>
            <a:endParaRPr dirty="0"/>
          </a:p>
        </p:txBody>
      </p:sp>
      <p:sp>
        <p:nvSpPr>
          <p:cNvPr id="231" name="Google Shape;231;p37"/>
          <p:cNvSpPr txBox="1">
            <a:spLocks noGrp="1"/>
          </p:cNvSpPr>
          <p:nvPr>
            <p:ph type="body" idx="2"/>
          </p:nvPr>
        </p:nvSpPr>
        <p:spPr>
          <a:xfrm>
            <a:off x="5943601" y="647039"/>
            <a:ext cx="4990998" cy="992652"/>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24BAA2"/>
                </a:solidFill>
                <a:hlinkClick r:id="rId4">
                  <a:extLst>
                    <a:ext uri="{A12FA001-AC4F-418D-AE19-62706E023703}">
                      <ahyp:hlinkClr xmlns:ahyp="http://schemas.microsoft.com/office/drawing/2018/hyperlinkcolor" val="tx"/>
                    </a:ext>
                  </a:extLst>
                </a:hlinkClick>
              </a:rPr>
              <a:t>Facebook</a:t>
            </a:r>
            <a:endParaRPr>
              <a:solidFill>
                <a:srgbClr val="24BAA2"/>
              </a:solidFill>
            </a:endParaRPr>
          </a:p>
        </p:txBody>
      </p:sp>
      <p:sp>
        <p:nvSpPr>
          <p:cNvPr id="232" name="Google Shape;232;p37"/>
          <p:cNvSpPr>
            <a:spLocks noGrp="1"/>
          </p:cNvSpPr>
          <p:nvPr>
            <p:ph type="pic" idx="3"/>
          </p:nvPr>
        </p:nvSpPr>
        <p:spPr>
          <a:xfrm>
            <a:off x="0" y="1866787"/>
            <a:ext cx="5130800" cy="3913188"/>
          </a:xfrm>
          <a:prstGeom prst="rect">
            <a:avLst/>
          </a:prstGeom>
          <a:solidFill>
            <a:srgbClr val="D8D8D8"/>
          </a:solidFill>
          <a:ln>
            <a:noFill/>
          </a:ln>
        </p:spPr>
        <p:txBody>
          <a:bodyPr/>
          <a:lstStyle/>
          <a:p>
            <a:endParaRPr lang="en-IE"/>
          </a:p>
        </p:txBody>
      </p:sp>
      <p:sp>
        <p:nvSpPr>
          <p:cNvPr id="233" name="Google Shape;233;p37"/>
          <p:cNvSpPr txBox="1"/>
          <p:nvPr/>
        </p:nvSpPr>
        <p:spPr>
          <a:xfrm>
            <a:off x="5130800" y="5638258"/>
            <a:ext cx="6810734" cy="1145405"/>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2000" b="0" i="0" u="none" strike="noStrike" cap="none" dirty="0">
                <a:solidFill>
                  <a:schemeClr val="lt1"/>
                </a:solidFill>
                <a:latin typeface="Calibri"/>
                <a:ea typeface="Calibri"/>
                <a:cs typeface="Calibri"/>
                <a:sym typeface="Calibri"/>
              </a:rPr>
              <a:t>If the video doesn’t work here, click on this link:</a:t>
            </a:r>
            <a:endParaRPr dirty="0"/>
          </a:p>
          <a:p>
            <a:pPr marL="457200" marR="0" lvl="0" indent="-228600" algn="ctr" rtl="0">
              <a:lnSpc>
                <a:spcPct val="90000"/>
              </a:lnSpc>
              <a:spcBef>
                <a:spcPts val="1000"/>
              </a:spcBef>
              <a:spcAft>
                <a:spcPts val="0"/>
              </a:spcAft>
              <a:buClr>
                <a:srgbClr val="092E4B"/>
              </a:buClr>
              <a:buSzPts val="2400"/>
              <a:buFont typeface="Arial"/>
              <a:buNone/>
            </a:pPr>
            <a:r>
              <a:rPr lang="en-US" sz="2000" b="0" i="0" u="sng" strike="noStrike" cap="none" dirty="0">
                <a:solidFill>
                  <a:schemeClr val="lt1"/>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https://www.youtube.com/watch?v=KYKh2SFQtEA</a:t>
            </a:r>
            <a:r>
              <a:rPr lang="en-US" sz="2000" b="0" i="0" u="none" strike="noStrike" cap="none" dirty="0">
                <a:solidFill>
                  <a:schemeClr val="lt1"/>
                </a:solidFill>
                <a:latin typeface="Calibri"/>
                <a:ea typeface="Calibri"/>
                <a:cs typeface="Calibri"/>
                <a:sym typeface="Calibri"/>
              </a:rPr>
              <a:t> </a:t>
            </a:r>
            <a:endParaRPr dirty="0"/>
          </a:p>
          <a:p>
            <a:pPr marL="457200" marR="0" lvl="0" indent="-228600" algn="ctr" rtl="0">
              <a:lnSpc>
                <a:spcPct val="90000"/>
              </a:lnSpc>
              <a:spcBef>
                <a:spcPts val="1000"/>
              </a:spcBef>
              <a:spcAft>
                <a:spcPts val="0"/>
              </a:spcAft>
              <a:buClr>
                <a:srgbClr val="092E4B"/>
              </a:buClr>
              <a:buSzPts val="2400"/>
              <a:buFont typeface="Arial"/>
              <a:buNone/>
            </a:pPr>
            <a:endParaRPr sz="2000" b="0" i="0" u="none" strike="noStrike" cap="none" dirty="0">
              <a:solidFill>
                <a:schemeClr val="lt1"/>
              </a:solidFill>
              <a:latin typeface="Calibri"/>
              <a:ea typeface="Calibri"/>
              <a:cs typeface="Calibri"/>
              <a:sym typeface="Calibri"/>
            </a:endParaRPr>
          </a:p>
        </p:txBody>
      </p:sp>
      <p:pic>
        <p:nvPicPr>
          <p:cNvPr id="2" name="Online Media 1" title="How To Use Facebook">
            <a:hlinkClick r:id="" action="ppaction://media"/>
            <a:extLst>
              <a:ext uri="{FF2B5EF4-FFF2-40B4-BE49-F238E27FC236}">
                <a16:creationId xmlns:a16="http://schemas.microsoft.com/office/drawing/2014/main" id="{D1E95C6A-1931-F355-777F-31ED546F9F3C}"/>
              </a:ext>
            </a:extLst>
          </p:cNvPr>
          <p:cNvPicPr>
            <a:picLocks noRot="1" noChangeAspect="1"/>
          </p:cNvPicPr>
          <p:nvPr>
            <a:videoFile r:link="rId1"/>
          </p:nvPr>
        </p:nvPicPr>
        <p:blipFill>
          <a:blip r:embed="rId6"/>
          <a:stretch>
            <a:fillRect/>
          </a:stretch>
        </p:blipFill>
        <p:spPr>
          <a:xfrm>
            <a:off x="6141" y="1866787"/>
            <a:ext cx="5125897" cy="399140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38"/>
          <p:cNvSpPr>
            <a:spLocks noGrp="1"/>
          </p:cNvSpPr>
          <p:nvPr>
            <p:ph type="pic" idx="3"/>
          </p:nvPr>
        </p:nvSpPr>
        <p:spPr>
          <a:xfrm>
            <a:off x="8583306" y="1246695"/>
            <a:ext cx="2444127" cy="4336988"/>
          </a:xfrm>
          <a:prstGeom prst="rect">
            <a:avLst/>
          </a:prstGeom>
          <a:solidFill>
            <a:srgbClr val="D8D8D8"/>
          </a:solidFill>
          <a:ln>
            <a:noFill/>
          </a:ln>
        </p:spPr>
        <p:txBody>
          <a:bodyPr/>
          <a:lstStyle/>
          <a:p>
            <a:endParaRPr lang="en-IE"/>
          </a:p>
        </p:txBody>
      </p:sp>
      <p:sp>
        <p:nvSpPr>
          <p:cNvPr id="240" name="Google Shape;240;p38"/>
          <p:cNvSpPr txBox="1">
            <a:spLocks noGrp="1"/>
          </p:cNvSpPr>
          <p:nvPr>
            <p:ph type="body" idx="2"/>
          </p:nvPr>
        </p:nvSpPr>
        <p:spPr>
          <a:xfrm>
            <a:off x="835025" y="1104900"/>
            <a:ext cx="7178675" cy="1030288"/>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u="sng">
                <a:solidFill>
                  <a:srgbClr val="0AA3A4"/>
                </a:solidFill>
                <a:hlinkClick r:id="rId4">
                  <a:extLst>
                    <a:ext uri="{A12FA001-AC4F-418D-AE19-62706E023703}">
                      <ahyp:hlinkClr xmlns:ahyp="http://schemas.microsoft.com/office/drawing/2018/hyperlinkcolor" val="tx"/>
                    </a:ext>
                  </a:extLst>
                </a:hlinkClick>
              </a:rPr>
              <a:t>Twitter</a:t>
            </a:r>
            <a:r>
              <a:rPr lang="en-US">
                <a:solidFill>
                  <a:srgbClr val="0AA3A4"/>
                </a:solidFill>
              </a:rPr>
              <a:t> </a:t>
            </a:r>
            <a:endParaRPr>
              <a:solidFill>
                <a:srgbClr val="0AA3A4"/>
              </a:solidFill>
            </a:endParaRPr>
          </a:p>
        </p:txBody>
      </p:sp>
      <p:sp>
        <p:nvSpPr>
          <p:cNvPr id="241" name="Google Shape;241;p38"/>
          <p:cNvSpPr txBox="1">
            <a:spLocks noGrp="1"/>
          </p:cNvSpPr>
          <p:nvPr>
            <p:ph type="body" idx="1"/>
          </p:nvPr>
        </p:nvSpPr>
        <p:spPr>
          <a:xfrm>
            <a:off x="251132" y="2441575"/>
            <a:ext cx="7762568" cy="3311525"/>
          </a:xfrm>
          <a:prstGeom prst="rect">
            <a:avLst/>
          </a:prstGeom>
          <a:noFill/>
          <a:ln>
            <a:noFill/>
          </a:ln>
        </p:spPr>
        <p:txBody>
          <a:bodyPr spcFirstLastPara="1" wrap="square" lIns="91425" tIns="45700" rIns="91425" bIns="45700" anchor="t" anchorCtr="0">
            <a:noAutofit/>
          </a:bodyPr>
          <a:lstStyle/>
          <a:p>
            <a:pPr marL="457200" lvl="0" indent="-228600" algn="just" rtl="0">
              <a:lnSpc>
                <a:spcPct val="90000"/>
              </a:lnSpc>
              <a:spcBef>
                <a:spcPts val="1000"/>
              </a:spcBef>
              <a:spcAft>
                <a:spcPts val="0"/>
              </a:spcAft>
              <a:buSzPts val="2400"/>
              <a:buNone/>
            </a:pPr>
            <a:r>
              <a:rPr lang="en-US" dirty="0"/>
              <a:t>It is a free information and news sharing platform, started in 2007 and available in several languages. It allows people to post short text messages ("tweets") to which other users can subscribe and follow. It is a social network where everyone can express their idea on any topic: the most debated ones become trends. Trends are a useful tool to understand how our society moves.</a:t>
            </a:r>
            <a:endParaRPr dirty="0"/>
          </a:p>
        </p:txBody>
      </p:sp>
      <p:sp>
        <p:nvSpPr>
          <p:cNvPr id="242" name="Google Shape;242;p38"/>
          <p:cNvSpPr txBox="1"/>
          <p:nvPr/>
        </p:nvSpPr>
        <p:spPr>
          <a:xfrm>
            <a:off x="251132" y="5279546"/>
            <a:ext cx="7376789" cy="1299207"/>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092E4B"/>
              </a:buClr>
              <a:buSzPts val="2400"/>
              <a:buFont typeface="Arial"/>
              <a:buNone/>
            </a:pPr>
            <a:r>
              <a:rPr lang="en-US" sz="2400" b="0" i="0" u="none" strike="noStrike" cap="none" dirty="0">
                <a:solidFill>
                  <a:srgbClr val="092E4B"/>
                </a:solidFill>
                <a:latin typeface="Calibri"/>
                <a:ea typeface="Calibri"/>
                <a:cs typeface="Calibri"/>
                <a:sym typeface="Calibri"/>
              </a:rPr>
              <a:t>If the video doesn’t work here, click on this link:</a:t>
            </a:r>
            <a:endParaRPr dirty="0">
              <a:solidFill>
                <a:srgbClr val="092E4B"/>
              </a:solidFill>
            </a:endParaRPr>
          </a:p>
          <a:p>
            <a:pPr marL="457200" marR="0" lvl="0" indent="-228600" algn="ctr" rtl="0">
              <a:lnSpc>
                <a:spcPct val="90000"/>
              </a:lnSpc>
              <a:spcBef>
                <a:spcPts val="1000"/>
              </a:spcBef>
              <a:spcAft>
                <a:spcPts val="0"/>
              </a:spcAft>
              <a:buClr>
                <a:srgbClr val="092E4B"/>
              </a:buClr>
              <a:buSzPts val="2400"/>
              <a:buFont typeface="Arial"/>
              <a:buNone/>
            </a:pPr>
            <a:r>
              <a:rPr lang="en-US" sz="2400" b="0" i="0" u="sng" strike="noStrike" cap="none" dirty="0">
                <a:solidFill>
                  <a:srgbClr val="7030A0"/>
                </a:solidFill>
                <a:latin typeface="Calibri"/>
                <a:ea typeface="Calibri"/>
                <a:cs typeface="Calibri"/>
                <a:sym typeface="Calibri"/>
                <a:hlinkClick r:id="rId5">
                  <a:extLst>
                    <a:ext uri="{A12FA001-AC4F-418D-AE19-62706E023703}">
                      <ahyp:hlinkClr xmlns:ahyp="http://schemas.microsoft.com/office/drawing/2018/hyperlinkcolor" val="tx"/>
                    </a:ext>
                  </a:extLst>
                </a:hlinkClick>
              </a:rPr>
              <a:t>https://www.youtube.com/watch?v=dZ8jykKJ5mU</a:t>
            </a:r>
            <a:r>
              <a:rPr lang="en-US" sz="2400" b="0" i="0" u="none" strike="noStrike" cap="none" dirty="0">
                <a:solidFill>
                  <a:srgbClr val="7030A0"/>
                </a:solidFill>
                <a:latin typeface="Calibri"/>
                <a:ea typeface="Calibri"/>
                <a:cs typeface="Calibri"/>
                <a:sym typeface="Calibri"/>
              </a:rPr>
              <a:t> </a:t>
            </a:r>
            <a:endParaRPr dirty="0"/>
          </a:p>
          <a:p>
            <a:pPr marL="457200" marR="0" lvl="0" indent="-228600" algn="l" rtl="0">
              <a:lnSpc>
                <a:spcPct val="90000"/>
              </a:lnSpc>
              <a:spcBef>
                <a:spcPts val="1000"/>
              </a:spcBef>
              <a:spcAft>
                <a:spcPts val="0"/>
              </a:spcAft>
              <a:buClr>
                <a:srgbClr val="092E4B"/>
              </a:buClr>
              <a:buSzPts val="2400"/>
              <a:buFont typeface="Arial"/>
              <a:buNone/>
            </a:pPr>
            <a:endParaRPr sz="2400" b="0" i="0" u="none" strike="noStrike" cap="none" dirty="0">
              <a:solidFill>
                <a:srgbClr val="092E4B"/>
              </a:solidFill>
              <a:latin typeface="Calibri"/>
              <a:ea typeface="Calibri"/>
              <a:cs typeface="Calibri"/>
              <a:sym typeface="Calibri"/>
            </a:endParaRPr>
          </a:p>
        </p:txBody>
      </p:sp>
      <p:sp>
        <p:nvSpPr>
          <p:cNvPr id="3" name="TextBox 2">
            <a:extLst>
              <a:ext uri="{FF2B5EF4-FFF2-40B4-BE49-F238E27FC236}">
                <a16:creationId xmlns:a16="http://schemas.microsoft.com/office/drawing/2014/main" id="{9D57AD7E-B905-1498-3595-4C0499CF4A09}"/>
              </a:ext>
            </a:extLst>
          </p:cNvPr>
          <p:cNvSpPr txBox="1"/>
          <p:nvPr/>
        </p:nvSpPr>
        <p:spPr>
          <a:xfrm>
            <a:off x="8583306" y="1246695"/>
            <a:ext cx="2520123" cy="4364610"/>
          </a:xfrm>
          <a:prstGeom prst="rect">
            <a:avLst/>
          </a:prstGeom>
          <a:solidFill>
            <a:srgbClr val="000000"/>
          </a:solidFill>
        </p:spPr>
        <p:txBody>
          <a:bodyPr wrap="square" rtlCol="0">
            <a:spAutoFit/>
          </a:bodyPr>
          <a:lstStyle/>
          <a:p>
            <a:endParaRPr lang="en-IE" dirty="0"/>
          </a:p>
        </p:txBody>
      </p:sp>
      <p:pic>
        <p:nvPicPr>
          <p:cNvPr id="2" name="Online Media 1" title="Twitter 101 - Five minute Twitter class for absolute beginners">
            <a:hlinkClick r:id="" action="ppaction://media"/>
            <a:extLst>
              <a:ext uri="{FF2B5EF4-FFF2-40B4-BE49-F238E27FC236}">
                <a16:creationId xmlns:a16="http://schemas.microsoft.com/office/drawing/2014/main" id="{789304E8-BDCA-0897-95C6-08463D749DA1}"/>
              </a:ext>
            </a:extLst>
          </p:cNvPr>
          <p:cNvPicPr>
            <a:picLocks noRot="1" noChangeAspect="1"/>
          </p:cNvPicPr>
          <p:nvPr>
            <a:videoFile r:link="rId1"/>
          </p:nvPr>
        </p:nvPicPr>
        <p:blipFill>
          <a:blip r:embed="rId6"/>
          <a:stretch>
            <a:fillRect/>
          </a:stretch>
        </p:blipFill>
        <p:spPr>
          <a:xfrm>
            <a:off x="8563429" y="2476500"/>
            <a:ext cx="2540000" cy="1905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39"/>
          <p:cNvSpPr txBox="1">
            <a:spLocks noGrp="1"/>
          </p:cNvSpPr>
          <p:nvPr>
            <p:ph type="body" idx="1"/>
          </p:nvPr>
        </p:nvSpPr>
        <p:spPr>
          <a:xfrm>
            <a:off x="798382" y="1333495"/>
            <a:ext cx="6208706" cy="397235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1000"/>
              </a:spcBef>
              <a:spcAft>
                <a:spcPts val="0"/>
              </a:spcAft>
              <a:buSzPts val="2400"/>
              <a:buNone/>
            </a:pPr>
            <a:r>
              <a:rPr lang="en-US" dirty="0"/>
              <a:t>These are virtual communities that arise from the sharing of hobbies and passions (e.g., gardening, DIY, etc.) and allow people to expand their circle of relationships.</a:t>
            </a:r>
            <a:endParaRPr dirty="0"/>
          </a:p>
          <a:p>
            <a:pPr marL="0" lvl="0" indent="0" rtl="0">
              <a:lnSpc>
                <a:spcPct val="90000"/>
              </a:lnSpc>
              <a:spcBef>
                <a:spcPts val="1000"/>
              </a:spcBef>
              <a:spcAft>
                <a:spcPts val="0"/>
              </a:spcAft>
              <a:buSzPts val="2400"/>
              <a:buNone/>
            </a:pPr>
            <a:r>
              <a:rPr lang="en-US" dirty="0"/>
              <a:t>They were the first forms of online relationship, at the dawn of the internet and where young people met to exchange ideas or to share common passions. These included blogs intended as personal diaries; others as active communities engaged in online role-playing games. Today some social networks, first of all Facebook, has recreated communities with the groups function. Just type the keyword on the search bar and the related results will appear.</a:t>
            </a:r>
            <a:br>
              <a:rPr lang="en-US" dirty="0"/>
            </a:br>
            <a:endParaRPr dirty="0"/>
          </a:p>
        </p:txBody>
      </p:sp>
      <p:sp>
        <p:nvSpPr>
          <p:cNvPr id="249" name="Google Shape;249;p39"/>
          <p:cNvSpPr txBox="1">
            <a:spLocks noGrp="1"/>
          </p:cNvSpPr>
          <p:nvPr>
            <p:ph type="body" idx="2"/>
          </p:nvPr>
        </p:nvSpPr>
        <p:spPr>
          <a:xfrm>
            <a:off x="629416" y="529841"/>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dirty="0"/>
              <a:t>Community blogs</a:t>
            </a:r>
            <a:endParaRPr dirty="0"/>
          </a:p>
        </p:txBody>
      </p:sp>
      <p:pic>
        <p:nvPicPr>
          <p:cNvPr id="3" name="Picture 2" descr="Diagram, text&#10;&#10;Description automatically generated">
            <a:extLst>
              <a:ext uri="{FF2B5EF4-FFF2-40B4-BE49-F238E27FC236}">
                <a16:creationId xmlns:a16="http://schemas.microsoft.com/office/drawing/2014/main" id="{5C39CC7D-94AF-D2FE-9EA2-3BF5A38BC27B}"/>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7129180" y="2032396"/>
            <a:ext cx="4264438" cy="3059601"/>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40"/>
          <p:cNvSpPr txBox="1">
            <a:spLocks noGrp="1"/>
          </p:cNvSpPr>
          <p:nvPr>
            <p:ph type="body" idx="1"/>
          </p:nvPr>
        </p:nvSpPr>
        <p:spPr>
          <a:xfrm>
            <a:off x="6096000" y="593575"/>
            <a:ext cx="5105400" cy="5604000"/>
          </a:xfrm>
          <a:prstGeom prst="rect">
            <a:avLst/>
          </a:prstGeom>
          <a:noFill/>
          <a:ln>
            <a:noFill/>
          </a:ln>
        </p:spPr>
        <p:txBody>
          <a:bodyPr spcFirstLastPara="1" wrap="square" lIns="91425" tIns="45700" rIns="91425" bIns="45700" anchor="ctr" anchorCtr="0">
            <a:normAutofit fontScale="92500" lnSpcReduction="20000"/>
          </a:bodyPr>
          <a:lstStyle/>
          <a:p>
            <a:pPr marL="457200" lvl="0" indent="-228600" algn="l" rtl="0">
              <a:lnSpc>
                <a:spcPct val="100000"/>
              </a:lnSpc>
              <a:spcBef>
                <a:spcPts val="1000"/>
              </a:spcBef>
              <a:spcAft>
                <a:spcPts val="0"/>
              </a:spcAft>
              <a:buSzPct val="91397"/>
              <a:buNone/>
            </a:pPr>
            <a:r>
              <a:rPr lang="en-US" sz="3600" b="1" i="0" dirty="0"/>
              <a:t>Groups or online Communities </a:t>
            </a:r>
            <a:r>
              <a:rPr lang="en-US" sz="2400" i="0" dirty="0"/>
              <a:t>can be </a:t>
            </a:r>
            <a:r>
              <a:rPr lang="en-US" sz="2400" i="0" dirty="0" err="1"/>
              <a:t>organised</a:t>
            </a:r>
            <a:r>
              <a:rPr lang="en-US" sz="2400" i="0" dirty="0"/>
              <a:t> in different ways and generally have a policy to accept and are managed by users identified as moderators and administrators. The regulation serves to ensure the correct use of the virtual space, allowing all users to use it appropriately.</a:t>
            </a:r>
            <a:br>
              <a:rPr lang="en-US" sz="2400" i="0" dirty="0"/>
            </a:br>
            <a:r>
              <a:rPr lang="en-US" sz="2400" i="0" dirty="0"/>
              <a:t>The communities or blogs of the sector are often the best spaces to approach a new hobby, an activity or a specific topic because in them there are both contents made specifically for newcomers, but above all, there will be people willing to help just in the spirit of sharing.</a:t>
            </a:r>
            <a:br>
              <a:rPr lang="en-US" sz="2400" i="0" dirty="0"/>
            </a:br>
            <a:endParaRPr sz="2400" i="0" dirty="0"/>
          </a:p>
        </p:txBody>
      </p:sp>
      <p:pic>
        <p:nvPicPr>
          <p:cNvPr id="255" name="Google Shape;255;p40"/>
          <p:cNvPicPr preferRelativeResize="0">
            <a:picLocks noGrp="1"/>
          </p:cNvPicPr>
          <p:nvPr>
            <p:ph type="pic" idx="2"/>
          </p:nvPr>
        </p:nvPicPr>
        <p:blipFill rotWithShape="1">
          <a:blip r:embed="rId3" cstate="screen">
            <a:alphaModFix/>
            <a:extLst>
              <a:ext uri="{28A0092B-C50C-407E-A947-70E740481C1C}">
                <a14:useLocalDpi xmlns:a14="http://schemas.microsoft.com/office/drawing/2010/main"/>
              </a:ext>
            </a:extLst>
          </a:blip>
          <a:srcRect l="25178" r="25178"/>
          <a:stretch/>
        </p:blipFill>
        <p:spPr>
          <a:xfrm>
            <a:off x="414116" y="352414"/>
            <a:ext cx="5497412" cy="6099184"/>
          </a:xfrm>
          <a:prstGeom prst="rect">
            <a:avLst/>
          </a:prstGeom>
          <a:solidFill>
            <a:srgbClr val="F2F2F2"/>
          </a:solid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41"/>
          <p:cNvSpPr txBox="1">
            <a:spLocks noGrp="1"/>
          </p:cNvSpPr>
          <p:nvPr>
            <p:ph type="body" idx="1"/>
          </p:nvPr>
        </p:nvSpPr>
        <p:spPr>
          <a:xfrm>
            <a:off x="250371" y="2416629"/>
            <a:ext cx="7763474" cy="4307059"/>
          </a:xfrm>
          <a:prstGeom prst="rect">
            <a:avLst/>
          </a:prstGeom>
          <a:noFill/>
          <a:ln>
            <a:noFill/>
          </a:ln>
        </p:spPr>
        <p:txBody>
          <a:bodyPr spcFirstLastPara="1" wrap="square" lIns="91425" tIns="45700" rIns="91425" bIns="45700" anchor="t" anchorCtr="0">
            <a:noAutofit/>
          </a:bodyPr>
          <a:lstStyle/>
          <a:p>
            <a:pPr marL="230400" marR="0" lvl="0" indent="0" algn="l" rtl="0">
              <a:lnSpc>
                <a:spcPct val="90000"/>
              </a:lnSpc>
              <a:spcBef>
                <a:spcPts val="1000"/>
              </a:spcBef>
              <a:spcAft>
                <a:spcPts val="0"/>
              </a:spcAft>
              <a:buClr>
                <a:srgbClr val="092E4B"/>
              </a:buClr>
              <a:buSzPts val="2400"/>
              <a:buFont typeface="Arial"/>
              <a:buNone/>
            </a:pPr>
            <a:r>
              <a:rPr lang="en-US" dirty="0"/>
              <a:t>To access and explore groups on Facebook, just click on the menu and then on the groups panel.</a:t>
            </a:r>
            <a:br>
              <a:rPr lang="en-US" dirty="0"/>
            </a:br>
            <a:r>
              <a:rPr lang="en-US" dirty="0"/>
              <a:t>You can then explore the various content or check the groups suggested by Facebook based on what you like and your profile.</a:t>
            </a:r>
            <a:br>
              <a:rPr lang="en-US" dirty="0"/>
            </a:br>
            <a:r>
              <a:rPr lang="en-US" dirty="0"/>
              <a:t>In each group you can post content, read other posts, comment to exchange ideas and opinions with other users.</a:t>
            </a:r>
            <a:br>
              <a:rPr lang="en-US" dirty="0"/>
            </a:br>
            <a:r>
              <a:rPr lang="en-US" dirty="0"/>
              <a:t>If you do not find what satisfies you, you can create your own group in which to invite friends and other users who have the same passion as you</a:t>
            </a:r>
            <a:br>
              <a:rPr lang="en-US" dirty="0"/>
            </a:br>
            <a:endParaRPr dirty="0"/>
          </a:p>
        </p:txBody>
      </p:sp>
      <p:sp>
        <p:nvSpPr>
          <p:cNvPr id="263" name="Google Shape;263;p41"/>
          <p:cNvSpPr txBox="1">
            <a:spLocks noGrp="1"/>
          </p:cNvSpPr>
          <p:nvPr>
            <p:ph type="body" idx="2"/>
          </p:nvPr>
        </p:nvSpPr>
        <p:spPr>
          <a:xfrm>
            <a:off x="835671" y="1104337"/>
            <a:ext cx="7178174" cy="1031625"/>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Facebook groups</a:t>
            </a:r>
            <a:endParaRPr/>
          </a:p>
        </p:txBody>
      </p:sp>
      <p:pic>
        <p:nvPicPr>
          <p:cNvPr id="264" name="Google Shape;264;p41"/>
          <p:cNvPicPr preferRelativeResize="0">
            <a:picLocks noGrp="1"/>
          </p:cNvPicPr>
          <p:nvPr>
            <p:ph type="pic" idx="3"/>
          </p:nvPr>
        </p:nvPicPr>
        <p:blipFill rotWithShape="1">
          <a:blip r:embed="rId3" cstate="screen">
            <a:alphaModFix/>
            <a:extLst>
              <a:ext uri="{28A0092B-C50C-407E-A947-70E740481C1C}">
                <a14:useLocalDpi xmlns:a14="http://schemas.microsoft.com/office/drawing/2010/main"/>
              </a:ext>
            </a:extLst>
          </a:blip>
          <a:srcRect/>
          <a:stretch/>
        </p:blipFill>
        <p:spPr>
          <a:xfrm>
            <a:off x="8583306" y="1246695"/>
            <a:ext cx="2444127" cy="4336988"/>
          </a:xfrm>
          <a:prstGeom prst="rect">
            <a:avLst/>
          </a:prstGeom>
          <a:solidFill>
            <a:srgbClr val="D8D8D8"/>
          </a:solid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42"/>
          <p:cNvSpPr txBox="1">
            <a:spLocks noGrp="1"/>
          </p:cNvSpPr>
          <p:nvPr>
            <p:ph type="body" idx="1"/>
          </p:nvPr>
        </p:nvSpPr>
        <p:spPr>
          <a:xfrm>
            <a:off x="6439301" y="1163430"/>
            <a:ext cx="5024387" cy="5314372"/>
          </a:xfrm>
          <a:prstGeom prst="rect">
            <a:avLst/>
          </a:prstGeom>
          <a:noFill/>
          <a:ln>
            <a:noFill/>
          </a:ln>
        </p:spPr>
        <p:txBody>
          <a:bodyPr spcFirstLastPara="1" wrap="square" lIns="91425" tIns="45700" rIns="91425" bIns="45700" anchor="t" anchorCtr="0">
            <a:noAutofit/>
          </a:bodyPr>
          <a:lstStyle/>
          <a:p>
            <a:pPr marL="228600" marR="0" lvl="0" indent="0" algn="l" rtl="0">
              <a:lnSpc>
                <a:spcPct val="90000"/>
              </a:lnSpc>
              <a:spcBef>
                <a:spcPts val="1000"/>
              </a:spcBef>
              <a:spcAft>
                <a:spcPts val="0"/>
              </a:spcAft>
              <a:buClr>
                <a:srgbClr val="092E4B"/>
              </a:buClr>
              <a:buSzPts val="2400"/>
              <a:buFont typeface="Arial"/>
              <a:buNone/>
            </a:pPr>
            <a:r>
              <a:rPr lang="en-US"/>
              <a:t>The information you find on apps, however, is constructed by their managers based on what they believe are your (and their) interests, through the study of reading times, reactions, likes, and comments. </a:t>
            </a:r>
            <a:endParaRPr/>
          </a:p>
          <a:p>
            <a:pPr marL="228600" marR="0" lvl="0" indent="0" algn="l" rtl="0">
              <a:lnSpc>
                <a:spcPct val="90000"/>
              </a:lnSpc>
              <a:spcBef>
                <a:spcPts val="1000"/>
              </a:spcBef>
              <a:spcAft>
                <a:spcPts val="0"/>
              </a:spcAft>
              <a:buClr>
                <a:srgbClr val="092E4B"/>
              </a:buClr>
              <a:buSzPts val="2400"/>
              <a:buFont typeface="Arial"/>
              <a:buNone/>
            </a:pPr>
            <a:r>
              <a:rPr lang="en-US"/>
              <a:t>The result is that an </a:t>
            </a:r>
            <a:r>
              <a:rPr lang="en-US" b="1" i="1"/>
              <a:t>information bubble</a:t>
            </a:r>
            <a:r>
              <a:rPr lang="en-US" i="1"/>
              <a:t> </a:t>
            </a:r>
            <a:r>
              <a:rPr lang="en-US"/>
              <a:t>is created that could create alienation and isolation, as well as lead to a radicalisation of one's own ideas and positions, and to a "myopia" toward everything we do not see or read directly.</a:t>
            </a:r>
            <a:endParaRPr/>
          </a:p>
          <a:p>
            <a:pPr marL="457200" marR="0" lvl="0" indent="-228600" algn="l" rtl="0">
              <a:lnSpc>
                <a:spcPct val="90000"/>
              </a:lnSpc>
              <a:spcBef>
                <a:spcPts val="1000"/>
              </a:spcBef>
              <a:spcAft>
                <a:spcPts val="0"/>
              </a:spcAft>
              <a:buClr>
                <a:srgbClr val="092E4B"/>
              </a:buClr>
              <a:buSzPts val="2400"/>
              <a:buFont typeface="Arial"/>
              <a:buNone/>
            </a:pPr>
            <a:endParaRPr/>
          </a:p>
        </p:txBody>
      </p:sp>
      <p:sp>
        <p:nvSpPr>
          <p:cNvPr id="271" name="Google Shape;271;p42"/>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Warning!</a:t>
            </a:r>
            <a:endParaRPr/>
          </a:p>
        </p:txBody>
      </p:sp>
      <p:pic>
        <p:nvPicPr>
          <p:cNvPr id="272" name="Google Shape;272;p42"/>
          <p:cNvPicPr preferRelativeResize="0"/>
          <p:nvPr/>
        </p:nvPicPr>
        <p:blipFill rotWithShape="1">
          <a:blip r:embed="rId3">
            <a:alphaModFix/>
          </a:blip>
          <a:srcRect/>
          <a:stretch/>
        </p:blipFill>
        <p:spPr>
          <a:xfrm>
            <a:off x="1048639" y="761603"/>
            <a:ext cx="5708295" cy="5631786"/>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3"/>
          <p:cNvSpPr txBox="1">
            <a:spLocks noGrp="1"/>
          </p:cNvSpPr>
          <p:nvPr>
            <p:ph type="body" idx="1"/>
          </p:nvPr>
        </p:nvSpPr>
        <p:spPr>
          <a:xfrm>
            <a:off x="5510464" y="998068"/>
            <a:ext cx="5828096" cy="3913188"/>
          </a:xfrm>
        </p:spPr>
        <p:txBody>
          <a:bodyPr spcFirstLastPara="1" wrap="square" lIns="91425" tIns="45700" rIns="91425" bIns="45700" anchor="t" anchorCtr="0">
            <a:noAutofit/>
          </a:bodyPr>
          <a:lstStyle/>
          <a:p>
            <a:pPr marL="0" marR="0" lvl="0" indent="0" rtl="0">
              <a:spcBef>
                <a:spcPts val="1000"/>
              </a:spcBef>
              <a:spcAft>
                <a:spcPts val="0"/>
              </a:spcAft>
              <a:buClr>
                <a:srgbClr val="092E4B"/>
              </a:buClr>
              <a:buSzPts val="2400"/>
              <a:buFont typeface="Arial"/>
              <a:buNone/>
            </a:pPr>
            <a:r>
              <a:rPr lang="en-US" sz="2200" dirty="0"/>
              <a:t>As we said, on social medi</a:t>
            </a:r>
            <a:r>
              <a:rPr lang="en-US" sz="2200" dirty="0">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a,</a:t>
            </a:r>
            <a:r>
              <a:rPr lang="en-US" sz="2200" dirty="0"/>
              <a:t> it is very easy for false news to be circulated and created ad hoc to manipulate users or leverage the low level of protection of some users while browsing a recreational platform. Fake news constitutes a danger to correct information because it can significantly alter the perception of reality and instigate incorrect attitudes at the limit of legality (defamation, slander and violation of privacy are now </a:t>
            </a:r>
            <a:r>
              <a:rPr lang="en-US" sz="2200" dirty="0" err="1"/>
              <a:t>recognised</a:t>
            </a:r>
            <a:r>
              <a:rPr lang="en-US" sz="2200" dirty="0"/>
              <a:t> as crimes, in many countries, even if committed on social networks).</a:t>
            </a:r>
            <a:br>
              <a:rPr lang="en-US" sz="2200" dirty="0"/>
            </a:br>
            <a:r>
              <a:rPr lang="en-US" sz="2200" dirty="0"/>
              <a:t>But how do you </a:t>
            </a:r>
            <a:r>
              <a:rPr lang="en-US" sz="2200" dirty="0" err="1"/>
              <a:t>recognise</a:t>
            </a:r>
            <a:r>
              <a:rPr lang="en-US" sz="2200" dirty="0"/>
              <a:t> Fake news? It can be a complicated process since sometimes even newspapers fall into the traps while exploiting </a:t>
            </a:r>
            <a:r>
              <a:rPr lang="en-US" sz="2200" i="1" dirty="0"/>
              <a:t>clickbait</a:t>
            </a:r>
            <a:r>
              <a:rPr lang="en-US" sz="2200" dirty="0"/>
              <a:t> (increasing the number of clicks to get more advertising or for-profit viewing). </a:t>
            </a:r>
            <a:br>
              <a:rPr lang="en-US" sz="2200" dirty="0"/>
            </a:br>
            <a:endParaRPr lang="en-US" sz="2200" dirty="0"/>
          </a:p>
        </p:txBody>
      </p:sp>
      <p:sp>
        <p:nvSpPr>
          <p:cNvPr id="278" name="Google Shape;278;p43"/>
          <p:cNvSpPr txBox="1">
            <a:spLocks noGrp="1"/>
          </p:cNvSpPr>
          <p:nvPr>
            <p:ph type="body" idx="2"/>
          </p:nvPr>
        </p:nvSpPr>
        <p:spPr>
          <a:xfrm>
            <a:off x="5510464" y="284549"/>
            <a:ext cx="4990998" cy="992652"/>
          </a:xfrm>
        </p:spPr>
        <p:txBody>
          <a:bodyPr spcFirstLastPara="1" wrap="square" lIns="91425" tIns="45700" rIns="91425" bIns="45700" anchor="t" anchorCtr="0">
            <a:normAutofit/>
          </a:bodyPr>
          <a:lstStyle/>
          <a:p>
            <a:pPr marL="457200" marR="0" lvl="0" indent="-228600" rtl="0">
              <a:spcBef>
                <a:spcPts val="1000"/>
              </a:spcBef>
              <a:spcAft>
                <a:spcPts val="0"/>
              </a:spcAft>
              <a:buClr>
                <a:srgbClr val="24BAA2"/>
              </a:buClr>
              <a:buSzPts val="3600"/>
              <a:buFont typeface="Arial"/>
              <a:buNone/>
            </a:pPr>
            <a:r>
              <a:rPr lang="en-US" dirty="0"/>
              <a:t>What fake news is?</a:t>
            </a:r>
            <a:endParaRPr lang="en-IE" dirty="0"/>
          </a:p>
        </p:txBody>
      </p:sp>
      <p:pic>
        <p:nvPicPr>
          <p:cNvPr id="3" name="Picture 2">
            <a:hlinkClick r:id="rId3"/>
            <a:extLst>
              <a:ext uri="{FF2B5EF4-FFF2-40B4-BE49-F238E27FC236}">
                <a16:creationId xmlns:a16="http://schemas.microsoft.com/office/drawing/2014/main" id="{B9D6178B-306C-E9ED-7CB0-6BA637AC4A0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1"/>
          <a:stretch/>
        </p:blipFill>
        <p:spPr>
          <a:xfrm>
            <a:off x="20" y="1866787"/>
            <a:ext cx="5130780" cy="3913188"/>
          </a:xfrm>
          <a:prstGeom prst="rect">
            <a:avLst/>
          </a:prstGeom>
          <a:noFill/>
          <a:ln>
            <a:noFill/>
          </a:ln>
        </p:spPr>
      </p:pic>
      <p:sp>
        <p:nvSpPr>
          <p:cNvPr id="4" name="Speech Bubble: Rectangle with Corners Rounded 3">
            <a:extLst>
              <a:ext uri="{FF2B5EF4-FFF2-40B4-BE49-F238E27FC236}">
                <a16:creationId xmlns:a16="http://schemas.microsoft.com/office/drawing/2014/main" id="{DBEBD1B2-D1E6-1C36-1D86-EE50340BD9B3}"/>
              </a:ext>
            </a:extLst>
          </p:cNvPr>
          <p:cNvSpPr/>
          <p:nvPr/>
        </p:nvSpPr>
        <p:spPr>
          <a:xfrm>
            <a:off x="442127" y="592853"/>
            <a:ext cx="2878589" cy="1900090"/>
          </a:xfrm>
          <a:prstGeom prst="wedgeRoundRectCallout">
            <a:avLst/>
          </a:prstGeom>
          <a:solidFill>
            <a:srgbClr val="24BAA2"/>
          </a:solidFill>
          <a:ln>
            <a:solidFill>
              <a:srgbClr val="24BAA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1600" b="1" dirty="0">
                <a:latin typeface="Calibri" panose="020F0502020204030204" pitchFamily="34" charset="0"/>
                <a:ea typeface="Calibri" panose="020F0502020204030204" pitchFamily="34" charset="0"/>
                <a:cs typeface="Calibri" panose="020F0502020204030204" pitchFamily="34" charset="0"/>
              </a:rPr>
              <a:t>For your own entertainment why don’t you watch this </a:t>
            </a:r>
            <a:r>
              <a:rPr lang="en-IE" sz="1600" b="1" dirty="0">
                <a:solidFill>
                  <a:srgbClr val="092E4B"/>
                </a:solidFill>
                <a:latin typeface="Calibri" panose="020F0502020204030204" pitchFamily="34" charset="0"/>
                <a:ea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Netflix series</a:t>
            </a:r>
            <a:r>
              <a:rPr lang="en-IE" sz="1600" b="1" dirty="0">
                <a:latin typeface="Calibri" panose="020F0502020204030204" pitchFamily="34" charset="0"/>
                <a:ea typeface="Calibri" panose="020F0502020204030204" pitchFamily="34" charset="0"/>
                <a:cs typeface="Calibri" panose="020F0502020204030204" pitchFamily="34" charset="0"/>
              </a:rPr>
              <a:t>…it will help you understand fake news and its effects!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4"/>
          <p:cNvSpPr txBox="1">
            <a:spLocks noGrp="1"/>
          </p:cNvSpPr>
          <p:nvPr>
            <p:ph type="body" idx="1"/>
          </p:nvPr>
        </p:nvSpPr>
        <p:spPr>
          <a:xfrm>
            <a:off x="4907567" y="851900"/>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Check the source</a:t>
            </a:r>
            <a:br>
              <a:rPr lang="en-US"/>
            </a:br>
            <a:endParaRPr/>
          </a:p>
        </p:txBody>
      </p:sp>
      <p:sp>
        <p:nvSpPr>
          <p:cNvPr id="285" name="Google Shape;285;p44"/>
          <p:cNvSpPr txBox="1">
            <a:spLocks noGrp="1"/>
          </p:cNvSpPr>
          <p:nvPr>
            <p:ph type="body" idx="2"/>
          </p:nvPr>
        </p:nvSpPr>
        <p:spPr>
          <a:xfrm>
            <a:off x="4660135" y="1191313"/>
            <a:ext cx="6830332" cy="1213022"/>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Where does the information come from? Are the sources cited? Is there an author's signature and the feedback of other resources?</a:t>
            </a:r>
            <a:br>
              <a:rPr lang="en-US"/>
            </a:br>
            <a:endParaRPr/>
          </a:p>
        </p:txBody>
      </p:sp>
      <p:sp>
        <p:nvSpPr>
          <p:cNvPr id="286" name="Google Shape;286;p44"/>
          <p:cNvSpPr txBox="1">
            <a:spLocks noGrp="1"/>
          </p:cNvSpPr>
          <p:nvPr>
            <p:ph type="body" idx="3"/>
          </p:nvPr>
        </p:nvSpPr>
        <p:spPr>
          <a:xfrm>
            <a:off x="3431555" y="986640"/>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a:t>01</a:t>
            </a:r>
            <a:endParaRPr/>
          </a:p>
        </p:txBody>
      </p:sp>
      <p:sp>
        <p:nvSpPr>
          <p:cNvPr id="287" name="Google Shape;287;p44"/>
          <p:cNvSpPr txBox="1">
            <a:spLocks noGrp="1"/>
          </p:cNvSpPr>
          <p:nvPr>
            <p:ph type="body" idx="5"/>
          </p:nvPr>
        </p:nvSpPr>
        <p:spPr>
          <a:xfrm>
            <a:off x="4927790" y="2708908"/>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Check the facts</a:t>
            </a:r>
            <a:br>
              <a:rPr lang="en-US"/>
            </a:br>
            <a:endParaRPr/>
          </a:p>
        </p:txBody>
      </p:sp>
      <p:sp>
        <p:nvSpPr>
          <p:cNvPr id="288" name="Google Shape;288;p44"/>
          <p:cNvSpPr txBox="1">
            <a:spLocks noGrp="1"/>
          </p:cNvSpPr>
          <p:nvPr>
            <p:ph type="body" idx="6"/>
          </p:nvPr>
        </p:nvSpPr>
        <p:spPr>
          <a:xfrm>
            <a:off x="4912293" y="3048319"/>
            <a:ext cx="6553234" cy="1219814"/>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Is the news reported elsewhere and how is it presented? Is there correspondence between the various sources?</a:t>
            </a:r>
            <a:br>
              <a:rPr lang="en-US"/>
            </a:br>
            <a:endParaRPr/>
          </a:p>
        </p:txBody>
      </p:sp>
      <p:sp>
        <p:nvSpPr>
          <p:cNvPr id="289" name="Google Shape;289;p44"/>
          <p:cNvSpPr txBox="1">
            <a:spLocks noGrp="1"/>
          </p:cNvSpPr>
          <p:nvPr>
            <p:ph type="body" idx="8"/>
          </p:nvPr>
        </p:nvSpPr>
        <p:spPr>
          <a:xfrm>
            <a:off x="4927802" y="4572819"/>
            <a:ext cx="6562800" cy="339300"/>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24BAA2"/>
              </a:buClr>
              <a:buSzPts val="2400"/>
              <a:buFont typeface="Arial"/>
              <a:buNone/>
            </a:pPr>
            <a:r>
              <a:rPr lang="en-US"/>
              <a:t>How the content is presented</a:t>
            </a:r>
            <a:br>
              <a:rPr lang="en-US"/>
            </a:br>
            <a:endParaRPr/>
          </a:p>
        </p:txBody>
      </p:sp>
      <p:sp>
        <p:nvSpPr>
          <p:cNvPr id="290" name="Google Shape;290;p44"/>
          <p:cNvSpPr txBox="1">
            <a:spLocks noGrp="1"/>
          </p:cNvSpPr>
          <p:nvPr>
            <p:ph type="body" idx="9"/>
          </p:nvPr>
        </p:nvSpPr>
        <p:spPr>
          <a:xfrm>
            <a:off x="4941415" y="4912117"/>
            <a:ext cx="6553234" cy="999383"/>
          </a:xfrm>
          <a:prstGeom prst="rect">
            <a:avLst/>
          </a:prstGeom>
          <a:noFill/>
          <a:ln>
            <a:noFill/>
          </a:ln>
        </p:spPr>
        <p:txBody>
          <a:bodyPr spcFirstLastPara="1" wrap="square" lIns="91425" tIns="45700" rIns="91425" bIns="45700" anchor="t" anchorCtr="0">
            <a:noAutofit/>
          </a:bodyPr>
          <a:lstStyle/>
          <a:p>
            <a:pPr marL="457200" marR="0" lvl="0" indent="-228600" algn="r" rtl="0">
              <a:lnSpc>
                <a:spcPct val="100000"/>
              </a:lnSpc>
              <a:spcBef>
                <a:spcPts val="1000"/>
              </a:spcBef>
              <a:spcAft>
                <a:spcPts val="0"/>
              </a:spcAft>
              <a:buClr>
                <a:srgbClr val="092E4B"/>
              </a:buClr>
              <a:buSzPts val="2200"/>
              <a:buFont typeface="Arial"/>
              <a:buNone/>
            </a:pPr>
            <a:r>
              <a:rPr lang="en-US"/>
              <a:t>In what format is the information conveyed? Does it have a sensationalist title? Is it grammatically correct? Are the tones of the article being neutral?</a:t>
            </a:r>
            <a:br>
              <a:rPr lang="en-US"/>
            </a:br>
            <a:endParaRPr/>
          </a:p>
        </p:txBody>
      </p:sp>
      <p:sp>
        <p:nvSpPr>
          <p:cNvPr id="291" name="Google Shape;291;p44"/>
          <p:cNvSpPr txBox="1"/>
          <p:nvPr/>
        </p:nvSpPr>
        <p:spPr>
          <a:xfrm>
            <a:off x="3431555" y="2828983"/>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sz="5400" b="0" i="0" u="none" strike="noStrike" cap="none">
                <a:solidFill>
                  <a:schemeClr val="lt1"/>
                </a:solidFill>
                <a:latin typeface="Calibri"/>
                <a:ea typeface="Calibri"/>
                <a:cs typeface="Calibri"/>
                <a:sym typeface="Calibri"/>
              </a:rPr>
              <a:t>02</a:t>
            </a:r>
            <a:endParaRPr/>
          </a:p>
        </p:txBody>
      </p:sp>
      <p:sp>
        <p:nvSpPr>
          <p:cNvPr id="292" name="Google Shape;292;p44"/>
          <p:cNvSpPr txBox="1"/>
          <p:nvPr/>
        </p:nvSpPr>
        <p:spPr>
          <a:xfrm>
            <a:off x="3431555" y="4676477"/>
            <a:ext cx="1228580" cy="955625"/>
          </a:xfrm>
          <a:prstGeom prst="rect">
            <a:avLst/>
          </a:prstGeom>
          <a:noFill/>
          <a:ln>
            <a:noFill/>
          </a:ln>
        </p:spPr>
        <p:txBody>
          <a:bodyPr spcFirstLastPara="1" wrap="square" lIns="91425" tIns="45700" rIns="91425" bIns="45700" anchor="ctr" anchorCtr="0">
            <a:noAutofit/>
          </a:bodyPr>
          <a:lstStyle/>
          <a:p>
            <a:pPr marL="457200" marR="0" lvl="0" indent="-228600" algn="r" rtl="0">
              <a:lnSpc>
                <a:spcPct val="130000"/>
              </a:lnSpc>
              <a:spcBef>
                <a:spcPts val="1000"/>
              </a:spcBef>
              <a:spcAft>
                <a:spcPts val="0"/>
              </a:spcAft>
              <a:buClr>
                <a:schemeClr val="lt1"/>
              </a:buClr>
              <a:buSzPts val="5400"/>
              <a:buFont typeface="Arial"/>
              <a:buNone/>
            </a:pPr>
            <a:r>
              <a:rPr lang="en-US" sz="5400" b="0" i="0" u="none" strike="noStrike" cap="none">
                <a:solidFill>
                  <a:schemeClr val="lt1"/>
                </a:solidFill>
                <a:latin typeface="Calibri"/>
                <a:ea typeface="Calibri"/>
                <a:cs typeface="Calibri"/>
                <a:sym typeface="Calibri"/>
              </a:rPr>
              <a:t>03</a:t>
            </a:r>
            <a:endParaRPr/>
          </a:p>
        </p:txBody>
      </p:sp>
      <p:pic>
        <p:nvPicPr>
          <p:cNvPr id="293" name="Google Shape;293;p44"/>
          <p:cNvPicPr preferRelativeResize="0">
            <a:picLocks noGrp="1"/>
          </p:cNvPicPr>
          <p:nvPr>
            <p:ph type="pic" idx="4"/>
          </p:nvPr>
        </p:nvPicPr>
        <p:blipFill rotWithShape="1">
          <a:blip r:embed="rId3" cstate="screen">
            <a:alphaModFix/>
            <a:extLst>
              <a:ext uri="{28A0092B-C50C-407E-A947-70E740481C1C}">
                <a14:useLocalDpi xmlns:a14="http://schemas.microsoft.com/office/drawing/2010/main"/>
              </a:ext>
            </a:extLst>
          </a:blip>
          <a:srcRect t="-2103"/>
          <a:stretch/>
        </p:blipFill>
        <p:spPr>
          <a:xfrm>
            <a:off x="-126342" y="0"/>
            <a:ext cx="3669321" cy="6858000"/>
          </a:xfrm>
          <a:prstGeom prst="rect">
            <a:avLst/>
          </a:prstGeom>
          <a:solidFill>
            <a:srgbClr val="D8D8D8"/>
          </a:solid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5"/>
          <p:cNvSpPr txBox="1">
            <a:spLocks noGrp="1"/>
          </p:cNvSpPr>
          <p:nvPr>
            <p:ph type="body" idx="1"/>
          </p:nvPr>
        </p:nvSpPr>
        <p:spPr>
          <a:xfrm>
            <a:off x="728043" y="1504041"/>
            <a:ext cx="7903491" cy="3849918"/>
          </a:xfrm>
          <a:prstGeom prst="rect">
            <a:avLst/>
          </a:prstGeom>
          <a:noFill/>
          <a:ln>
            <a:noFill/>
          </a:ln>
        </p:spPr>
        <p:txBody>
          <a:bodyPr spcFirstLastPara="1" wrap="square" lIns="91425" tIns="45700" rIns="91425" bIns="45700" anchor="t" anchorCtr="0">
            <a:noAutofit/>
          </a:bodyPr>
          <a:lstStyle/>
          <a:p>
            <a:pPr marL="228600" lvl="0" indent="0" algn="just" rtl="0">
              <a:lnSpc>
                <a:spcPct val="90000"/>
              </a:lnSpc>
              <a:spcBef>
                <a:spcPts val="1000"/>
              </a:spcBef>
              <a:spcAft>
                <a:spcPts val="0"/>
              </a:spcAft>
              <a:buSzPts val="2400"/>
              <a:buNone/>
            </a:pPr>
            <a:r>
              <a:rPr lang="en-US" dirty="0"/>
              <a:t>Virtual space, like real space, has rules that must be respected to ensure its proper use. The extreme speed with which the Internet has spread and the access to virtual space even by users who are not ready to use it, has led to the diffusion of inappropriate practices regarding respect for other users and the space used. We are all familiar with the phenomenon of keyboard lions, just as we are well aware of the repercussions that can be caused by the improper use of information and content and by the sharing of the same, even violating the privacy of others, hence the need to create a regulation for the use of Internet spaces; just as a sector of jurisprudence is developing that intervenes and regulates virtual spaces through the law…Thus Netiquette was born.</a:t>
            </a:r>
            <a:endParaRPr dirty="0"/>
          </a:p>
        </p:txBody>
      </p:sp>
      <p:sp>
        <p:nvSpPr>
          <p:cNvPr id="299" name="Google Shape;299;p45"/>
          <p:cNvSpPr txBox="1">
            <a:spLocks noGrp="1"/>
          </p:cNvSpPr>
          <p:nvPr>
            <p:ph type="body" idx="2"/>
          </p:nvPr>
        </p:nvSpPr>
        <p:spPr>
          <a:xfrm>
            <a:off x="798381" y="761603"/>
            <a:ext cx="10595237"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rgbClr val="24BAA2"/>
              </a:buClr>
              <a:buSzPts val="3600"/>
              <a:buFont typeface="Arial"/>
              <a:buNone/>
            </a:pPr>
            <a:r>
              <a:rPr lang="en-US"/>
              <a:t>La Netiquette</a:t>
            </a:r>
            <a:endParaRPr/>
          </a:p>
        </p:txBody>
      </p:sp>
      <p:pic>
        <p:nvPicPr>
          <p:cNvPr id="3" name="Picture 2" descr="Text&#10;&#10;Description automatically generated with medium confidence">
            <a:extLst>
              <a:ext uri="{FF2B5EF4-FFF2-40B4-BE49-F238E27FC236}">
                <a16:creationId xmlns:a16="http://schemas.microsoft.com/office/drawing/2014/main" id="{5D6E7535-5756-3BFB-AF0A-D302CCA5B4BA}"/>
              </a:ext>
            </a:extLst>
          </p:cNvPr>
          <p:cNvPicPr>
            <a:picLocks noChangeAspect="1"/>
          </p:cNvPicPr>
          <p:nvPr/>
        </p:nvPicPr>
        <p:blipFill rotWithShape="1">
          <a:blip r:embed="rId3" cstate="screen">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p:blipFill>
        <p:spPr>
          <a:xfrm>
            <a:off x="8908028" y="2208893"/>
            <a:ext cx="2694312" cy="2440213"/>
          </a:xfrm>
          <a:prstGeom prst="rect">
            <a:avLst/>
          </a:prstGeom>
        </p:spPr>
      </p:pic>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1454</TotalTime>
  <Words>10519</Words>
  <Application>Microsoft Office PowerPoint</Application>
  <PresentationFormat>Widescreen</PresentationFormat>
  <Paragraphs>629</Paragraphs>
  <Slides>120</Slides>
  <Notes>99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120</vt:i4>
      </vt:variant>
    </vt:vector>
  </HeadingPairs>
  <TitlesOfParts>
    <vt:vector size="126" baseType="lpstr">
      <vt:lpstr>Montserrat</vt:lpstr>
      <vt:lpstr>Montserrat Light</vt:lpstr>
      <vt:lpstr>Calibri</vt:lpstr>
      <vt:lpstr>Roboto</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Paula Whyte ( Momentum Consulting )</cp:lastModifiedBy>
  <cp:revision>10</cp:revision>
  <dcterms:created xsi:type="dcterms:W3CDTF">2020-10-14T13:32:04Z</dcterms:created>
  <dcterms:modified xsi:type="dcterms:W3CDTF">2023-08-30T15:20:54Z</dcterms:modified>
</cp:coreProperties>
</file>