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5"/>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
      <p:font typeface="Montserrat Light" panose="00000400000000000000" pitchFamily="2"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F3494"/>
    <a:srgbClr val="24BAA2"/>
    <a:srgbClr val="EE664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2"/>
        <p:cNvGrpSpPr/>
        <p:nvPr/>
      </p:nvGrpSpPr>
      <p:grpSpPr>
        <a:xfrm>
          <a:off x="0" y="0"/>
          <a:ext cx="0" cy="0"/>
          <a:chOff x="0" y="0"/>
          <a:chExt cx="0" cy="0"/>
        </a:xfrm>
      </p:grpSpPr>
      <p:sp>
        <p:nvSpPr>
          <p:cNvPr id="13" name="Google Shape;13;p2"/>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4" name="Google Shape;14;p2"/>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 name="Google Shape;16;p2"/>
          <p:cNvGrpSpPr/>
          <p:nvPr/>
        </p:nvGrpSpPr>
        <p:grpSpPr>
          <a:xfrm>
            <a:off x="162193" y="6091871"/>
            <a:ext cx="2471731" cy="613729"/>
            <a:chOff x="0" y="0"/>
            <a:chExt cx="2301694" cy="571500"/>
          </a:xfrm>
        </p:grpSpPr>
        <p:sp>
          <p:nvSpPr>
            <p:cNvPr id="17" name="Google Shape;17;p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9" name="Google Shape;19;p2"/>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nvGrpSpPr>
          <p:cNvPr id="20" name="Google Shape;20;p2"/>
          <p:cNvGrpSpPr/>
          <p:nvPr/>
        </p:nvGrpSpPr>
        <p:grpSpPr>
          <a:xfrm>
            <a:off x="9565775" y="3574321"/>
            <a:ext cx="3525984" cy="2857223"/>
            <a:chOff x="1659400" y="1572038"/>
            <a:chExt cx="970931" cy="786778"/>
          </a:xfrm>
        </p:grpSpPr>
        <p:sp>
          <p:nvSpPr>
            <p:cNvPr id="21" name="Google Shape;21;p2"/>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2"/>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 name="Google Shape;23;p2"/>
          <p:cNvSpPr>
            <a:spLocks noGrp="1"/>
          </p:cNvSpPr>
          <p:nvPr>
            <p:ph type="pic" idx="3"/>
          </p:nvPr>
        </p:nvSpPr>
        <p:spPr>
          <a:xfrm>
            <a:off x="5718875" y="423474"/>
            <a:ext cx="5982506" cy="4551482"/>
          </a:xfrm>
          <a:prstGeom prst="rect">
            <a:avLst/>
          </a:prstGeom>
          <a:solidFill>
            <a:srgbClr val="F2F2F2"/>
          </a:solidFill>
          <a:ln>
            <a:noFill/>
          </a:ln>
        </p:spPr>
      </p:sp>
      <p:sp>
        <p:nvSpPr>
          <p:cNvPr id="24" name="Google Shape;24;p2"/>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25" name="Google Shape;25;p2"/>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7"/>
        <p:cNvGrpSpPr/>
        <p:nvPr/>
      </p:nvGrpSpPr>
      <p:grpSpPr>
        <a:xfrm>
          <a:off x="0" y="0"/>
          <a:ext cx="0" cy="0"/>
          <a:chOff x="0" y="0"/>
          <a:chExt cx="0" cy="0"/>
        </a:xfrm>
      </p:grpSpPr>
      <p:sp>
        <p:nvSpPr>
          <p:cNvPr id="28" name="Google Shape;28;p3"/>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
          <p:cNvSpPr/>
          <p:nvPr/>
        </p:nvSpPr>
        <p:spPr>
          <a:xfrm>
            <a:off x="8947682" y="2543260"/>
            <a:ext cx="2531288" cy="122341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92E4B"/>
              </a:buClr>
              <a:buSzPts val="1050"/>
              <a:buFont typeface="Calibri"/>
              <a:buNone/>
            </a:pPr>
            <a:r>
              <a:rPr lang="en-US" sz="1050" b="0" i="0" u="none" strike="noStrike" cap="non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39" name="Google Shape;39;p3"/>
          <p:cNvSpPr/>
          <p:nvPr/>
        </p:nvSpPr>
        <p:spPr>
          <a:xfrm rot="10800000">
            <a:off x="12799" y="5622"/>
            <a:ext cx="12189954" cy="1762217"/>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3"/>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1" name="Google Shape;41;p3"/>
          <p:cNvGrpSpPr/>
          <p:nvPr/>
        </p:nvGrpSpPr>
        <p:grpSpPr>
          <a:xfrm>
            <a:off x="8744224" y="-356297"/>
            <a:ext cx="3525984" cy="2857223"/>
            <a:chOff x="1659400" y="1572038"/>
            <a:chExt cx="970931" cy="786778"/>
          </a:xfrm>
        </p:grpSpPr>
        <p:sp>
          <p:nvSpPr>
            <p:cNvPr id="42" name="Google Shape;42;p3"/>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 name="Google Shape;43;p3"/>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4"/>
          <p:cNvSpPr/>
          <p:nvPr/>
        </p:nvSpPr>
        <p:spPr>
          <a:xfrm>
            <a:off x="3776133" y="644599"/>
            <a:ext cx="8415867" cy="550945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4"/>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4"/>
          <p:cNvSpPr txBox="1">
            <a:spLocks noGrp="1"/>
          </p:cNvSpPr>
          <p:nvPr>
            <p:ph type="body" idx="1"/>
          </p:nvPr>
        </p:nvSpPr>
        <p:spPr>
          <a:xfrm>
            <a:off x="5999945" y="3509336"/>
            <a:ext cx="6010480" cy="22530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4"/>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13000"/>
              <a:buFont typeface="Arial"/>
              <a:buNone/>
              <a:defRPr sz="13000" b="0"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4"/>
          <p:cNvSpPr/>
          <p:nvPr/>
        </p:nvSpPr>
        <p:spPr>
          <a:xfrm>
            <a:off x="0" y="3875787"/>
            <a:ext cx="5040000" cy="72000"/>
          </a:xfrm>
          <a:custGeom>
            <a:avLst/>
            <a:gdLst/>
            <a:ahLst/>
            <a:cxnLst/>
            <a:rect l="l" t="t" r="r" b="b"/>
            <a:pathLst>
              <a:path w="2963330" h="71215" extrusionOk="0">
                <a:moveTo>
                  <a:pt x="0" y="0"/>
                </a:moveTo>
                <a:lnTo>
                  <a:pt x="2963330" y="0"/>
                </a:lnTo>
                <a:cubicBezTo>
                  <a:pt x="2963330" y="23739"/>
                  <a:pt x="2963330" y="47477"/>
                  <a:pt x="2963330" y="71215"/>
                </a:cubicBezTo>
                <a:lnTo>
                  <a:pt x="0" y="71215"/>
                </a:lnTo>
                <a:lnTo>
                  <a:pt x="0" y="0"/>
                </a:lnTo>
                <a:close/>
              </a:path>
            </a:pathLst>
          </a:custGeom>
          <a:solidFill>
            <a:srgbClr val="24BAA2"/>
          </a:solidFill>
          <a:ln w="9525" cap="flat" cmpd="sng">
            <a:solidFill>
              <a:srgbClr val="24BAA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4"/>
          <p:cNvSpPr/>
          <p:nvPr/>
        </p:nvSpPr>
        <p:spPr>
          <a:xfrm>
            <a:off x="5040000" y="3812439"/>
            <a:ext cx="394105" cy="198697"/>
          </a:xfrm>
          <a:custGeom>
            <a:avLst/>
            <a:gdLst/>
            <a:ahLst/>
            <a:cxnLst/>
            <a:rect l="l" t="t" r="r" b="b"/>
            <a:pathLst>
              <a:path w="200753" h="101214" extrusionOk="0">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1" name="Google Shape;51;p4"/>
          <p:cNvGrpSpPr/>
          <p:nvPr/>
        </p:nvGrpSpPr>
        <p:grpSpPr>
          <a:xfrm>
            <a:off x="9005185" y="0"/>
            <a:ext cx="3525984" cy="2857223"/>
            <a:chOff x="1659400" y="1572038"/>
            <a:chExt cx="970931" cy="786778"/>
          </a:xfrm>
        </p:grpSpPr>
        <p:sp>
          <p:nvSpPr>
            <p:cNvPr id="52" name="Google Shape;52;p4"/>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4"/>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54"/>
        <p:cNvGrpSpPr/>
        <p:nvPr/>
      </p:nvGrpSpPr>
      <p:grpSpPr>
        <a:xfrm>
          <a:off x="0" y="0"/>
          <a:ext cx="0" cy="0"/>
          <a:chOff x="0" y="0"/>
          <a:chExt cx="0" cy="0"/>
        </a:xfrm>
      </p:grpSpPr>
      <p:sp>
        <p:nvSpPr>
          <p:cNvPr id="55" name="Google Shape;55;p5"/>
          <p:cNvSpPr/>
          <p:nvPr/>
        </p:nvSpPr>
        <p:spPr>
          <a:xfrm>
            <a:off x="4884044"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5"/>
          <p:cNvSpPr txBox="1">
            <a:spLocks noGrp="1"/>
          </p:cNvSpPr>
          <p:nvPr>
            <p:ph type="body" idx="1"/>
          </p:nvPr>
        </p:nvSpPr>
        <p:spPr>
          <a:xfrm>
            <a:off x="6096001" y="593579"/>
            <a:ext cx="4724400" cy="560402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7" name="Google Shape;57;p5"/>
          <p:cNvGrpSpPr/>
          <p:nvPr/>
        </p:nvGrpSpPr>
        <p:grpSpPr>
          <a:xfrm>
            <a:off x="4884044" y="3946789"/>
            <a:ext cx="3525984" cy="2857223"/>
            <a:chOff x="1659400" y="1572038"/>
            <a:chExt cx="970931" cy="786778"/>
          </a:xfrm>
        </p:grpSpPr>
        <p:sp>
          <p:nvSpPr>
            <p:cNvPr id="58" name="Google Shape;58;p5"/>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5"/>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 name="Google Shape;60;p5"/>
          <p:cNvSpPr>
            <a:spLocks noGrp="1"/>
          </p:cNvSpPr>
          <p:nvPr>
            <p:ph type="pic" idx="2"/>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1"/>
        <p:cNvGrpSpPr/>
        <p:nvPr/>
      </p:nvGrpSpPr>
      <p:grpSpPr>
        <a:xfrm>
          <a:off x="0" y="0"/>
          <a:ext cx="0" cy="0"/>
          <a:chOff x="0" y="0"/>
          <a:chExt cx="0" cy="0"/>
        </a:xfrm>
      </p:grpSpPr>
      <p:sp>
        <p:nvSpPr>
          <p:cNvPr id="62" name="Google Shape;62;p6"/>
          <p:cNvSpPr/>
          <p:nvPr/>
        </p:nvSpPr>
        <p:spPr>
          <a:xfrm>
            <a:off x="0" y="0"/>
            <a:ext cx="12192000" cy="6858000"/>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6"/>
          <p:cNvSpPr/>
          <p:nvPr/>
        </p:nvSpPr>
        <p:spPr>
          <a:xfrm>
            <a:off x="370688" y="323520"/>
            <a:ext cx="11450624" cy="62109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6"/>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6"/>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67"/>
        <p:cNvGrpSpPr/>
        <p:nvPr/>
      </p:nvGrpSpPr>
      <p:grpSpPr>
        <a:xfrm>
          <a:off x="0" y="0"/>
          <a:ext cx="0" cy="0"/>
          <a:chOff x="0" y="0"/>
          <a:chExt cx="0" cy="0"/>
        </a:xfrm>
      </p:grpSpPr>
      <p:sp>
        <p:nvSpPr>
          <p:cNvPr id="68" name="Google Shape;68;p7"/>
          <p:cNvSpPr/>
          <p:nvPr/>
        </p:nvSpPr>
        <p:spPr>
          <a:xfrm>
            <a:off x="0"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7"/>
          <p:cNvSpPr txBox="1">
            <a:spLocks noGrp="1"/>
          </p:cNvSpPr>
          <p:nvPr>
            <p:ph type="body" idx="1"/>
          </p:nvPr>
        </p:nvSpPr>
        <p:spPr>
          <a:xfrm>
            <a:off x="898358" y="2107770"/>
            <a:ext cx="4639192" cy="4377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7"/>
          <p:cNvSpPr txBox="1">
            <a:spLocks noGrp="1"/>
          </p:cNvSpPr>
          <p:nvPr>
            <p:ph type="body" idx="2"/>
          </p:nvPr>
        </p:nvSpPr>
        <p:spPr>
          <a:xfrm>
            <a:off x="898358" y="890242"/>
            <a:ext cx="475737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7"/>
          <p:cNvSpPr>
            <a:spLocks noGrp="1"/>
          </p:cNvSpPr>
          <p:nvPr>
            <p:ph type="pic" idx="3"/>
          </p:nvPr>
        </p:nvSpPr>
        <p:spPr>
          <a:xfrm>
            <a:off x="5888002" y="439730"/>
            <a:ext cx="5660531" cy="6045736"/>
          </a:xfrm>
          <a:prstGeom prst="rect">
            <a:avLst/>
          </a:prstGeom>
          <a:solidFill>
            <a:srgbClr val="F2F2F2"/>
          </a:solidFill>
          <a:ln>
            <a:noFill/>
          </a:ln>
        </p:spPr>
      </p:sp>
      <p:grpSp>
        <p:nvGrpSpPr>
          <p:cNvPr id="72" name="Google Shape;72;p7"/>
          <p:cNvGrpSpPr/>
          <p:nvPr/>
        </p:nvGrpSpPr>
        <p:grpSpPr>
          <a:xfrm>
            <a:off x="-2012374" y="3808246"/>
            <a:ext cx="3525984" cy="2857223"/>
            <a:chOff x="1659400" y="1572038"/>
            <a:chExt cx="970931" cy="786778"/>
          </a:xfrm>
        </p:grpSpPr>
        <p:sp>
          <p:nvSpPr>
            <p:cNvPr id="73" name="Google Shape;73;p7"/>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7"/>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5"/>
        <p:cNvGrpSpPr/>
        <p:nvPr/>
      </p:nvGrpSpPr>
      <p:grpSpPr>
        <a:xfrm>
          <a:off x="0" y="0"/>
          <a:ext cx="0" cy="0"/>
          <a:chOff x="0" y="0"/>
          <a:chExt cx="0" cy="0"/>
        </a:xfrm>
      </p:grpSpPr>
      <p:sp>
        <p:nvSpPr>
          <p:cNvPr id="76" name="Google Shape;76;p8"/>
          <p:cNvSpPr/>
          <p:nvPr/>
        </p:nvSpPr>
        <p:spPr>
          <a:xfrm>
            <a:off x="4605868" y="1"/>
            <a:ext cx="6891866"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txBox="1">
            <a:spLocks noGrp="1"/>
          </p:cNvSpPr>
          <p:nvPr>
            <p:ph type="body" idx="1"/>
          </p:nvPr>
        </p:nvSpPr>
        <p:spPr>
          <a:xfrm>
            <a:off x="5943600" y="2076098"/>
            <a:ext cx="4867011" cy="391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8"/>
          <p:cNvSpPr txBox="1">
            <a:spLocks noGrp="1"/>
          </p:cNvSpPr>
          <p:nvPr>
            <p:ph type="body" idx="2"/>
          </p:nvPr>
        </p:nvSpPr>
        <p:spPr>
          <a:xfrm>
            <a:off x="5943601" y="647039"/>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9" name="Google Shape;79;p8"/>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0" y="1639691"/>
            <a:ext cx="8439100" cy="5375657"/>
          </a:xfrm>
          <a:prstGeom prst="rect">
            <a:avLst/>
          </a:prstGeom>
          <a:noFill/>
          <a:ln>
            <a:noFill/>
          </a:ln>
        </p:spPr>
      </p:pic>
      <p:sp>
        <p:nvSpPr>
          <p:cNvPr id="80" name="Google Shape;80;p8"/>
          <p:cNvSpPr>
            <a:spLocks noGrp="1"/>
          </p:cNvSpPr>
          <p:nvPr>
            <p:ph type="pic" idx="3"/>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81"/>
        <p:cNvGrpSpPr/>
        <p:nvPr/>
      </p:nvGrpSpPr>
      <p:grpSpPr>
        <a:xfrm>
          <a:off x="0" y="0"/>
          <a:ext cx="0" cy="0"/>
          <a:chOff x="0" y="0"/>
          <a:chExt cx="0" cy="0"/>
        </a:xfrm>
      </p:grpSpPr>
      <p:sp>
        <p:nvSpPr>
          <p:cNvPr id="82" name="Google Shape;82;p9"/>
          <p:cNvSpPr/>
          <p:nvPr/>
        </p:nvSpPr>
        <p:spPr>
          <a:xfrm>
            <a:off x="0" y="1352385"/>
            <a:ext cx="6096000" cy="438801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9"/>
          <p:cNvSpPr>
            <a:spLocks noGrp="1"/>
          </p:cNvSpPr>
          <p:nvPr>
            <p:ph type="pic" idx="2"/>
          </p:nvPr>
        </p:nvSpPr>
        <p:spPr>
          <a:xfrm>
            <a:off x="0" y="0"/>
            <a:ext cx="12192000" cy="6858000"/>
          </a:xfrm>
          <a:prstGeom prst="rect">
            <a:avLst/>
          </a:prstGeom>
          <a:solidFill>
            <a:srgbClr val="F2F2F2"/>
          </a:solidFill>
          <a:ln>
            <a:noFill/>
          </a:ln>
        </p:spPr>
      </p:sp>
      <p:sp>
        <p:nvSpPr>
          <p:cNvPr id="84" name="Google Shape;84;p9"/>
          <p:cNvSpPr txBox="1">
            <a:spLocks noGrp="1"/>
          </p:cNvSpPr>
          <p:nvPr>
            <p:ph type="body" idx="1"/>
          </p:nvPr>
        </p:nvSpPr>
        <p:spPr>
          <a:xfrm>
            <a:off x="427670" y="1747126"/>
            <a:ext cx="5126463" cy="356565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5" name="Google Shape;85;p9"/>
          <p:cNvGrpSpPr/>
          <p:nvPr/>
        </p:nvGrpSpPr>
        <p:grpSpPr>
          <a:xfrm>
            <a:off x="-1877189" y="2648392"/>
            <a:ext cx="3525984" cy="2857223"/>
            <a:chOff x="1659400" y="1572038"/>
            <a:chExt cx="970931" cy="786778"/>
          </a:xfrm>
        </p:grpSpPr>
        <p:sp>
          <p:nvSpPr>
            <p:cNvPr id="86" name="Google Shape;86;p9"/>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9"/>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88"/>
        <p:cNvGrpSpPr/>
        <p:nvPr/>
      </p:nvGrpSpPr>
      <p:grpSpPr>
        <a:xfrm>
          <a:off x="0" y="0"/>
          <a:ext cx="0" cy="0"/>
          <a:chOff x="0" y="0"/>
          <a:chExt cx="0" cy="0"/>
        </a:xfrm>
      </p:grpSpPr>
      <p:sp>
        <p:nvSpPr>
          <p:cNvPr id="89" name="Google Shape;89;p10"/>
          <p:cNvSpPr/>
          <p:nvPr/>
        </p:nvSpPr>
        <p:spPr>
          <a:xfrm>
            <a:off x="-32399" y="3350405"/>
            <a:ext cx="12194195" cy="241562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10"/>
          <p:cNvSpPr txBox="1">
            <a:spLocks noGrp="1"/>
          </p:cNvSpPr>
          <p:nvPr>
            <p:ph type="body" idx="1"/>
          </p:nvPr>
        </p:nvSpPr>
        <p:spPr>
          <a:xfrm>
            <a:off x="690953" y="4549217"/>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0"/>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24BAA2"/>
              </a:buClr>
              <a:buSzPts val="5000"/>
              <a:buFont typeface="Arial"/>
              <a:buNone/>
              <a:defRPr sz="50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2" name="Google Shape;92;p10"/>
          <p:cNvGrpSpPr/>
          <p:nvPr/>
        </p:nvGrpSpPr>
        <p:grpSpPr>
          <a:xfrm>
            <a:off x="336354" y="5927698"/>
            <a:ext cx="2735993" cy="679345"/>
            <a:chOff x="0" y="0"/>
            <a:chExt cx="2301694" cy="571500"/>
          </a:xfrm>
        </p:grpSpPr>
        <p:sp>
          <p:nvSpPr>
            <p:cNvPr id="93" name="Google Shape;93;p1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pic>
        <p:nvPicPr>
          <p:cNvPr id="95" name="Google Shape;95;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6354" y="587665"/>
            <a:ext cx="5189566" cy="1979955"/>
          </a:xfrm>
          <a:prstGeom prst="rect">
            <a:avLst/>
          </a:prstGeom>
          <a:noFill/>
          <a:ln>
            <a:noFill/>
          </a:ln>
        </p:spPr>
      </p:pic>
      <p:grpSp>
        <p:nvGrpSpPr>
          <p:cNvPr id="96" name="Google Shape;96;p10"/>
          <p:cNvGrpSpPr/>
          <p:nvPr/>
        </p:nvGrpSpPr>
        <p:grpSpPr>
          <a:xfrm>
            <a:off x="9565775" y="3574321"/>
            <a:ext cx="3525984" cy="2857223"/>
            <a:chOff x="1659400" y="1572038"/>
            <a:chExt cx="970931" cy="786778"/>
          </a:xfrm>
        </p:grpSpPr>
        <p:sp>
          <p:nvSpPr>
            <p:cNvPr id="97" name="Google Shape;97;p1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1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9" name="Google Shape;99;p10"/>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00" name="Google Shape;100;p10"/>
          <p:cNvSpPr txBox="1">
            <a:spLocks noGrp="1"/>
          </p:cNvSpPr>
          <p:nvPr>
            <p:ph type="body" idx="3"/>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rot="-5400000">
            <a:off x="10313073" y="4835824"/>
            <a:ext cx="3173496"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92E4B"/>
                </a:solidFill>
                <a:latin typeface="Calibri"/>
                <a:ea typeface="Calibri"/>
                <a:cs typeface="Calibri"/>
                <a:sym typeface="Calibri"/>
              </a:rPr>
              <a:t>Reframing Skills for Senior Carers</a:t>
            </a:r>
            <a:endParaRPr sz="1000" b="0" i="0" u="none" strike="noStrike" cap="none">
              <a:solidFill>
                <a:srgbClr val="092E4B"/>
              </a:solidFill>
              <a:latin typeface="Calibri"/>
              <a:ea typeface="Calibri"/>
              <a:cs typeface="Calibri"/>
              <a:sym typeface="Calibri"/>
            </a:endParaRPr>
          </a:p>
        </p:txBody>
      </p:sp>
      <p:cxnSp>
        <p:nvCxnSpPr>
          <p:cNvPr id="11" name="Google Shape;11;p1"/>
          <p:cNvCxnSpPr/>
          <p:nvPr/>
        </p:nvCxnSpPr>
        <p:spPr>
          <a:xfrm rot="10800000">
            <a:off x="11791088" y="6608548"/>
            <a:ext cx="224149" cy="0"/>
          </a:xfrm>
          <a:prstGeom prst="straightConnector1">
            <a:avLst/>
          </a:prstGeom>
          <a:noFill/>
          <a:ln w="9525" cap="flat" cmpd="sng">
            <a:solidFill>
              <a:srgbClr val="24BAA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onlinelibrary.wiley.com/doi/10.1111/opn.12087"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hyperlink" Target="https://www.homeceuconnection.com/blog/lack-of-training-in-healthcare-opportunities/" TargetMode="External"/><Relationship Id="rId4" Type="http://schemas.openxmlformats.org/officeDocument/2006/relationships/hyperlink" Target="https://blogs.lse.ac.uk/businessreview/2020/08/24/are-healthcare-workers-stressed-by-information-technolog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hyperlink" Target="https://www.ncbi.nlm.nih.gov/pmc/articles/PMC8591585/" TargetMode="External"/><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6.xml"/><Relationship Id="rId16" Type="http://schemas.openxmlformats.org/officeDocument/2006/relationships/image" Target="../media/image37.svg"/><Relationship Id="rId1" Type="http://schemas.openxmlformats.org/officeDocument/2006/relationships/slideLayout" Target="../slideLayouts/slideLayout5.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hyperlink" Target="https://www.ncbi.nlm.nih.gov/pmc/articles/PMC7366940/" TargetMode="External"/><Relationship Id="rId9" Type="http://schemas.openxmlformats.org/officeDocument/2006/relationships/image" Target="../media/image30.png"/><Relationship Id="rId1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hyperlink" Target="https://www.housinglin.org.uk/Topics/type/The-TAPPI-Inquiry-Report-Technology-for-our-Ageing-Population-Panel-for-Innovation-Phase-On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hyperlink" Target="https://www.housinglin.org.uk/_assets/Resources/Housing/Support_materials/Reports/HLIN-TAPPI-Report.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ahcancal.org/News-and-Communications/Fact-Sheets/FactSheets/BLS-Report-LTC-Job-Losses.pdf"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repredict.com/blog/how-technology-can-help-senior-living-retain-staf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ideo" Target="https://www.youtube.com/embed/sF-XYdVF3MY?feature=oembed" TargetMode="External"/><Relationship Id="rId6" Type="http://schemas.openxmlformats.org/officeDocument/2006/relationships/hyperlink" Target="https://www.youtube.com/watch?v=sF-XYdVF3MY&amp;t=2s" TargetMode="External"/><Relationship Id="rId5" Type="http://schemas.openxmlformats.org/officeDocument/2006/relationships/image" Target="../media/image42.jpeg"/><Relationship Id="rId4" Type="http://schemas.openxmlformats.org/officeDocument/2006/relationships/hyperlink" Target="https://www.local.gov.uk/case-studies/taking-strain-cobots-care"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https://www.youtube.com/embed/wo1u8Qx4DLw?feature=oembed" TargetMode="External"/><Relationship Id="rId6" Type="http://schemas.openxmlformats.org/officeDocument/2006/relationships/hyperlink" Target="https://www.youtube.com/watch?v=wo1u8Qx4DLw" TargetMode="External"/><Relationship Id="rId5" Type="http://schemas.openxmlformats.org/officeDocument/2006/relationships/image" Target="../media/image43.jpeg"/><Relationship Id="rId4" Type="http://schemas.openxmlformats.org/officeDocument/2006/relationships/hyperlink" Target="https://www.thedtgroup.org/brain-injury"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https://www.youtube.com/embed/Z1l2X1ipfPc?feature=oembed" TargetMode="External"/><Relationship Id="rId6" Type="http://schemas.openxmlformats.org/officeDocument/2006/relationships/hyperlink" Target="https://www.youtube.com/watch?v=Z1l2X1ipfPc" TargetMode="External"/><Relationship Id="rId5" Type="http://schemas.openxmlformats.org/officeDocument/2006/relationships/image" Target="../media/image44.jpeg"/><Relationship Id="rId4" Type="http://schemas.openxmlformats.org/officeDocument/2006/relationships/hyperlink" Target="https://www.alayacare.com/care-worker-mobile-applicatio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hyperlink" Target="https://www.un.org/development/desa/pd/sites/www.un.org.development.desa.pd/files/wpp2022_summary_of_results.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theconversation.com/why-care-workers-are-feeling-less-valued-and-leaving-the-sector-after-the-pandemic-169961"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https://journals.sagepub.com/doi/full/10.1177/20552076221102771"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qwwPnjzIXbQ?start=1&amp;feature=oembed" TargetMode="External"/><Relationship Id="rId5" Type="http://schemas.openxmlformats.org/officeDocument/2006/relationships/hyperlink" Target="https://www.youtube.com/watch?v=qwwPnjzIXbQ&amp;t=1s"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2"/>
          <p:cNvSpPr txBox="1">
            <a:spLocks noGrp="1"/>
          </p:cNvSpPr>
          <p:nvPr>
            <p:ph type="body" idx="1"/>
          </p:nvPr>
        </p:nvSpPr>
        <p:spPr>
          <a:xfrm>
            <a:off x="575872" y="3922850"/>
            <a:ext cx="4299600" cy="1008300"/>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chemeClr val="lt1"/>
              </a:buClr>
              <a:buSzPts val="4000"/>
              <a:buNone/>
            </a:pPr>
            <a:r>
              <a:rPr lang="en-US" dirty="0"/>
              <a:t>Reframing Skills for Senior </a:t>
            </a:r>
            <a:r>
              <a:rPr lang="en-US" dirty="0" err="1"/>
              <a:t>Carers</a:t>
            </a:r>
            <a:endParaRPr dirty="0"/>
          </a:p>
        </p:txBody>
      </p:sp>
      <p:sp>
        <p:nvSpPr>
          <p:cNvPr id="108" name="Google Shape;108;p12"/>
          <p:cNvSpPr txBox="1">
            <a:spLocks noGrp="1"/>
          </p:cNvSpPr>
          <p:nvPr>
            <p:ph type="body" idx="2"/>
          </p:nvPr>
        </p:nvSpPr>
        <p:spPr>
          <a:xfrm>
            <a:off x="618012" y="3232383"/>
            <a:ext cx="3312000" cy="53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None/>
            </a:pPr>
            <a:r>
              <a:rPr lang="en-US" b="1"/>
              <a:t>Introduction</a:t>
            </a:r>
            <a:endParaRPr/>
          </a:p>
        </p:txBody>
      </p:sp>
      <p:pic>
        <p:nvPicPr>
          <p:cNvPr id="109" name="Google Shape;109;p12"/>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5718875" y="423474"/>
            <a:ext cx="5982504" cy="4551483"/>
          </a:xfrm>
          <a:prstGeom prst="rect">
            <a:avLst/>
          </a:prstGeom>
          <a:solidFill>
            <a:srgbClr val="F2F2F2"/>
          </a:solidFill>
          <a:ln>
            <a:noFill/>
          </a:ln>
        </p:spPr>
      </p:pic>
      <p:sp>
        <p:nvSpPr>
          <p:cNvPr id="110" name="Google Shape;110;p12"/>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n-US"/>
              <a:t>﻿www.housingcare.net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a:spLocks noGrp="1"/>
          </p:cNvSpPr>
          <p:nvPr>
            <p:ph type="body" idx="1"/>
          </p:nvPr>
        </p:nvSpPr>
        <p:spPr>
          <a:xfrm>
            <a:off x="5582524" y="2830166"/>
            <a:ext cx="4123451"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Caring through Technology: </a:t>
            </a:r>
          </a:p>
          <a:p>
            <a:pPr marL="0" lvl="0" indent="0" algn="l" rtl="0">
              <a:lnSpc>
                <a:spcPct val="90000"/>
              </a:lnSpc>
              <a:spcBef>
                <a:spcPts val="0"/>
              </a:spcBef>
              <a:spcAft>
                <a:spcPts val="0"/>
              </a:spcAft>
              <a:buClr>
                <a:schemeClr val="lt1"/>
              </a:buClr>
              <a:buSzPts val="4800"/>
              <a:buNone/>
            </a:pPr>
            <a:r>
              <a:rPr lang="en-US" dirty="0"/>
              <a:t>Is it Possible?</a:t>
            </a:r>
            <a:endParaRPr dirty="0"/>
          </a:p>
        </p:txBody>
      </p:sp>
      <p:sp>
        <p:nvSpPr>
          <p:cNvPr id="204" name="Google Shape;204;p22"/>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body" idx="1"/>
          </p:nvPr>
        </p:nvSpPr>
        <p:spPr>
          <a:xfrm>
            <a:off x="3720465" y="967488"/>
            <a:ext cx="7890159" cy="492302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92E4B"/>
              </a:buClr>
              <a:buSzPts val="2400"/>
              <a:buNone/>
            </a:pPr>
            <a:r>
              <a:rPr lang="en-US" b="1" dirty="0">
                <a:solidFill>
                  <a:srgbClr val="7F3494"/>
                </a:solidFill>
              </a:rPr>
              <a:t>We have two questions for the two types of Care Workers according to their experience…</a:t>
            </a:r>
            <a:endParaRPr dirty="0"/>
          </a:p>
          <a:p>
            <a:pPr marL="0" lvl="0" indent="0" algn="just" rtl="0">
              <a:lnSpc>
                <a:spcPct val="90000"/>
              </a:lnSpc>
              <a:spcBef>
                <a:spcPts val="0"/>
              </a:spcBef>
              <a:spcAft>
                <a:spcPts val="0"/>
              </a:spcAft>
              <a:buClr>
                <a:srgbClr val="092E4B"/>
              </a:buClr>
              <a:buSzPts val="2400"/>
              <a:buNone/>
            </a:pPr>
            <a:endParaRPr dirty="0">
              <a:solidFill>
                <a:srgbClr val="002060"/>
              </a:solidFill>
            </a:endParaRPr>
          </a:p>
          <a:p>
            <a:pPr lvl="0" indent="-457200" algn="just" rtl="0">
              <a:lnSpc>
                <a:spcPct val="90000"/>
              </a:lnSpc>
              <a:spcBef>
                <a:spcPts val="0"/>
              </a:spcBef>
              <a:spcAft>
                <a:spcPts val="0"/>
              </a:spcAft>
              <a:buClr>
                <a:srgbClr val="092E4B"/>
              </a:buClr>
              <a:buSzPts val="2400"/>
              <a:buFont typeface="+mj-lt"/>
              <a:buAutoNum type="arabicParenR"/>
            </a:pPr>
            <a:r>
              <a:rPr lang="en-US" b="1" dirty="0">
                <a:solidFill>
                  <a:srgbClr val="002060"/>
                </a:solidFill>
              </a:rPr>
              <a:t>Those with more than 15-20 years of experience…</a:t>
            </a:r>
            <a:endParaRPr dirty="0">
              <a:solidFill>
                <a:srgbClr val="002060"/>
              </a:solidFill>
            </a:endParaRPr>
          </a:p>
          <a:p>
            <a:pPr marL="457200" lvl="0" indent="-304800" algn="just" rtl="0">
              <a:lnSpc>
                <a:spcPct val="90000"/>
              </a:lnSpc>
              <a:spcBef>
                <a:spcPts val="0"/>
              </a:spcBef>
              <a:spcAft>
                <a:spcPts val="0"/>
              </a:spcAft>
              <a:buClr>
                <a:srgbClr val="092E4B"/>
              </a:buClr>
              <a:buSzPts val="2400"/>
              <a:buNone/>
            </a:pPr>
            <a:endParaRPr dirty="0">
              <a:solidFill>
                <a:srgbClr val="002060"/>
              </a:solidFill>
            </a:endParaRPr>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en-US" dirty="0">
                <a:solidFill>
                  <a:srgbClr val="002060"/>
                </a:solidFill>
              </a:rPr>
              <a:t>How has the way of working changed since you started?</a:t>
            </a:r>
            <a:endParaRPr dirty="0">
              <a:solidFill>
                <a:srgbClr val="002060"/>
              </a:solidFill>
            </a:endParaRPr>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en-US" dirty="0">
                <a:solidFill>
                  <a:srgbClr val="002060"/>
                </a:solidFill>
              </a:rPr>
              <a:t>Does technology make it simpler?</a:t>
            </a:r>
            <a:endParaRPr dirty="0">
              <a:solidFill>
                <a:srgbClr val="002060"/>
              </a:solidFill>
            </a:endParaRPr>
          </a:p>
          <a:p>
            <a:pPr marL="342900" lvl="0" indent="-190500" algn="just" rtl="0">
              <a:lnSpc>
                <a:spcPct val="90000"/>
              </a:lnSpc>
              <a:spcBef>
                <a:spcPts val="0"/>
              </a:spcBef>
              <a:spcAft>
                <a:spcPts val="0"/>
              </a:spcAft>
              <a:buClr>
                <a:srgbClr val="092E4B"/>
              </a:buClr>
              <a:buSzPts val="2400"/>
              <a:buFont typeface="Calibri"/>
              <a:buNone/>
            </a:pPr>
            <a:endParaRPr dirty="0">
              <a:solidFill>
                <a:srgbClr val="002060"/>
              </a:solidFill>
            </a:endParaRPr>
          </a:p>
          <a:p>
            <a:pPr marL="0" lvl="0" indent="0" algn="just" rtl="0">
              <a:lnSpc>
                <a:spcPct val="90000"/>
              </a:lnSpc>
              <a:spcBef>
                <a:spcPts val="0"/>
              </a:spcBef>
              <a:spcAft>
                <a:spcPts val="0"/>
              </a:spcAft>
              <a:buClr>
                <a:srgbClr val="092E4B"/>
              </a:buClr>
              <a:buSzPts val="2400"/>
              <a:buNone/>
            </a:pPr>
            <a:r>
              <a:rPr lang="en-US" b="1" dirty="0">
                <a:solidFill>
                  <a:srgbClr val="002060"/>
                </a:solidFill>
              </a:rPr>
              <a:t>2) Those with less than 10-15 years of experience… </a:t>
            </a:r>
            <a:endParaRPr dirty="0">
              <a:solidFill>
                <a:srgbClr val="002060"/>
              </a:solidFill>
            </a:endParaRPr>
          </a:p>
          <a:p>
            <a:pPr marL="0" lvl="0" indent="0" algn="just" rtl="0">
              <a:lnSpc>
                <a:spcPct val="90000"/>
              </a:lnSpc>
              <a:spcBef>
                <a:spcPts val="0"/>
              </a:spcBef>
              <a:spcAft>
                <a:spcPts val="0"/>
              </a:spcAft>
              <a:buClr>
                <a:srgbClr val="092E4B"/>
              </a:buClr>
              <a:buSzPts val="2400"/>
              <a:buNone/>
            </a:pPr>
            <a:endParaRPr dirty="0">
              <a:solidFill>
                <a:srgbClr val="002060"/>
              </a:solidFill>
            </a:endParaRPr>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en-US" dirty="0">
                <a:solidFill>
                  <a:srgbClr val="002060"/>
                </a:solidFill>
              </a:rPr>
              <a:t>Do you believe that technology is necessary to carry out your work?</a:t>
            </a:r>
            <a:endParaRPr dirty="0">
              <a:solidFill>
                <a:srgbClr val="002060"/>
              </a:solidFill>
            </a:endParaRPr>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en-US" dirty="0">
                <a:solidFill>
                  <a:srgbClr val="002060"/>
                </a:solidFill>
              </a:rPr>
              <a:t>What kind of technology are you lacking in your work?</a:t>
            </a:r>
            <a:endParaRPr dirty="0">
              <a:solidFill>
                <a:srgbClr val="002060"/>
              </a:solidFill>
            </a:endParaRPr>
          </a:p>
        </p:txBody>
      </p:sp>
      <p:sp>
        <p:nvSpPr>
          <p:cNvPr id="210" name="Google Shape;210;p23"/>
          <p:cNvSpPr txBox="1">
            <a:spLocks noGrp="1"/>
          </p:cNvSpPr>
          <p:nvPr>
            <p:ph type="body" idx="2"/>
          </p:nvPr>
        </p:nvSpPr>
        <p:spPr>
          <a:xfrm>
            <a:off x="185244" y="842523"/>
            <a:ext cx="3248025"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sz="3600" dirty="0">
                <a:latin typeface="Calibri"/>
                <a:ea typeface="Calibri"/>
                <a:cs typeface="Calibri"/>
                <a:sym typeface="Calibri"/>
              </a:rPr>
              <a:t> </a:t>
            </a:r>
            <a:r>
              <a:rPr lang="en-US" dirty="0">
                <a:latin typeface="Calibri"/>
                <a:ea typeface="Calibri"/>
                <a:cs typeface="Calibri"/>
                <a:sym typeface="Calibri"/>
              </a:rPr>
              <a:t>T</a:t>
            </a:r>
            <a:r>
              <a:rPr lang="en-US" sz="3600" dirty="0">
                <a:latin typeface="Calibri"/>
                <a:ea typeface="Calibri"/>
                <a:cs typeface="Calibri"/>
                <a:sym typeface="Calibri"/>
              </a:rPr>
              <a:t>he best way to </a:t>
            </a:r>
            <a:r>
              <a:rPr lang="en-US" dirty="0"/>
              <a:t>grow</a:t>
            </a:r>
            <a:r>
              <a:rPr lang="en-US" sz="3600" dirty="0">
                <a:latin typeface="Calibri"/>
                <a:ea typeface="Calibri"/>
                <a:cs typeface="Calibri"/>
                <a:sym typeface="Calibri"/>
              </a:rPr>
              <a:t> an idea is by asking ourselves…</a:t>
            </a:r>
            <a:endParaRPr dirty="0"/>
          </a:p>
        </p:txBody>
      </p:sp>
      <p:grpSp>
        <p:nvGrpSpPr>
          <p:cNvPr id="2" name="Group 1">
            <a:extLst>
              <a:ext uri="{FF2B5EF4-FFF2-40B4-BE49-F238E27FC236}">
                <a16:creationId xmlns:a16="http://schemas.microsoft.com/office/drawing/2014/main" id="{24B683AE-C169-6BF4-E8F9-70EFC3B3032C}"/>
              </a:ext>
            </a:extLst>
          </p:cNvPr>
          <p:cNvGrpSpPr/>
          <p:nvPr/>
        </p:nvGrpSpPr>
        <p:grpSpPr>
          <a:xfrm>
            <a:off x="1333500" y="3840086"/>
            <a:ext cx="1297187" cy="1303414"/>
            <a:chOff x="8736336" y="773976"/>
            <a:chExt cx="925001" cy="925018"/>
          </a:xfrm>
          <a:solidFill>
            <a:srgbClr val="002060"/>
          </a:solidFill>
        </p:grpSpPr>
        <p:grpSp>
          <p:nvGrpSpPr>
            <p:cNvPr id="3" name="Graphic 2">
              <a:extLst>
                <a:ext uri="{FF2B5EF4-FFF2-40B4-BE49-F238E27FC236}">
                  <a16:creationId xmlns:a16="http://schemas.microsoft.com/office/drawing/2014/main" id="{37609644-67B4-BAAF-A4C9-F7F02450D0EE}"/>
                </a:ext>
              </a:extLst>
            </p:cNvPr>
            <p:cNvGrpSpPr/>
            <p:nvPr/>
          </p:nvGrpSpPr>
          <p:grpSpPr>
            <a:xfrm>
              <a:off x="8736336" y="773976"/>
              <a:ext cx="925001" cy="925018"/>
              <a:chOff x="8736336" y="773976"/>
              <a:chExt cx="925001" cy="925018"/>
            </a:xfrm>
            <a:grpFill/>
          </p:grpSpPr>
          <p:sp>
            <p:nvSpPr>
              <p:cNvPr id="6" name="Freeform 306">
                <a:extLst>
                  <a:ext uri="{FF2B5EF4-FFF2-40B4-BE49-F238E27FC236}">
                    <a16:creationId xmlns:a16="http://schemas.microsoft.com/office/drawing/2014/main" id="{DE87F5D2-D4BF-10C8-6ABB-AEC4E0AD33B9}"/>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p>
            </p:txBody>
          </p:sp>
          <p:sp>
            <p:nvSpPr>
              <p:cNvPr id="7" name="Freeform 307">
                <a:extLst>
                  <a:ext uri="{FF2B5EF4-FFF2-40B4-BE49-F238E27FC236}">
                    <a16:creationId xmlns:a16="http://schemas.microsoft.com/office/drawing/2014/main" id="{A5EBA7C9-8FFE-1300-D051-133511DA058C}"/>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p>
            </p:txBody>
          </p:sp>
          <p:sp>
            <p:nvSpPr>
              <p:cNvPr id="8" name="Freeform 308">
                <a:extLst>
                  <a:ext uri="{FF2B5EF4-FFF2-40B4-BE49-F238E27FC236}">
                    <a16:creationId xmlns:a16="http://schemas.microsoft.com/office/drawing/2014/main" id="{6A54FDE8-DFD7-974D-2F3B-964AAF91E28C}"/>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p>
            </p:txBody>
          </p:sp>
          <p:sp>
            <p:nvSpPr>
              <p:cNvPr id="9" name="Freeform 309">
                <a:extLst>
                  <a:ext uri="{FF2B5EF4-FFF2-40B4-BE49-F238E27FC236}">
                    <a16:creationId xmlns:a16="http://schemas.microsoft.com/office/drawing/2014/main" id="{0CB55E59-6B96-1E4F-06F7-AC12DEE6A175}"/>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p>
            </p:txBody>
          </p:sp>
          <p:sp>
            <p:nvSpPr>
              <p:cNvPr id="10" name="Freeform 310">
                <a:extLst>
                  <a:ext uri="{FF2B5EF4-FFF2-40B4-BE49-F238E27FC236}">
                    <a16:creationId xmlns:a16="http://schemas.microsoft.com/office/drawing/2014/main" id="{477B6F07-9AC5-9A84-17D8-7B96357909DD}"/>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p>
            </p:txBody>
          </p:sp>
          <p:sp>
            <p:nvSpPr>
              <p:cNvPr id="11" name="Freeform 311">
                <a:extLst>
                  <a:ext uri="{FF2B5EF4-FFF2-40B4-BE49-F238E27FC236}">
                    <a16:creationId xmlns:a16="http://schemas.microsoft.com/office/drawing/2014/main" id="{6C21F8E5-6238-B4E1-B35E-31C559C034C0}"/>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p>
            </p:txBody>
          </p:sp>
          <p:sp>
            <p:nvSpPr>
              <p:cNvPr id="12" name="Freeform 312">
                <a:extLst>
                  <a:ext uri="{FF2B5EF4-FFF2-40B4-BE49-F238E27FC236}">
                    <a16:creationId xmlns:a16="http://schemas.microsoft.com/office/drawing/2014/main" id="{4A60324B-8D8A-80E8-0459-1B4D6051D84C}"/>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p>
            </p:txBody>
          </p:sp>
        </p:grpSp>
        <p:sp>
          <p:nvSpPr>
            <p:cNvPr id="4" name="Freeform 304">
              <a:extLst>
                <a:ext uri="{FF2B5EF4-FFF2-40B4-BE49-F238E27FC236}">
                  <a16:creationId xmlns:a16="http://schemas.microsoft.com/office/drawing/2014/main" id="{CBE74A11-42B6-E9ED-BAFB-6057C0472E81}"/>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24BAA2"/>
            </a:solidFill>
            <a:ln w="9028" cap="flat">
              <a:noFill/>
              <a:prstDash val="solid"/>
              <a:miter/>
            </a:ln>
          </p:spPr>
          <p:txBody>
            <a:bodyPr rtlCol="0" anchor="ctr"/>
            <a:lstStyle/>
            <a:p>
              <a:endParaRPr lang="en-US"/>
            </a:p>
          </p:txBody>
        </p:sp>
        <p:sp>
          <p:nvSpPr>
            <p:cNvPr id="5" name="Freeform 305">
              <a:extLst>
                <a:ext uri="{FF2B5EF4-FFF2-40B4-BE49-F238E27FC236}">
                  <a16:creationId xmlns:a16="http://schemas.microsoft.com/office/drawing/2014/main" id="{2346403E-E5AE-F025-0A66-94AFEF7517D7}"/>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24BAA2"/>
            </a:solidFill>
            <a:ln w="9028" cap="flat">
              <a:noFill/>
              <a:prstDash val="solid"/>
              <a:miter/>
            </a:ln>
          </p:spPr>
          <p:txBody>
            <a:bodyPr rtlCol="0" anchor="ct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p:nvPr/>
        </p:nvSpPr>
        <p:spPr>
          <a:xfrm>
            <a:off x="365760" y="956791"/>
            <a:ext cx="11460480" cy="803654"/>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9" name="Google Shape;219;p24"/>
          <p:cNvSpPr txBox="1">
            <a:spLocks noGrp="1"/>
          </p:cNvSpPr>
          <p:nvPr>
            <p:ph type="body" idx="1"/>
          </p:nvPr>
        </p:nvSpPr>
        <p:spPr>
          <a:xfrm>
            <a:off x="365760" y="1924050"/>
            <a:ext cx="6673215" cy="4495800"/>
          </a:xfrm>
          <a:prstGeom prst="rect">
            <a:avLst/>
          </a:prstGeom>
          <a:noFill/>
          <a:ln>
            <a:noFill/>
          </a:ln>
        </p:spPr>
        <p:txBody>
          <a:bodyPr spcFirstLastPara="1" wrap="square" lIns="91425" tIns="45700" rIns="91425" bIns="45700" anchor="t" anchorCtr="0">
            <a:noAutofit/>
          </a:bodyPr>
          <a:lstStyle/>
          <a:p>
            <a:pPr marL="571500" lvl="0" indent="-342900" algn="just" rtl="0">
              <a:lnSpc>
                <a:spcPct val="90000"/>
              </a:lnSpc>
              <a:spcBef>
                <a:spcPts val="1000"/>
              </a:spcBef>
              <a:spcAft>
                <a:spcPts val="0"/>
              </a:spcAft>
              <a:buSzPts val="2400"/>
              <a:buFont typeface="Arial"/>
              <a:buChar char="•"/>
            </a:pPr>
            <a:r>
              <a:rPr lang="en-US" dirty="0">
                <a:solidFill>
                  <a:srgbClr val="002060"/>
                </a:solidFill>
              </a:rPr>
              <a:t>In recent years there has been a major leap in the quality of technology dedicated to the care of dependent persons. </a:t>
            </a:r>
            <a:endParaRPr dirty="0">
              <a:solidFill>
                <a:srgbClr val="002060"/>
              </a:solidFill>
            </a:endParaRPr>
          </a:p>
          <a:p>
            <a:pPr marL="571500" lvl="0" indent="-342900" algn="just" rtl="0">
              <a:lnSpc>
                <a:spcPct val="90000"/>
              </a:lnSpc>
              <a:spcBef>
                <a:spcPts val="1000"/>
              </a:spcBef>
              <a:spcAft>
                <a:spcPts val="0"/>
              </a:spcAft>
              <a:buSzPts val="2400"/>
              <a:buFont typeface="Arial"/>
              <a:buChar char="•"/>
            </a:pPr>
            <a:r>
              <a:rPr lang="en-US" dirty="0">
                <a:solidFill>
                  <a:srgbClr val="002060"/>
                </a:solidFill>
              </a:rPr>
              <a:t>For many workers, dealing with technology in the workplace can be a real headache, and many times is considered a barrier to developing their work efficiently (Andersson et al., </a:t>
            </a:r>
            <a:r>
              <a:rPr lang="en-US" u="sng" dirty="0">
                <a:solidFill>
                  <a:srgbClr val="002060"/>
                </a:solidFill>
                <a:hlinkClick r:id="rId3">
                  <a:extLst>
                    <a:ext uri="{A12FA001-AC4F-418D-AE19-62706E023703}">
                      <ahyp:hlinkClr xmlns:ahyp="http://schemas.microsoft.com/office/drawing/2018/hyperlinkcolor" val="tx"/>
                    </a:ext>
                  </a:extLst>
                </a:hlinkClick>
              </a:rPr>
              <a:t>2016</a:t>
            </a:r>
            <a:r>
              <a:rPr lang="en-US" dirty="0">
                <a:solidFill>
                  <a:srgbClr val="002060"/>
                </a:solidFill>
              </a:rPr>
              <a:t>), and one of the </a:t>
            </a:r>
            <a:r>
              <a:rPr lang="en-US" u="sng" dirty="0">
                <a:solidFill>
                  <a:srgbClr val="002060"/>
                </a:solidFill>
                <a:hlinkClick r:id="rId4">
                  <a:extLst>
                    <a:ext uri="{A12FA001-AC4F-418D-AE19-62706E023703}">
                      <ahyp:hlinkClr xmlns:ahyp="http://schemas.microsoft.com/office/drawing/2018/hyperlinkcolor" val="tx"/>
                    </a:ext>
                  </a:extLst>
                </a:hlinkClick>
              </a:rPr>
              <a:t>main causes of stress</a:t>
            </a:r>
            <a:r>
              <a:rPr lang="en-US" dirty="0">
                <a:solidFill>
                  <a:srgbClr val="002060"/>
                </a:solidFill>
              </a:rPr>
              <a:t>. </a:t>
            </a:r>
            <a:endParaRPr dirty="0">
              <a:solidFill>
                <a:srgbClr val="002060"/>
              </a:solidFill>
            </a:endParaRPr>
          </a:p>
          <a:p>
            <a:pPr marL="571500" lvl="0" indent="-342900" algn="just" rtl="0">
              <a:lnSpc>
                <a:spcPct val="90000"/>
              </a:lnSpc>
              <a:spcBef>
                <a:spcPts val="1000"/>
              </a:spcBef>
              <a:spcAft>
                <a:spcPts val="0"/>
              </a:spcAft>
              <a:buSzPts val="2400"/>
              <a:buFont typeface="Arial"/>
              <a:buChar char="•"/>
            </a:pPr>
            <a:r>
              <a:rPr lang="en-US" dirty="0">
                <a:solidFill>
                  <a:srgbClr val="002060"/>
                </a:solidFill>
              </a:rPr>
              <a:t>A core problem is that care workers are often </a:t>
            </a:r>
            <a:r>
              <a:rPr lang="en-US" u="sng" dirty="0">
                <a:solidFill>
                  <a:srgbClr val="002060"/>
                </a:solidFill>
                <a:hlinkClick r:id="rId5">
                  <a:extLst>
                    <a:ext uri="{A12FA001-AC4F-418D-AE19-62706E023703}">
                      <ahyp:hlinkClr xmlns:ahyp="http://schemas.microsoft.com/office/drawing/2018/hyperlinkcolor" val="tx"/>
                    </a:ext>
                  </a:extLst>
                </a:hlinkClick>
              </a:rPr>
              <a:t>poorly trained </a:t>
            </a:r>
            <a:r>
              <a:rPr lang="en-US" dirty="0">
                <a:solidFill>
                  <a:srgbClr val="002060"/>
                </a:solidFill>
              </a:rPr>
              <a:t>regarding new technology and the opportunities that lie within it’s use.  </a:t>
            </a:r>
            <a:endParaRPr dirty="0">
              <a:solidFill>
                <a:srgbClr val="002060"/>
              </a:solidFill>
            </a:endParaRPr>
          </a:p>
          <a:p>
            <a:pPr marL="571500" lvl="0" indent="-190500" algn="just" rtl="0">
              <a:lnSpc>
                <a:spcPct val="90000"/>
              </a:lnSpc>
              <a:spcBef>
                <a:spcPts val="1000"/>
              </a:spcBef>
              <a:spcAft>
                <a:spcPts val="0"/>
              </a:spcAft>
              <a:buSzPts val="2400"/>
              <a:buFont typeface="Arial"/>
              <a:buNone/>
            </a:pPr>
            <a:endParaRPr dirty="0">
              <a:solidFill>
                <a:srgbClr val="002060"/>
              </a:solidFill>
            </a:endParaRPr>
          </a:p>
        </p:txBody>
      </p:sp>
      <p:sp>
        <p:nvSpPr>
          <p:cNvPr id="220" name="Google Shape;220;p24"/>
          <p:cNvSpPr txBox="1">
            <a:spLocks noGrp="1"/>
          </p:cNvSpPr>
          <p:nvPr>
            <p:ph type="body" idx="2"/>
          </p:nvPr>
        </p:nvSpPr>
        <p:spPr>
          <a:xfrm>
            <a:off x="727257" y="956791"/>
            <a:ext cx="10595237"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dirty="0"/>
              <a:t>Challenges Care workers face…</a:t>
            </a:r>
            <a:endParaRPr dirty="0"/>
          </a:p>
        </p:txBody>
      </p:sp>
      <p:pic>
        <p:nvPicPr>
          <p:cNvPr id="3" name="Picture 2" descr="Stressed woman facing computer">
            <a:extLst>
              <a:ext uri="{FF2B5EF4-FFF2-40B4-BE49-F238E27FC236}">
                <a16:creationId xmlns:a16="http://schemas.microsoft.com/office/drawing/2014/main" id="{A3E4022A-E79E-98CE-A6C5-2753A5F156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15199" y="2028824"/>
            <a:ext cx="4316319" cy="4143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5"/>
          <p:cNvSpPr txBox="1"/>
          <p:nvPr/>
        </p:nvSpPr>
        <p:spPr>
          <a:xfrm>
            <a:off x="0" y="-1"/>
            <a:ext cx="4887423" cy="1362269"/>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 </a:t>
            </a:r>
            <a:r>
              <a:rPr lang="en-US" sz="3600" b="0" i="0" u="none" strike="noStrike" cap="none" dirty="0">
                <a:solidFill>
                  <a:srgbClr val="24BAA2"/>
                </a:solidFill>
                <a:latin typeface="Calibri"/>
                <a:ea typeface="Calibri"/>
                <a:cs typeface="Calibri"/>
                <a:sym typeface="Calibri"/>
              </a:rPr>
              <a:t>The possibility to care through technology</a:t>
            </a:r>
            <a:endParaRPr sz="3600" dirty="0">
              <a:solidFill>
                <a:srgbClr val="24BAA2"/>
              </a:solidFill>
            </a:endParaRPr>
          </a:p>
        </p:txBody>
      </p:sp>
      <p:pic>
        <p:nvPicPr>
          <p:cNvPr id="226" name="Google Shape;226;p25" descr="Care Home Monitoring System | Nursing Home Care Software"/>
          <p:cNvPicPr preferRelativeResize="0"/>
          <p:nvPr/>
        </p:nvPicPr>
        <p:blipFill rotWithShape="1">
          <a:blip r:embed="rId3" cstate="screen">
            <a:alphaModFix/>
            <a:extLst>
              <a:ext uri="{28A0092B-C50C-407E-A947-70E740481C1C}">
                <a14:useLocalDpi xmlns:a14="http://schemas.microsoft.com/office/drawing/2010/main"/>
              </a:ext>
            </a:extLst>
          </a:blip>
          <a:srcRect t="-3747"/>
          <a:stretch/>
        </p:blipFill>
        <p:spPr>
          <a:xfrm>
            <a:off x="4887423" y="294640"/>
            <a:ext cx="6126204" cy="6244272"/>
          </a:xfrm>
          <a:prstGeom prst="rect">
            <a:avLst/>
          </a:prstGeom>
          <a:noFill/>
          <a:ln>
            <a:noFill/>
          </a:ln>
        </p:spPr>
      </p:pic>
      <p:sp>
        <p:nvSpPr>
          <p:cNvPr id="227" name="Google Shape;227;p25"/>
          <p:cNvSpPr txBox="1"/>
          <p:nvPr/>
        </p:nvSpPr>
        <p:spPr>
          <a:xfrm>
            <a:off x="152632" y="1863199"/>
            <a:ext cx="4582160" cy="45828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002060"/>
                </a:solidFill>
                <a:latin typeface="Calibri"/>
                <a:ea typeface="Calibri"/>
                <a:cs typeface="Calibri"/>
                <a:sym typeface="Calibri"/>
              </a:rPr>
              <a:t>If you are one of those people who thinks that technology is a setback when it comes to caring for dependent people or </a:t>
            </a:r>
            <a:r>
              <a:rPr lang="en-US" sz="2400" dirty="0">
                <a:solidFill>
                  <a:srgbClr val="002060"/>
                </a:solidFill>
                <a:latin typeface="Calibri"/>
                <a:ea typeface="Calibri"/>
                <a:cs typeface="Calibri"/>
                <a:sym typeface="Calibri"/>
              </a:rPr>
              <a:t>seniors</a:t>
            </a:r>
            <a:r>
              <a:rPr lang="en-US" sz="2400" b="0" i="0" u="none" strike="noStrike" cap="none" dirty="0">
                <a:solidFill>
                  <a:srgbClr val="002060"/>
                </a:solidFill>
                <a:latin typeface="Calibri"/>
                <a:ea typeface="Calibri"/>
                <a:cs typeface="Calibri"/>
                <a:sym typeface="Calibri"/>
              </a:rPr>
              <a:t>, you should know that there </a:t>
            </a:r>
            <a:r>
              <a:rPr lang="en-US" sz="2400" b="1" i="0" u="none" strike="noStrike" cap="none" dirty="0">
                <a:solidFill>
                  <a:srgbClr val="002060"/>
                </a:solidFill>
                <a:latin typeface="Calibri"/>
                <a:ea typeface="Calibri"/>
                <a:cs typeface="Calibri"/>
                <a:sym typeface="Calibri"/>
              </a:rPr>
              <a:t>are many ways of caring </a:t>
            </a:r>
            <a:r>
              <a:rPr lang="en-US" sz="2400" b="0" i="0" u="none" strike="noStrike" cap="none" dirty="0">
                <a:solidFill>
                  <a:srgbClr val="002060"/>
                </a:solidFill>
                <a:latin typeface="Calibri"/>
                <a:ea typeface="Calibri"/>
                <a:cs typeface="Calibri"/>
                <a:sym typeface="Calibri"/>
              </a:rPr>
              <a:t>and not all of them require presence or physical care. An important element of the role is connection, monitoring and communication and </a:t>
            </a:r>
            <a:r>
              <a:rPr lang="en-US" sz="2400" b="1" i="0" u="none" strike="noStrike" cap="none" dirty="0">
                <a:solidFill>
                  <a:srgbClr val="002060"/>
                </a:solidFill>
                <a:latin typeface="Calibri"/>
                <a:ea typeface="Calibri"/>
                <a:cs typeface="Calibri"/>
                <a:sym typeface="Calibri"/>
              </a:rPr>
              <a:t>taking into account the emotional state of the person. </a:t>
            </a:r>
            <a:endParaRPr dirty="0">
              <a:solidFill>
                <a:srgbClr val="002060"/>
              </a:solidFill>
            </a:endParaRPr>
          </a:p>
          <a:p>
            <a:pPr marL="0" marR="0" lvl="0" indent="0" algn="l" rtl="0">
              <a:lnSpc>
                <a:spcPct val="100000"/>
              </a:lnSpc>
              <a:spcBef>
                <a:spcPts val="0"/>
              </a:spcBef>
              <a:spcAft>
                <a:spcPts val="0"/>
              </a:spcAft>
              <a:buNone/>
            </a:pPr>
            <a:endParaRPr sz="1400" b="0" i="0" u="none" strike="noStrike" cap="none" dirty="0">
              <a:solidFill>
                <a:srgbClr val="00206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body" idx="1"/>
          </p:nvPr>
        </p:nvSpPr>
        <p:spPr>
          <a:xfrm>
            <a:off x="733066" y="1369315"/>
            <a:ext cx="10595237" cy="4923024"/>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092E4B"/>
              </a:buClr>
              <a:buSzPts val="2400"/>
              <a:buFont typeface="Arial"/>
              <a:buChar char="•"/>
            </a:pPr>
            <a:r>
              <a:rPr lang="en-US" dirty="0">
                <a:solidFill>
                  <a:srgbClr val="002060"/>
                </a:solidFill>
              </a:rPr>
              <a:t>Therefore, the answer to this question is .... </a:t>
            </a:r>
            <a:r>
              <a:rPr lang="en-US" b="1" dirty="0">
                <a:solidFill>
                  <a:srgbClr val="002060"/>
                </a:solidFill>
              </a:rPr>
              <a:t>YES!</a:t>
            </a:r>
            <a:endParaRPr dirty="0">
              <a:solidFill>
                <a:srgbClr val="002060"/>
              </a:solidFill>
            </a:endParaRPr>
          </a:p>
          <a:p>
            <a:pPr marL="342900" lvl="0" indent="-190500" algn="just" rtl="0">
              <a:lnSpc>
                <a:spcPct val="90000"/>
              </a:lnSpc>
              <a:spcBef>
                <a:spcPts val="0"/>
              </a:spcBef>
              <a:spcAft>
                <a:spcPts val="0"/>
              </a:spcAft>
              <a:buClr>
                <a:srgbClr val="092E4B"/>
              </a:buClr>
              <a:buSzPts val="2400"/>
              <a:buFont typeface="Arial"/>
              <a:buNone/>
            </a:pPr>
            <a:endParaRPr dirty="0">
              <a:solidFill>
                <a:srgbClr val="002060"/>
              </a:solidFill>
            </a:endParaRPr>
          </a:p>
          <a:p>
            <a:pPr marL="342900" lvl="0" indent="-342900" algn="just" rtl="0">
              <a:lnSpc>
                <a:spcPct val="90000"/>
              </a:lnSpc>
              <a:spcBef>
                <a:spcPts val="0"/>
              </a:spcBef>
              <a:spcAft>
                <a:spcPts val="0"/>
              </a:spcAft>
              <a:buClr>
                <a:srgbClr val="092E4B"/>
              </a:buClr>
              <a:buSzPts val="2400"/>
              <a:buFont typeface="Arial"/>
              <a:buChar char="•"/>
            </a:pPr>
            <a:r>
              <a:rPr lang="en-US" dirty="0">
                <a:solidFill>
                  <a:srgbClr val="002060"/>
                </a:solidFill>
              </a:rPr>
              <a:t>For example, some studies have found that simple positive monitoring via technology at home would result in fewer trips to check on seniors, saving time and allowing for more practical tasks to be carried out. </a:t>
            </a:r>
            <a:endParaRPr dirty="0">
              <a:solidFill>
                <a:srgbClr val="002060"/>
              </a:solidFill>
            </a:endParaRPr>
          </a:p>
          <a:p>
            <a:pPr marL="342900" lvl="0" indent="-190500" algn="just" rtl="0">
              <a:lnSpc>
                <a:spcPct val="90000"/>
              </a:lnSpc>
              <a:spcBef>
                <a:spcPts val="0"/>
              </a:spcBef>
              <a:spcAft>
                <a:spcPts val="0"/>
              </a:spcAft>
              <a:buClr>
                <a:srgbClr val="092E4B"/>
              </a:buClr>
              <a:buSzPts val="2400"/>
              <a:buFont typeface="Arial"/>
              <a:buNone/>
            </a:pPr>
            <a:endParaRPr dirty="0">
              <a:solidFill>
                <a:srgbClr val="002060"/>
              </a:solidFill>
            </a:endParaRPr>
          </a:p>
          <a:p>
            <a:pPr marL="342900" lvl="0" indent="-342900" algn="just" rtl="0">
              <a:lnSpc>
                <a:spcPct val="90000"/>
              </a:lnSpc>
              <a:spcBef>
                <a:spcPts val="0"/>
              </a:spcBef>
              <a:spcAft>
                <a:spcPts val="0"/>
              </a:spcAft>
              <a:buClr>
                <a:srgbClr val="092E4B"/>
              </a:buClr>
              <a:buSzPts val="2400"/>
              <a:buFont typeface="Arial"/>
              <a:buChar char="•"/>
            </a:pPr>
            <a:r>
              <a:rPr lang="en-US" dirty="0">
                <a:solidFill>
                  <a:srgbClr val="002060"/>
                </a:solidFill>
              </a:rPr>
              <a:t>Additionally, home care workers have the possibility to reduce the time spent on the daily completion of user-related paperwork and devote it to paying more attention to the older person. </a:t>
            </a:r>
            <a:endParaRPr dirty="0">
              <a:solidFill>
                <a:srgbClr val="002060"/>
              </a:solidFill>
            </a:endParaRPr>
          </a:p>
          <a:p>
            <a:pPr marL="342900" lvl="0" indent="-190500" algn="just" rtl="0">
              <a:lnSpc>
                <a:spcPct val="90000"/>
              </a:lnSpc>
              <a:spcBef>
                <a:spcPts val="0"/>
              </a:spcBef>
              <a:spcAft>
                <a:spcPts val="0"/>
              </a:spcAft>
              <a:buClr>
                <a:srgbClr val="092E4B"/>
              </a:buClr>
              <a:buSzPts val="2400"/>
              <a:buFont typeface="Arial"/>
              <a:buNone/>
            </a:pPr>
            <a:endParaRPr dirty="0">
              <a:solidFill>
                <a:srgbClr val="002060"/>
              </a:solidFill>
            </a:endParaRPr>
          </a:p>
          <a:p>
            <a:pPr marL="342900" lvl="0" indent="-342900" algn="just" rtl="0">
              <a:lnSpc>
                <a:spcPct val="90000"/>
              </a:lnSpc>
              <a:spcBef>
                <a:spcPts val="0"/>
              </a:spcBef>
              <a:spcAft>
                <a:spcPts val="0"/>
              </a:spcAft>
              <a:buClr>
                <a:srgbClr val="092E4B"/>
              </a:buClr>
              <a:buSzPts val="2400"/>
              <a:buFont typeface="Arial"/>
              <a:buChar char="•"/>
            </a:pPr>
            <a:r>
              <a:rPr lang="en-US" dirty="0">
                <a:solidFill>
                  <a:srgbClr val="002060"/>
                </a:solidFill>
              </a:rPr>
              <a:t>Other studies have shown that the use of technology increases the user's </a:t>
            </a:r>
            <a:r>
              <a:rPr lang="en-US" b="1" dirty="0">
                <a:solidFill>
                  <a:srgbClr val="002060"/>
                </a:solidFill>
              </a:rPr>
              <a:t>responsibility for their health, reduces their anxiety and improves their overall physical and emotional state</a:t>
            </a:r>
            <a:r>
              <a:rPr lang="en-US" dirty="0">
                <a:solidFill>
                  <a:srgbClr val="002060"/>
                </a:solidFill>
              </a:rPr>
              <a:t>. It also improves communication between the care worker and the user. </a:t>
            </a:r>
            <a:endParaRPr dirty="0">
              <a:solidFill>
                <a:srgbClr val="002060"/>
              </a:solidFill>
            </a:endParaRPr>
          </a:p>
        </p:txBody>
      </p:sp>
      <p:sp>
        <p:nvSpPr>
          <p:cNvPr id="233" name="Google Shape;233;p26"/>
          <p:cNvSpPr txBox="1">
            <a:spLocks noGrp="1"/>
          </p:cNvSpPr>
          <p:nvPr>
            <p:ph type="body" idx="2"/>
          </p:nvPr>
        </p:nvSpPr>
        <p:spPr>
          <a:xfrm>
            <a:off x="733065" y="423421"/>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sz="3600" dirty="0">
                <a:latin typeface="Calibri"/>
                <a:ea typeface="Calibri"/>
                <a:cs typeface="Calibri"/>
                <a:sym typeface="Calibri"/>
              </a:rPr>
              <a:t> Is it possible to care through technology?</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body" idx="1"/>
          </p:nvPr>
        </p:nvSpPr>
        <p:spPr>
          <a:xfrm>
            <a:off x="733064" y="1266823"/>
            <a:ext cx="10595237" cy="492302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92E4B"/>
              </a:buClr>
              <a:buSzPts val="2400"/>
            </a:pPr>
            <a:r>
              <a:rPr lang="en-US" dirty="0">
                <a:solidFill>
                  <a:srgbClr val="002060"/>
                </a:solidFill>
              </a:rPr>
              <a:t>In this MOOC that we have created, you will learn that there are many aspects to caring and that each one can be performed in a myriad of different ways. </a:t>
            </a:r>
            <a:endParaRPr dirty="0">
              <a:solidFill>
                <a:srgbClr val="002060"/>
              </a:solidFill>
            </a:endParaRPr>
          </a:p>
        </p:txBody>
      </p:sp>
      <p:sp>
        <p:nvSpPr>
          <p:cNvPr id="239" name="Google Shape;239;p27"/>
          <p:cNvSpPr txBox="1">
            <a:spLocks noGrp="1"/>
          </p:cNvSpPr>
          <p:nvPr>
            <p:ph type="body" idx="2"/>
          </p:nvPr>
        </p:nvSpPr>
        <p:spPr>
          <a:xfrm>
            <a:off x="733065" y="423421"/>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sz="3600">
                <a:latin typeface="Calibri"/>
                <a:ea typeface="Calibri"/>
                <a:cs typeface="Calibri"/>
                <a:sym typeface="Calibri"/>
              </a:rPr>
              <a:t> </a:t>
            </a:r>
            <a:endParaRPr/>
          </a:p>
        </p:txBody>
      </p:sp>
      <p:sp>
        <p:nvSpPr>
          <p:cNvPr id="240" name="Google Shape;240;p27"/>
          <p:cNvSpPr txBox="1"/>
          <p:nvPr/>
        </p:nvSpPr>
        <p:spPr>
          <a:xfrm>
            <a:off x="733064" y="423421"/>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sz="3600" b="1" i="0" u="none" strike="noStrike" cap="none" dirty="0">
                <a:solidFill>
                  <a:srgbClr val="24BAA2"/>
                </a:solidFill>
                <a:latin typeface="Calibri"/>
                <a:ea typeface="Calibri"/>
                <a:cs typeface="Calibri"/>
                <a:sym typeface="Calibri"/>
              </a:rPr>
              <a:t>Caring for others... a journey of many possible paths</a:t>
            </a:r>
            <a:endParaRPr dirty="0"/>
          </a:p>
        </p:txBody>
      </p:sp>
      <p:sp>
        <p:nvSpPr>
          <p:cNvPr id="241" name="Google Shape;241;p27"/>
          <p:cNvSpPr/>
          <p:nvPr/>
        </p:nvSpPr>
        <p:spPr>
          <a:xfrm>
            <a:off x="1406264" y="3668381"/>
            <a:ext cx="1022002" cy="1073842"/>
          </a:xfrm>
          <a:custGeom>
            <a:avLst/>
            <a:gdLst/>
            <a:ahLst/>
            <a:cxnLst/>
            <a:rect l="l" t="t" r="r" b="b"/>
            <a:pathLst>
              <a:path w="905504" h="905504" extrusionOk="0">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solidFill>
              <a:schemeClr val="accent1"/>
            </a:solidFill>
            <a:prstDash val="dot"/>
            <a:round/>
            <a:headEnd type="none" w="sm" len="sm"/>
            <a:tailEnd type="none" w="sm" len="sm"/>
          </a:ln>
        </p:spPr>
        <p:txBody>
          <a:bodyPr spcFirstLastPara="1" wrap="square" lIns="243825" tIns="243825" rIns="210675" bIns="210675" anchor="ctr" anchorCtr="0">
            <a:noAutofit/>
          </a:bodyPr>
          <a:lstStyle/>
          <a:p>
            <a:pPr marL="0" marR="0" lvl="0" indent="0" algn="ctr" rtl="0">
              <a:lnSpc>
                <a:spcPct val="90000"/>
              </a:lnSpc>
              <a:spcBef>
                <a:spcPts val="0"/>
              </a:spcBef>
              <a:spcAft>
                <a:spcPts val="0"/>
              </a:spcAft>
              <a:buNone/>
            </a:pPr>
            <a:endParaRPr sz="4800" b="0" i="0" u="none" strike="noStrike" cap="none">
              <a:solidFill>
                <a:schemeClr val="accent1"/>
              </a:solidFill>
              <a:latin typeface="Arial"/>
              <a:ea typeface="Arial"/>
              <a:cs typeface="Arial"/>
              <a:sym typeface="Arial"/>
            </a:endParaRPr>
          </a:p>
        </p:txBody>
      </p:sp>
      <p:sp>
        <p:nvSpPr>
          <p:cNvPr id="242" name="Google Shape;242;p27"/>
          <p:cNvSpPr/>
          <p:nvPr/>
        </p:nvSpPr>
        <p:spPr>
          <a:xfrm>
            <a:off x="3485065" y="4018249"/>
            <a:ext cx="1023786" cy="1049908"/>
          </a:xfrm>
          <a:custGeom>
            <a:avLst/>
            <a:gdLst/>
            <a:ahLst/>
            <a:cxnLst/>
            <a:rect l="l" t="t" r="r" b="b"/>
            <a:pathLst>
              <a:path w="905504" h="905504" extrusionOk="0">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solidFill>
              <a:schemeClr val="accent2"/>
            </a:solidFill>
            <a:prstDash val="dot"/>
            <a:round/>
            <a:headEnd type="none" w="sm" len="sm"/>
            <a:tailEnd type="none" w="sm" len="sm"/>
          </a:ln>
        </p:spPr>
        <p:txBody>
          <a:bodyPr spcFirstLastPara="1" wrap="square" lIns="243825" tIns="243825" rIns="210675" bIns="210675" anchor="ctr" anchorCtr="0">
            <a:noAutofit/>
          </a:bodyPr>
          <a:lstStyle/>
          <a:p>
            <a:pPr marL="0" marR="0" lvl="0" indent="0" algn="ctr" rtl="0">
              <a:lnSpc>
                <a:spcPct val="90000"/>
              </a:lnSpc>
              <a:spcBef>
                <a:spcPts val="0"/>
              </a:spcBef>
              <a:spcAft>
                <a:spcPts val="0"/>
              </a:spcAft>
              <a:buNone/>
            </a:pPr>
            <a:endParaRPr sz="4800" b="0" i="0" u="none" strike="noStrike" cap="none">
              <a:solidFill>
                <a:schemeClr val="accent1"/>
              </a:solidFill>
              <a:latin typeface="Arial"/>
              <a:ea typeface="Arial"/>
              <a:cs typeface="Arial"/>
              <a:sym typeface="Arial"/>
            </a:endParaRPr>
          </a:p>
        </p:txBody>
      </p:sp>
      <p:sp>
        <p:nvSpPr>
          <p:cNvPr id="243" name="Google Shape;243;p27"/>
          <p:cNvSpPr/>
          <p:nvPr/>
        </p:nvSpPr>
        <p:spPr>
          <a:xfrm>
            <a:off x="5560768" y="3728335"/>
            <a:ext cx="1086287" cy="1049908"/>
          </a:xfrm>
          <a:custGeom>
            <a:avLst/>
            <a:gdLst/>
            <a:ahLst/>
            <a:cxnLst/>
            <a:rect l="l" t="t" r="r" b="b"/>
            <a:pathLst>
              <a:path w="905504" h="905504" extrusionOk="0">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solidFill>
              <a:schemeClr val="accent3"/>
            </a:solidFill>
            <a:prstDash val="dot"/>
            <a:round/>
            <a:headEnd type="none" w="sm" len="sm"/>
            <a:tailEnd type="none" w="sm" len="sm"/>
          </a:ln>
        </p:spPr>
        <p:txBody>
          <a:bodyPr spcFirstLastPara="1" wrap="square" lIns="243825" tIns="243825" rIns="210675" bIns="210675" anchor="ctr" anchorCtr="0">
            <a:noAutofit/>
          </a:bodyPr>
          <a:lstStyle/>
          <a:p>
            <a:pPr marL="0" marR="0" lvl="0" indent="0" algn="ctr" rtl="0">
              <a:lnSpc>
                <a:spcPct val="90000"/>
              </a:lnSpc>
              <a:spcBef>
                <a:spcPts val="0"/>
              </a:spcBef>
              <a:spcAft>
                <a:spcPts val="0"/>
              </a:spcAft>
              <a:buNone/>
            </a:pPr>
            <a:endParaRPr sz="4800" b="0" i="0" u="none" strike="noStrike" cap="none">
              <a:solidFill>
                <a:schemeClr val="accent1"/>
              </a:solidFill>
              <a:latin typeface="Arial"/>
              <a:ea typeface="Arial"/>
              <a:cs typeface="Arial"/>
              <a:sym typeface="Arial"/>
            </a:endParaRPr>
          </a:p>
        </p:txBody>
      </p:sp>
      <p:sp>
        <p:nvSpPr>
          <p:cNvPr id="244" name="Google Shape;244;p27"/>
          <p:cNvSpPr/>
          <p:nvPr/>
        </p:nvSpPr>
        <p:spPr>
          <a:xfrm>
            <a:off x="9686524" y="3719890"/>
            <a:ext cx="1115270" cy="1101341"/>
          </a:xfrm>
          <a:custGeom>
            <a:avLst/>
            <a:gdLst/>
            <a:ahLst/>
            <a:cxnLst/>
            <a:rect l="l" t="t" r="r" b="b"/>
            <a:pathLst>
              <a:path w="905504" h="905504" extrusionOk="0">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solidFill>
              <a:schemeClr val="accent5"/>
            </a:solidFill>
            <a:prstDash val="dot"/>
            <a:round/>
            <a:headEnd type="none" w="sm" len="sm"/>
            <a:tailEnd type="none" w="sm" len="sm"/>
          </a:ln>
        </p:spPr>
        <p:txBody>
          <a:bodyPr spcFirstLastPara="1" wrap="square" lIns="243825" tIns="243825" rIns="210675" bIns="210675" anchor="ctr" anchorCtr="0">
            <a:noAutofit/>
          </a:bodyPr>
          <a:lstStyle/>
          <a:p>
            <a:pPr marL="0" marR="0" lvl="0" indent="0" algn="ctr" rtl="0">
              <a:lnSpc>
                <a:spcPct val="90000"/>
              </a:lnSpc>
              <a:spcBef>
                <a:spcPts val="0"/>
              </a:spcBef>
              <a:spcAft>
                <a:spcPts val="0"/>
              </a:spcAft>
              <a:buNone/>
            </a:pPr>
            <a:endParaRPr sz="4800" b="0" i="0" u="none" strike="noStrike" cap="none">
              <a:solidFill>
                <a:schemeClr val="accent1"/>
              </a:solidFill>
              <a:latin typeface="Arial"/>
              <a:ea typeface="Arial"/>
              <a:cs typeface="Arial"/>
              <a:sym typeface="Arial"/>
            </a:endParaRPr>
          </a:p>
        </p:txBody>
      </p:sp>
      <p:sp>
        <p:nvSpPr>
          <p:cNvPr id="245" name="Google Shape;245;p27"/>
          <p:cNvSpPr/>
          <p:nvPr/>
        </p:nvSpPr>
        <p:spPr>
          <a:xfrm>
            <a:off x="7619879" y="3913338"/>
            <a:ext cx="1115270" cy="1068736"/>
          </a:xfrm>
          <a:custGeom>
            <a:avLst/>
            <a:gdLst/>
            <a:ahLst/>
            <a:cxnLst/>
            <a:rect l="l" t="t" r="r" b="b"/>
            <a:pathLst>
              <a:path w="905504" h="905504" extrusionOk="0">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solidFill>
              <a:schemeClr val="accent4"/>
            </a:solidFill>
            <a:prstDash val="dot"/>
            <a:round/>
            <a:headEnd type="none" w="sm" len="sm"/>
            <a:tailEnd type="none" w="sm" len="sm"/>
          </a:ln>
        </p:spPr>
        <p:txBody>
          <a:bodyPr spcFirstLastPara="1" wrap="square" lIns="243825" tIns="243825" rIns="210675" bIns="210675" anchor="ctr" anchorCtr="0">
            <a:noAutofit/>
          </a:bodyPr>
          <a:lstStyle/>
          <a:p>
            <a:pPr marL="0" marR="0" lvl="0" indent="0" algn="ctr" rtl="0">
              <a:lnSpc>
                <a:spcPct val="90000"/>
              </a:lnSpc>
              <a:spcBef>
                <a:spcPts val="0"/>
              </a:spcBef>
              <a:spcAft>
                <a:spcPts val="0"/>
              </a:spcAft>
              <a:buNone/>
            </a:pPr>
            <a:endParaRPr sz="4800" b="0" i="0" u="none" strike="noStrike" cap="none">
              <a:solidFill>
                <a:schemeClr val="accent1"/>
              </a:solidFill>
              <a:latin typeface="Arial"/>
              <a:ea typeface="Arial"/>
              <a:cs typeface="Arial"/>
              <a:sym typeface="Arial"/>
            </a:endParaRPr>
          </a:p>
        </p:txBody>
      </p:sp>
      <p:grpSp>
        <p:nvGrpSpPr>
          <p:cNvPr id="246" name="Google Shape;246;p27"/>
          <p:cNvGrpSpPr/>
          <p:nvPr/>
        </p:nvGrpSpPr>
        <p:grpSpPr>
          <a:xfrm>
            <a:off x="733064" y="3270438"/>
            <a:ext cx="10851232" cy="2354538"/>
            <a:chOff x="736989" y="2636741"/>
            <a:chExt cx="10851232" cy="2354538"/>
          </a:xfrm>
        </p:grpSpPr>
        <p:grpSp>
          <p:nvGrpSpPr>
            <p:cNvPr id="247" name="Google Shape;247;p27"/>
            <p:cNvGrpSpPr/>
            <p:nvPr/>
          </p:nvGrpSpPr>
          <p:grpSpPr>
            <a:xfrm>
              <a:off x="736989" y="2636741"/>
              <a:ext cx="10718021" cy="2354538"/>
              <a:chOff x="736989" y="2298598"/>
              <a:chExt cx="10718021" cy="2354538"/>
            </a:xfrm>
          </p:grpSpPr>
          <p:sp>
            <p:nvSpPr>
              <p:cNvPr id="248" name="Google Shape;248;p27"/>
              <p:cNvSpPr/>
              <p:nvPr/>
            </p:nvSpPr>
            <p:spPr>
              <a:xfrm rot="10800000">
                <a:off x="6993307" y="2298599"/>
                <a:ext cx="2376264" cy="2354537"/>
              </a:xfrm>
              <a:prstGeom prst="blockArc">
                <a:avLst>
                  <a:gd name="adj1" fmla="val 10800000"/>
                  <a:gd name="adj2" fmla="val 21562961"/>
                  <a:gd name="adj3" fmla="val 12434"/>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9" name="Google Shape;249;p27"/>
              <p:cNvSpPr/>
              <p:nvPr/>
            </p:nvSpPr>
            <p:spPr>
              <a:xfrm>
                <a:off x="9078746" y="2298599"/>
                <a:ext cx="2376264" cy="2354537"/>
              </a:xfrm>
              <a:prstGeom prst="blockArc">
                <a:avLst>
                  <a:gd name="adj1" fmla="val 10800000"/>
                  <a:gd name="adj2" fmla="val 78694"/>
                  <a:gd name="adj3" fmla="val 12426"/>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0" name="Google Shape;250;p27"/>
              <p:cNvSpPr/>
              <p:nvPr/>
            </p:nvSpPr>
            <p:spPr>
              <a:xfrm>
                <a:off x="4907868" y="2298598"/>
                <a:ext cx="2376264" cy="2354537"/>
              </a:xfrm>
              <a:prstGeom prst="blockArc">
                <a:avLst>
                  <a:gd name="adj1" fmla="val 10800000"/>
                  <a:gd name="adj2" fmla="val 78694"/>
                  <a:gd name="adj3" fmla="val 12426"/>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1" name="Google Shape;251;p27"/>
              <p:cNvSpPr/>
              <p:nvPr/>
            </p:nvSpPr>
            <p:spPr>
              <a:xfrm rot="10800000">
                <a:off x="2822429" y="2298598"/>
                <a:ext cx="2376264" cy="2354537"/>
              </a:xfrm>
              <a:prstGeom prst="blockArc">
                <a:avLst>
                  <a:gd name="adj1" fmla="val 10800000"/>
                  <a:gd name="adj2" fmla="val 21562961"/>
                  <a:gd name="adj3" fmla="val 12434"/>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2" name="Google Shape;252;p27"/>
              <p:cNvSpPr/>
              <p:nvPr/>
            </p:nvSpPr>
            <p:spPr>
              <a:xfrm>
                <a:off x="736989" y="2298598"/>
                <a:ext cx="2376264" cy="2354537"/>
              </a:xfrm>
              <a:prstGeom prst="blockArc">
                <a:avLst>
                  <a:gd name="adj1" fmla="val 10800000"/>
                  <a:gd name="adj2" fmla="val 78694"/>
                  <a:gd name="adj3" fmla="val 12426"/>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253" name="Google Shape;253;p27"/>
            <p:cNvSpPr/>
            <p:nvPr/>
          </p:nvSpPr>
          <p:spPr>
            <a:xfrm rot="10800000">
              <a:off x="11028169" y="3814010"/>
              <a:ext cx="560052" cy="359376"/>
            </a:xfrm>
            <a:prstGeom prst="triangle">
              <a:avLst>
                <a:gd name="adj" fmla="val 50000"/>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54" name="Google Shape;254;p27"/>
          <p:cNvSpPr/>
          <p:nvPr/>
        </p:nvSpPr>
        <p:spPr>
          <a:xfrm>
            <a:off x="863697" y="5165519"/>
            <a:ext cx="2219429" cy="7848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500" b="1" i="0" u="none" strike="noStrike" cap="none" dirty="0">
                <a:solidFill>
                  <a:srgbClr val="002060"/>
                </a:solidFill>
                <a:latin typeface="Calibri"/>
                <a:ea typeface="Calibri"/>
                <a:cs typeface="Calibri"/>
                <a:sym typeface="Calibri"/>
              </a:rPr>
              <a:t>Understood as the traditional form of basic care, such as wound care. </a:t>
            </a:r>
            <a:endParaRPr dirty="0">
              <a:solidFill>
                <a:srgbClr val="002060"/>
              </a:solidFill>
            </a:endParaRPr>
          </a:p>
        </p:txBody>
      </p:sp>
      <p:sp>
        <p:nvSpPr>
          <p:cNvPr id="255" name="Google Shape;255;p27"/>
          <p:cNvSpPr txBox="1"/>
          <p:nvPr/>
        </p:nvSpPr>
        <p:spPr>
          <a:xfrm>
            <a:off x="1081869" y="4791412"/>
            <a:ext cx="1678654"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5F5F5F"/>
                </a:solidFill>
                <a:sym typeface="Arial"/>
              </a:rPr>
              <a:t>Physical Care</a:t>
            </a:r>
            <a:endParaRPr dirty="0">
              <a:solidFill>
                <a:srgbClr val="5F5F5F"/>
              </a:solidFill>
            </a:endParaRPr>
          </a:p>
        </p:txBody>
      </p:sp>
      <p:sp>
        <p:nvSpPr>
          <p:cNvPr id="256" name="Google Shape;256;p27"/>
          <p:cNvSpPr/>
          <p:nvPr/>
        </p:nvSpPr>
        <p:spPr>
          <a:xfrm>
            <a:off x="4828489" y="5093155"/>
            <a:ext cx="2537312" cy="14773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500" b="1" i="0" u="none" strike="noStrike" cap="none" dirty="0">
                <a:solidFill>
                  <a:srgbClr val="002060"/>
                </a:solidFill>
                <a:latin typeface="Calibri"/>
                <a:ea typeface="Calibri"/>
                <a:cs typeface="Calibri"/>
                <a:sym typeface="Calibri"/>
              </a:rPr>
              <a:t>Dependent people can suffer from many emotional problems, and if this aspect is not taken care of, it can lead to more serious problems such as depression.</a:t>
            </a:r>
            <a:endParaRPr dirty="0">
              <a:solidFill>
                <a:srgbClr val="002060"/>
              </a:solidFill>
            </a:endParaRPr>
          </a:p>
        </p:txBody>
      </p:sp>
      <p:sp>
        <p:nvSpPr>
          <p:cNvPr id="257" name="Google Shape;257;p27"/>
          <p:cNvSpPr txBox="1"/>
          <p:nvPr/>
        </p:nvSpPr>
        <p:spPr>
          <a:xfrm>
            <a:off x="5175226" y="4807084"/>
            <a:ext cx="172856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5F5F5F"/>
                </a:solidFill>
                <a:sym typeface="Arial"/>
              </a:rPr>
              <a:t>Emotional Care</a:t>
            </a:r>
            <a:endParaRPr dirty="0">
              <a:solidFill>
                <a:srgbClr val="5F5F5F"/>
              </a:solidFill>
            </a:endParaRPr>
          </a:p>
        </p:txBody>
      </p:sp>
      <p:sp>
        <p:nvSpPr>
          <p:cNvPr id="258" name="Google Shape;258;p27"/>
          <p:cNvSpPr/>
          <p:nvPr/>
        </p:nvSpPr>
        <p:spPr>
          <a:xfrm>
            <a:off x="8879234" y="5137054"/>
            <a:ext cx="2935481" cy="12464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500" b="1" i="0" u="none" strike="noStrike" cap="none" dirty="0">
                <a:solidFill>
                  <a:srgbClr val="002060"/>
                </a:solidFill>
                <a:latin typeface="Calibri"/>
                <a:ea typeface="Calibri"/>
                <a:cs typeface="Calibri"/>
                <a:sym typeface="Calibri"/>
              </a:rPr>
              <a:t>The fact that the people we care for are dependent does not mean that they cannot learn new things. Teaching them and giving them new tools is not </a:t>
            </a:r>
            <a:r>
              <a:rPr lang="en-US" sz="1500" b="1" dirty="0">
                <a:solidFill>
                  <a:srgbClr val="002060"/>
                </a:solidFill>
                <a:latin typeface="Calibri"/>
                <a:ea typeface="Calibri"/>
                <a:cs typeface="Calibri"/>
                <a:sym typeface="Calibri"/>
              </a:rPr>
              <a:t>caring</a:t>
            </a:r>
            <a:r>
              <a:rPr lang="en-US" sz="1500" b="1" i="0" u="none" strike="noStrike" cap="none" dirty="0">
                <a:solidFill>
                  <a:srgbClr val="002060"/>
                </a:solidFill>
                <a:latin typeface="Calibri"/>
                <a:ea typeface="Calibri"/>
                <a:cs typeface="Calibri"/>
                <a:sym typeface="Calibri"/>
              </a:rPr>
              <a:t>, it is a right. </a:t>
            </a:r>
            <a:endParaRPr dirty="0">
              <a:solidFill>
                <a:srgbClr val="002060"/>
              </a:solidFill>
            </a:endParaRPr>
          </a:p>
        </p:txBody>
      </p:sp>
      <p:sp>
        <p:nvSpPr>
          <p:cNvPr id="259" name="Google Shape;259;p27"/>
          <p:cNvSpPr txBox="1"/>
          <p:nvPr/>
        </p:nvSpPr>
        <p:spPr>
          <a:xfrm>
            <a:off x="9277021" y="4802183"/>
            <a:ext cx="199288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5F5F5F"/>
                </a:solidFill>
                <a:latin typeface="Arial"/>
                <a:ea typeface="Arial"/>
                <a:cs typeface="Arial"/>
                <a:sym typeface="Arial"/>
              </a:rPr>
              <a:t>Learning Support</a:t>
            </a:r>
            <a:endParaRPr sz="1600" b="1" i="0" u="none" strike="noStrike" cap="none" dirty="0">
              <a:solidFill>
                <a:srgbClr val="5F5F5F"/>
              </a:solidFill>
              <a:latin typeface="Arial"/>
              <a:ea typeface="Arial"/>
              <a:cs typeface="Arial"/>
              <a:sym typeface="Arial"/>
            </a:endParaRPr>
          </a:p>
        </p:txBody>
      </p:sp>
      <p:sp>
        <p:nvSpPr>
          <p:cNvPr id="260" name="Google Shape;260;p27"/>
          <p:cNvSpPr/>
          <p:nvPr/>
        </p:nvSpPr>
        <p:spPr>
          <a:xfrm>
            <a:off x="2814537" y="2440385"/>
            <a:ext cx="2523781" cy="12464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500" b="1" i="0" u="none" strike="noStrike" cap="none" dirty="0">
                <a:solidFill>
                  <a:srgbClr val="002060"/>
                </a:solidFill>
                <a:latin typeface="Calibri"/>
                <a:ea typeface="Calibri"/>
                <a:cs typeface="Calibri"/>
                <a:sym typeface="Calibri"/>
              </a:rPr>
              <a:t>Dependent people, especially seniors require that we work with them on aspects such as memory, and executive functions.</a:t>
            </a:r>
            <a:endParaRPr dirty="0">
              <a:solidFill>
                <a:srgbClr val="002060"/>
              </a:solidFill>
            </a:endParaRPr>
          </a:p>
        </p:txBody>
      </p:sp>
      <p:sp>
        <p:nvSpPr>
          <p:cNvPr id="261" name="Google Shape;261;p27"/>
          <p:cNvSpPr txBox="1"/>
          <p:nvPr/>
        </p:nvSpPr>
        <p:spPr>
          <a:xfrm>
            <a:off x="3161291" y="3650344"/>
            <a:ext cx="170104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5F5F5F"/>
                </a:solidFill>
                <a:sym typeface="Arial"/>
              </a:rPr>
              <a:t>Cognitive Care</a:t>
            </a:r>
            <a:endParaRPr dirty="0">
              <a:solidFill>
                <a:srgbClr val="5F5F5F"/>
              </a:solidFill>
            </a:endParaRPr>
          </a:p>
        </p:txBody>
      </p:sp>
      <p:sp>
        <p:nvSpPr>
          <p:cNvPr id="262" name="Google Shape;262;p27"/>
          <p:cNvSpPr/>
          <p:nvPr/>
        </p:nvSpPr>
        <p:spPr>
          <a:xfrm>
            <a:off x="6958421" y="2466406"/>
            <a:ext cx="2523780" cy="12464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500" b="1" i="0" u="none" strike="noStrike" cap="none" dirty="0">
                <a:solidFill>
                  <a:srgbClr val="002060"/>
                </a:solidFill>
                <a:latin typeface="Calibri"/>
                <a:ea typeface="Calibri"/>
                <a:cs typeface="Calibri"/>
                <a:sym typeface="Calibri"/>
              </a:rPr>
              <a:t>It can be one of the simplest interventions and one of the most effective, we just need to work on active listening.</a:t>
            </a:r>
            <a:endParaRPr dirty="0">
              <a:solidFill>
                <a:srgbClr val="002060"/>
              </a:solidFill>
            </a:endParaRPr>
          </a:p>
        </p:txBody>
      </p:sp>
      <p:sp>
        <p:nvSpPr>
          <p:cNvPr id="263" name="Google Shape;263;p27"/>
          <p:cNvSpPr txBox="1"/>
          <p:nvPr/>
        </p:nvSpPr>
        <p:spPr>
          <a:xfrm>
            <a:off x="7329458" y="3559078"/>
            <a:ext cx="175257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5F5F5F"/>
                </a:solidFill>
                <a:sym typeface="Arial"/>
              </a:rPr>
              <a:t>Companionship</a:t>
            </a:r>
            <a:endParaRPr dirty="0">
              <a:solidFill>
                <a:srgbClr val="5F5F5F"/>
              </a:solidFill>
            </a:endParaRPr>
          </a:p>
        </p:txBody>
      </p:sp>
      <p:pic>
        <p:nvPicPr>
          <p:cNvPr id="264" name="Google Shape;264;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59142" y="3819601"/>
            <a:ext cx="723602" cy="723602"/>
          </a:xfrm>
          <a:prstGeom prst="rect">
            <a:avLst/>
          </a:prstGeom>
          <a:noFill/>
          <a:ln>
            <a:noFill/>
          </a:ln>
        </p:spPr>
      </p:pic>
      <p:pic>
        <p:nvPicPr>
          <p:cNvPr id="265" name="Google Shape;265;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631186" y="4205302"/>
            <a:ext cx="693494" cy="693494"/>
          </a:xfrm>
          <a:prstGeom prst="rect">
            <a:avLst/>
          </a:prstGeom>
          <a:noFill/>
          <a:ln>
            <a:noFill/>
          </a:ln>
        </p:spPr>
      </p:pic>
      <p:pic>
        <p:nvPicPr>
          <p:cNvPr id="266" name="Google Shape;266;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87998" y="3900504"/>
            <a:ext cx="802212" cy="802212"/>
          </a:xfrm>
          <a:prstGeom prst="rect">
            <a:avLst/>
          </a:prstGeom>
          <a:noFill/>
          <a:ln>
            <a:noFill/>
          </a:ln>
        </p:spPr>
      </p:pic>
      <p:pic>
        <p:nvPicPr>
          <p:cNvPr id="267" name="Google Shape;267;p2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847050" y="4074018"/>
            <a:ext cx="717394" cy="717394"/>
          </a:xfrm>
          <a:prstGeom prst="rect">
            <a:avLst/>
          </a:prstGeom>
          <a:noFill/>
          <a:ln>
            <a:noFill/>
          </a:ln>
        </p:spPr>
      </p:pic>
      <p:pic>
        <p:nvPicPr>
          <p:cNvPr id="268" name="Google Shape;268;p2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843698" y="3870099"/>
            <a:ext cx="800921" cy="8009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 calcmode="lin" valueType="num">
                                      <p:cBhvr additive="base">
                                        <p:cTn id="11" dur="500"/>
                                        <p:tgtEl>
                                          <p:spTgt spid="241"/>
                                        </p:tgtEl>
                                        <p:attrNameLst>
                                          <p:attrName>ppt_w</p:attrName>
                                        </p:attrNameLst>
                                      </p:cBhvr>
                                      <p:tavLst>
                                        <p:tav tm="0">
                                          <p:val>
                                            <p:strVal val="0"/>
                                          </p:val>
                                        </p:tav>
                                        <p:tav tm="100000">
                                          <p:val>
                                            <p:strVal val="#ppt_w"/>
                                          </p:val>
                                        </p:tav>
                                      </p:tavLst>
                                    </p:anim>
                                    <p:anim calcmode="lin" valueType="num">
                                      <p:cBhvr additive="base">
                                        <p:cTn id="12" dur="500"/>
                                        <p:tgtEl>
                                          <p:spTgt spid="241"/>
                                        </p:tgtEl>
                                        <p:attrNameLst>
                                          <p:attrName>ppt_h</p:attrName>
                                        </p:attrNameLst>
                                      </p:cBhvr>
                                      <p:tavLst>
                                        <p:tav tm="0">
                                          <p:val>
                                            <p:strVal val="0"/>
                                          </p:val>
                                        </p:tav>
                                        <p:tav tm="100000">
                                          <p:val>
                                            <p:strVal val="#ppt_h"/>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42"/>
                                        </p:tgtEl>
                                        <p:attrNameLst>
                                          <p:attrName>style.visibility</p:attrName>
                                        </p:attrNameLst>
                                      </p:cBhvr>
                                      <p:to>
                                        <p:strVal val="visible"/>
                                      </p:to>
                                    </p:set>
                                    <p:anim calcmode="lin" valueType="num">
                                      <p:cBhvr additive="base">
                                        <p:cTn id="16" dur="500"/>
                                        <p:tgtEl>
                                          <p:spTgt spid="242"/>
                                        </p:tgtEl>
                                        <p:attrNameLst>
                                          <p:attrName>ppt_w</p:attrName>
                                        </p:attrNameLst>
                                      </p:cBhvr>
                                      <p:tavLst>
                                        <p:tav tm="0">
                                          <p:val>
                                            <p:strVal val="0"/>
                                          </p:val>
                                        </p:tav>
                                        <p:tav tm="100000">
                                          <p:val>
                                            <p:strVal val="#ppt_w"/>
                                          </p:val>
                                        </p:tav>
                                      </p:tavLst>
                                    </p:anim>
                                    <p:anim calcmode="lin" valueType="num">
                                      <p:cBhvr additive="base">
                                        <p:cTn id="17" dur="500"/>
                                        <p:tgtEl>
                                          <p:spTgt spid="242"/>
                                        </p:tgtEl>
                                        <p:attrNameLst>
                                          <p:attrName>ppt_h</p:attrName>
                                        </p:attrNameLst>
                                      </p:cBhvr>
                                      <p:tavLst>
                                        <p:tav tm="0">
                                          <p:val>
                                            <p:strVal val="0"/>
                                          </p:val>
                                        </p:tav>
                                        <p:tav tm="100000">
                                          <p:val>
                                            <p:strVal val="#ppt_h"/>
                                          </p:val>
                                        </p:tav>
                                      </p:tavLst>
                                    </p:anim>
                                  </p:childTnLst>
                                </p:cTn>
                              </p:par>
                            </p:childTnLst>
                          </p:cTn>
                        </p:par>
                        <p:par>
                          <p:cTn id="18" fill="hold">
                            <p:stCondLst>
                              <p:cond delay="2000"/>
                            </p:stCondLst>
                            <p:childTnLst>
                              <p:par>
                                <p:cTn id="19" presetID="23" presetClass="entr" presetSubtype="16" fill="hold" nodeType="after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p:tgtEl>
                                          <p:spTgt spid="243"/>
                                        </p:tgtEl>
                                        <p:attrNameLst>
                                          <p:attrName>ppt_w</p:attrName>
                                        </p:attrNameLst>
                                      </p:cBhvr>
                                      <p:tavLst>
                                        <p:tav tm="0">
                                          <p:val>
                                            <p:strVal val="0"/>
                                          </p:val>
                                        </p:tav>
                                        <p:tav tm="100000">
                                          <p:val>
                                            <p:strVal val="#ppt_w"/>
                                          </p:val>
                                        </p:tav>
                                      </p:tavLst>
                                    </p:anim>
                                    <p:anim calcmode="lin" valueType="num">
                                      <p:cBhvr additive="base">
                                        <p:cTn id="22" dur="500"/>
                                        <p:tgtEl>
                                          <p:spTgt spid="243"/>
                                        </p:tgtEl>
                                        <p:attrNameLst>
                                          <p:attrName>ppt_h</p:attrName>
                                        </p:attrNameLst>
                                      </p:cBhvr>
                                      <p:tavLst>
                                        <p:tav tm="0">
                                          <p:val>
                                            <p:strVal val="0"/>
                                          </p:val>
                                        </p:tav>
                                        <p:tav tm="100000">
                                          <p:val>
                                            <p:strVal val="#ppt_h"/>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244"/>
                                        </p:tgtEl>
                                        <p:attrNameLst>
                                          <p:attrName>style.visibility</p:attrName>
                                        </p:attrNameLst>
                                      </p:cBhvr>
                                      <p:to>
                                        <p:strVal val="visible"/>
                                      </p:to>
                                    </p:set>
                                    <p:anim calcmode="lin" valueType="num">
                                      <p:cBhvr additive="base">
                                        <p:cTn id="26" dur="500"/>
                                        <p:tgtEl>
                                          <p:spTgt spid="244"/>
                                        </p:tgtEl>
                                        <p:attrNameLst>
                                          <p:attrName>ppt_w</p:attrName>
                                        </p:attrNameLst>
                                      </p:cBhvr>
                                      <p:tavLst>
                                        <p:tav tm="0">
                                          <p:val>
                                            <p:strVal val="0"/>
                                          </p:val>
                                        </p:tav>
                                        <p:tav tm="100000">
                                          <p:val>
                                            <p:strVal val="#ppt_w"/>
                                          </p:val>
                                        </p:tav>
                                      </p:tavLst>
                                    </p:anim>
                                    <p:anim calcmode="lin" valueType="num">
                                      <p:cBhvr additive="base">
                                        <p:cTn id="27" dur="500"/>
                                        <p:tgtEl>
                                          <p:spTgt spid="244"/>
                                        </p:tgtEl>
                                        <p:attrNameLst>
                                          <p:attrName>ppt_h</p:attrName>
                                        </p:attrNameLst>
                                      </p:cBhvr>
                                      <p:tavLst>
                                        <p:tav tm="0">
                                          <p:val>
                                            <p:strVal val="0"/>
                                          </p:val>
                                        </p:tav>
                                        <p:tav tm="100000">
                                          <p:val>
                                            <p:strVal val="#ppt_h"/>
                                          </p:val>
                                        </p:tav>
                                      </p:tavLst>
                                    </p:anim>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245"/>
                                        </p:tgtEl>
                                        <p:attrNameLst>
                                          <p:attrName>style.visibility</p:attrName>
                                        </p:attrNameLst>
                                      </p:cBhvr>
                                      <p:to>
                                        <p:strVal val="visible"/>
                                      </p:to>
                                    </p:set>
                                    <p:anim calcmode="lin" valueType="num">
                                      <p:cBhvr additive="base">
                                        <p:cTn id="31" dur="500"/>
                                        <p:tgtEl>
                                          <p:spTgt spid="245"/>
                                        </p:tgtEl>
                                        <p:attrNameLst>
                                          <p:attrName>ppt_w</p:attrName>
                                        </p:attrNameLst>
                                      </p:cBhvr>
                                      <p:tavLst>
                                        <p:tav tm="0">
                                          <p:val>
                                            <p:strVal val="0"/>
                                          </p:val>
                                        </p:tav>
                                        <p:tav tm="100000">
                                          <p:val>
                                            <p:strVal val="#ppt_w"/>
                                          </p:val>
                                        </p:tav>
                                      </p:tavLst>
                                    </p:anim>
                                    <p:anim calcmode="lin" valueType="num">
                                      <p:cBhvr additive="base">
                                        <p:cTn id="32" dur="500"/>
                                        <p:tgtEl>
                                          <p:spTgt spid="245"/>
                                        </p:tgtEl>
                                        <p:attrNameLst>
                                          <p:attrName>ppt_h</p:attrName>
                                        </p:attrNameLst>
                                      </p:cBhvr>
                                      <p:tavLst>
                                        <p:tav tm="0">
                                          <p:val>
                                            <p:strVal val="0"/>
                                          </p:val>
                                        </p:tav>
                                        <p:tav tm="100000">
                                          <p:val>
                                            <p:strVal val="#ppt_h"/>
                                          </p:val>
                                        </p:tav>
                                      </p:tavLst>
                                    </p:anim>
                                  </p:childTnLst>
                                </p:cTn>
                              </p:par>
                              <p:par>
                                <p:cTn id="33" presetID="10" presetClass="entr" presetSubtype="0" fill="hold" nodeType="withEffect">
                                  <p:stCondLst>
                                    <p:cond delay="0"/>
                                  </p:stCondLst>
                                  <p:childTnLst>
                                    <p:set>
                                      <p:cBhvr>
                                        <p:cTn id="34" dur="1" fill="hold">
                                          <p:stCondLst>
                                            <p:cond delay="0"/>
                                          </p:stCondLst>
                                        </p:cTn>
                                        <p:tgtEl>
                                          <p:spTgt spid="255"/>
                                        </p:tgtEl>
                                        <p:attrNameLst>
                                          <p:attrName>style.visibility</p:attrName>
                                        </p:attrNameLst>
                                      </p:cBhvr>
                                      <p:to>
                                        <p:strVal val="visible"/>
                                      </p:to>
                                    </p:set>
                                    <p:animEffect transition="in" filter="fade">
                                      <p:cBhvr>
                                        <p:cTn id="35" dur="500"/>
                                        <p:tgtEl>
                                          <p:spTgt spid="255"/>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254"/>
                                        </p:tgtEl>
                                        <p:attrNameLst>
                                          <p:attrName>style.visibility</p:attrName>
                                        </p:attrNameLst>
                                      </p:cBhvr>
                                      <p:to>
                                        <p:strVal val="visible"/>
                                      </p:to>
                                    </p:set>
                                    <p:animEffect transition="in" filter="fade">
                                      <p:cBhvr>
                                        <p:cTn id="39" dur="500"/>
                                        <p:tgtEl>
                                          <p:spTgt spid="254"/>
                                        </p:tgtEl>
                                      </p:cBhvr>
                                    </p:animEffect>
                                  </p:childTnLst>
                                </p:cTn>
                              </p:par>
                              <p:par>
                                <p:cTn id="40" presetID="10" presetClass="entr" presetSubtype="0" fill="hold" nodeType="withEffect">
                                  <p:stCondLst>
                                    <p:cond delay="0"/>
                                  </p:stCondLst>
                                  <p:childTnLst>
                                    <p:set>
                                      <p:cBhvr>
                                        <p:cTn id="41" dur="1" fill="hold">
                                          <p:stCondLst>
                                            <p:cond delay="0"/>
                                          </p:stCondLst>
                                        </p:cTn>
                                        <p:tgtEl>
                                          <p:spTgt spid="257"/>
                                        </p:tgtEl>
                                        <p:attrNameLst>
                                          <p:attrName>style.visibility</p:attrName>
                                        </p:attrNameLst>
                                      </p:cBhvr>
                                      <p:to>
                                        <p:strVal val="visible"/>
                                      </p:to>
                                    </p:set>
                                    <p:animEffect transition="in" filter="fade">
                                      <p:cBhvr>
                                        <p:cTn id="42" dur="500"/>
                                        <p:tgtEl>
                                          <p:spTgt spid="257"/>
                                        </p:tgtEl>
                                      </p:cBhvr>
                                    </p:animEffect>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256"/>
                                        </p:tgtEl>
                                        <p:attrNameLst>
                                          <p:attrName>style.visibility</p:attrName>
                                        </p:attrNameLst>
                                      </p:cBhvr>
                                      <p:to>
                                        <p:strVal val="visible"/>
                                      </p:to>
                                    </p:set>
                                    <p:animEffect transition="in" filter="fade">
                                      <p:cBhvr>
                                        <p:cTn id="46" dur="500"/>
                                        <p:tgtEl>
                                          <p:spTgt spid="256"/>
                                        </p:tgtEl>
                                      </p:cBhvr>
                                    </p:animEffect>
                                  </p:childTnLst>
                                </p:cTn>
                              </p:par>
                              <p:par>
                                <p:cTn id="47" presetID="10" presetClass="entr" presetSubtype="0" fill="hold" nodeType="withEffect">
                                  <p:stCondLst>
                                    <p:cond delay="0"/>
                                  </p:stCondLst>
                                  <p:childTnLst>
                                    <p:set>
                                      <p:cBhvr>
                                        <p:cTn id="48" dur="1" fill="hold">
                                          <p:stCondLst>
                                            <p:cond delay="0"/>
                                          </p:stCondLst>
                                        </p:cTn>
                                        <p:tgtEl>
                                          <p:spTgt spid="259"/>
                                        </p:tgtEl>
                                        <p:attrNameLst>
                                          <p:attrName>style.visibility</p:attrName>
                                        </p:attrNameLst>
                                      </p:cBhvr>
                                      <p:to>
                                        <p:strVal val="visible"/>
                                      </p:to>
                                    </p:set>
                                    <p:animEffect transition="in" filter="fade">
                                      <p:cBhvr>
                                        <p:cTn id="49" dur="500"/>
                                        <p:tgtEl>
                                          <p:spTgt spid="259"/>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258"/>
                                        </p:tgtEl>
                                        <p:attrNameLst>
                                          <p:attrName>style.visibility</p:attrName>
                                        </p:attrNameLst>
                                      </p:cBhvr>
                                      <p:to>
                                        <p:strVal val="visible"/>
                                      </p:to>
                                    </p:set>
                                    <p:animEffect transition="in" filter="fade">
                                      <p:cBhvr>
                                        <p:cTn id="53" dur="500"/>
                                        <p:tgtEl>
                                          <p:spTgt spid="258"/>
                                        </p:tgtEl>
                                      </p:cBhvr>
                                    </p:animEffect>
                                  </p:childTnLst>
                                </p:cTn>
                              </p:par>
                              <p:par>
                                <p:cTn id="54" presetID="10" presetClass="entr" presetSubtype="0" fill="hold" nodeType="withEffect">
                                  <p:stCondLst>
                                    <p:cond delay="0"/>
                                  </p:stCondLst>
                                  <p:childTnLst>
                                    <p:set>
                                      <p:cBhvr>
                                        <p:cTn id="55" dur="1" fill="hold">
                                          <p:stCondLst>
                                            <p:cond delay="0"/>
                                          </p:stCondLst>
                                        </p:cTn>
                                        <p:tgtEl>
                                          <p:spTgt spid="261"/>
                                        </p:tgtEl>
                                        <p:attrNameLst>
                                          <p:attrName>style.visibility</p:attrName>
                                        </p:attrNameLst>
                                      </p:cBhvr>
                                      <p:to>
                                        <p:strVal val="visible"/>
                                      </p:to>
                                    </p:set>
                                    <p:animEffect transition="in" filter="fade">
                                      <p:cBhvr>
                                        <p:cTn id="56" dur="500"/>
                                        <p:tgtEl>
                                          <p:spTgt spid="261"/>
                                        </p:tgtEl>
                                      </p:cBhvr>
                                    </p:animEffect>
                                  </p:childTnLst>
                                </p:cTn>
                              </p:par>
                            </p:childTnLst>
                          </p:cTn>
                        </p:par>
                        <p:par>
                          <p:cTn id="57" fill="hold">
                            <p:stCondLst>
                              <p:cond delay="5000"/>
                            </p:stCondLst>
                            <p:childTnLst>
                              <p:par>
                                <p:cTn id="58" presetID="10" presetClass="entr" presetSubtype="0" fill="hold" nodeType="afterEffect">
                                  <p:stCondLst>
                                    <p:cond delay="0"/>
                                  </p:stCondLst>
                                  <p:childTnLst>
                                    <p:set>
                                      <p:cBhvr>
                                        <p:cTn id="59" dur="1" fill="hold">
                                          <p:stCondLst>
                                            <p:cond delay="0"/>
                                          </p:stCondLst>
                                        </p:cTn>
                                        <p:tgtEl>
                                          <p:spTgt spid="260"/>
                                        </p:tgtEl>
                                        <p:attrNameLst>
                                          <p:attrName>style.visibility</p:attrName>
                                        </p:attrNameLst>
                                      </p:cBhvr>
                                      <p:to>
                                        <p:strVal val="visible"/>
                                      </p:to>
                                    </p:set>
                                    <p:animEffect transition="in" filter="fade">
                                      <p:cBhvr>
                                        <p:cTn id="60" dur="500"/>
                                        <p:tgtEl>
                                          <p:spTgt spid="260"/>
                                        </p:tgtEl>
                                      </p:cBhvr>
                                    </p:animEffect>
                                  </p:childTnLst>
                                </p:cTn>
                              </p:par>
                              <p:par>
                                <p:cTn id="61" presetID="10" presetClass="entr" presetSubtype="0" fill="hold" nodeType="withEffect">
                                  <p:stCondLst>
                                    <p:cond delay="0"/>
                                  </p:stCondLst>
                                  <p:childTnLst>
                                    <p:set>
                                      <p:cBhvr>
                                        <p:cTn id="62" dur="1" fill="hold">
                                          <p:stCondLst>
                                            <p:cond delay="0"/>
                                          </p:stCondLst>
                                        </p:cTn>
                                        <p:tgtEl>
                                          <p:spTgt spid="263"/>
                                        </p:tgtEl>
                                        <p:attrNameLst>
                                          <p:attrName>style.visibility</p:attrName>
                                        </p:attrNameLst>
                                      </p:cBhvr>
                                      <p:to>
                                        <p:strVal val="visible"/>
                                      </p:to>
                                    </p:set>
                                    <p:animEffect transition="in" filter="fade">
                                      <p:cBhvr>
                                        <p:cTn id="63" dur="500"/>
                                        <p:tgtEl>
                                          <p:spTgt spid="263"/>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262"/>
                                        </p:tgtEl>
                                        <p:attrNameLst>
                                          <p:attrName>style.visibility</p:attrName>
                                        </p:attrNameLst>
                                      </p:cBhvr>
                                      <p:to>
                                        <p:strVal val="visible"/>
                                      </p:to>
                                    </p:set>
                                    <p:animEffect transition="in" filter="fade">
                                      <p:cBhvr>
                                        <p:cTn id="6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8"/>
          <p:cNvSpPr/>
          <p:nvPr/>
        </p:nvSpPr>
        <p:spPr>
          <a:xfrm>
            <a:off x="2339792" y="4735490"/>
            <a:ext cx="1646123" cy="1776153"/>
          </a:xfrm>
          <a:prstGeom prst="ellipse">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8"/>
          <p:cNvSpPr txBox="1">
            <a:spLocks noGrp="1"/>
          </p:cNvSpPr>
          <p:nvPr>
            <p:ph type="body" idx="2"/>
          </p:nvPr>
        </p:nvSpPr>
        <p:spPr>
          <a:xfrm>
            <a:off x="1234841" y="40162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dirty="0"/>
              <a:t>Some Benefits of Digital Technology in Health Care. </a:t>
            </a:r>
            <a:endParaRPr dirty="0"/>
          </a:p>
        </p:txBody>
      </p:sp>
      <p:cxnSp>
        <p:nvCxnSpPr>
          <p:cNvPr id="275" name="Google Shape;275;p28"/>
          <p:cNvCxnSpPr/>
          <p:nvPr/>
        </p:nvCxnSpPr>
        <p:spPr>
          <a:xfrm rot="10800000">
            <a:off x="4464436" y="4241457"/>
            <a:ext cx="512833" cy="450576"/>
          </a:xfrm>
          <a:prstGeom prst="straightConnector1">
            <a:avLst/>
          </a:prstGeom>
          <a:noFill/>
          <a:ln w="38100" cap="flat" cmpd="sng">
            <a:solidFill>
              <a:schemeClr val="dk1"/>
            </a:solidFill>
            <a:prstDash val="dash"/>
            <a:round/>
            <a:headEnd type="none" w="sm" len="sm"/>
            <a:tailEnd type="none" w="sm" len="sm"/>
          </a:ln>
        </p:spPr>
      </p:cxnSp>
      <p:cxnSp>
        <p:nvCxnSpPr>
          <p:cNvPr id="276" name="Google Shape;276;p28"/>
          <p:cNvCxnSpPr/>
          <p:nvPr/>
        </p:nvCxnSpPr>
        <p:spPr>
          <a:xfrm rot="10800000" flipH="1">
            <a:off x="7116183" y="4239239"/>
            <a:ext cx="611006" cy="415768"/>
          </a:xfrm>
          <a:prstGeom prst="straightConnector1">
            <a:avLst/>
          </a:prstGeom>
          <a:noFill/>
          <a:ln w="38100" cap="flat" cmpd="sng">
            <a:solidFill>
              <a:schemeClr val="dk1"/>
            </a:solidFill>
            <a:prstDash val="dash"/>
            <a:round/>
            <a:headEnd type="none" w="sm" len="sm"/>
            <a:tailEnd type="none" w="sm" len="sm"/>
          </a:ln>
        </p:spPr>
      </p:cxnSp>
      <p:cxnSp>
        <p:nvCxnSpPr>
          <p:cNvPr id="277" name="Google Shape;277;p28"/>
          <p:cNvCxnSpPr/>
          <p:nvPr/>
        </p:nvCxnSpPr>
        <p:spPr>
          <a:xfrm rot="10800000">
            <a:off x="6071083" y="3625340"/>
            <a:ext cx="0" cy="616117"/>
          </a:xfrm>
          <a:prstGeom prst="straightConnector1">
            <a:avLst/>
          </a:prstGeom>
          <a:noFill/>
          <a:ln w="38100" cap="flat" cmpd="sng">
            <a:solidFill>
              <a:schemeClr val="dk1"/>
            </a:solidFill>
            <a:prstDash val="dash"/>
            <a:round/>
            <a:headEnd type="none" w="sm" len="sm"/>
            <a:tailEnd type="none" w="sm" len="sm"/>
          </a:ln>
        </p:spPr>
      </p:cxnSp>
      <p:cxnSp>
        <p:nvCxnSpPr>
          <p:cNvPr id="278" name="Google Shape;278;p28"/>
          <p:cNvCxnSpPr/>
          <p:nvPr/>
        </p:nvCxnSpPr>
        <p:spPr>
          <a:xfrm rot="10800000">
            <a:off x="3939800" y="5779821"/>
            <a:ext cx="584396" cy="0"/>
          </a:xfrm>
          <a:prstGeom prst="straightConnector1">
            <a:avLst/>
          </a:prstGeom>
          <a:noFill/>
          <a:ln w="38100" cap="flat" cmpd="sng">
            <a:solidFill>
              <a:schemeClr val="dk1"/>
            </a:solidFill>
            <a:prstDash val="dash"/>
            <a:round/>
            <a:headEnd type="none" w="sm" len="sm"/>
            <a:tailEnd type="none" w="sm" len="sm"/>
          </a:ln>
        </p:spPr>
      </p:cxnSp>
      <p:cxnSp>
        <p:nvCxnSpPr>
          <p:cNvPr id="279" name="Google Shape;279;p28"/>
          <p:cNvCxnSpPr/>
          <p:nvPr/>
        </p:nvCxnSpPr>
        <p:spPr>
          <a:xfrm>
            <a:off x="7617417" y="5673488"/>
            <a:ext cx="538834" cy="0"/>
          </a:xfrm>
          <a:prstGeom prst="straightConnector1">
            <a:avLst/>
          </a:prstGeom>
          <a:noFill/>
          <a:ln w="38100" cap="flat" cmpd="sng">
            <a:solidFill>
              <a:schemeClr val="dk1"/>
            </a:solidFill>
            <a:prstDash val="dash"/>
            <a:round/>
            <a:headEnd type="none" w="sm" len="sm"/>
            <a:tailEnd type="none" w="sm" len="sm"/>
          </a:ln>
        </p:spPr>
      </p:cxnSp>
      <p:sp>
        <p:nvSpPr>
          <p:cNvPr id="280" name="Google Shape;280;p28"/>
          <p:cNvSpPr/>
          <p:nvPr/>
        </p:nvSpPr>
        <p:spPr>
          <a:xfrm>
            <a:off x="5233972" y="1817984"/>
            <a:ext cx="1719263" cy="1730375"/>
          </a:xfrm>
          <a:prstGeom prst="ellipse">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8"/>
          <p:cNvSpPr/>
          <p:nvPr/>
        </p:nvSpPr>
        <p:spPr>
          <a:xfrm>
            <a:off x="7522137" y="2858400"/>
            <a:ext cx="1717675" cy="1728788"/>
          </a:xfrm>
          <a:prstGeom prst="ellipse">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8"/>
          <p:cNvSpPr/>
          <p:nvPr/>
        </p:nvSpPr>
        <p:spPr>
          <a:xfrm>
            <a:off x="8140303" y="4797957"/>
            <a:ext cx="1858624" cy="1741541"/>
          </a:xfrm>
          <a:prstGeom prst="ellipse">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8"/>
          <p:cNvSpPr/>
          <p:nvPr/>
        </p:nvSpPr>
        <p:spPr>
          <a:xfrm>
            <a:off x="3074729" y="2761403"/>
            <a:ext cx="1646123" cy="1730375"/>
          </a:xfrm>
          <a:prstGeom prst="ellipse">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8"/>
          <p:cNvSpPr/>
          <p:nvPr/>
        </p:nvSpPr>
        <p:spPr>
          <a:xfrm>
            <a:off x="4524195" y="4135123"/>
            <a:ext cx="3093776" cy="2397997"/>
          </a:xfrm>
          <a:custGeom>
            <a:avLst/>
            <a:gdLst/>
            <a:ahLst/>
            <a:cxnLst/>
            <a:rect l="l" t="t" r="r" b="b"/>
            <a:pathLst>
              <a:path w="3093776" h="2397997" extrusionOk="0">
                <a:moveTo>
                  <a:pt x="1546888" y="0"/>
                </a:moveTo>
                <a:cubicBezTo>
                  <a:pt x="2401211" y="0"/>
                  <a:pt x="3093776" y="688749"/>
                  <a:pt x="3093776" y="1538365"/>
                </a:cubicBezTo>
                <a:cubicBezTo>
                  <a:pt x="3093776" y="1803870"/>
                  <a:pt x="3026143" y="2053666"/>
                  <a:pt x="2907075" y="2271642"/>
                </a:cubicBezTo>
                <a:lnTo>
                  <a:pt x="2829887" y="2397997"/>
                </a:lnTo>
                <a:lnTo>
                  <a:pt x="263890" y="2397997"/>
                </a:lnTo>
                <a:lnTo>
                  <a:pt x="186701" y="2271642"/>
                </a:lnTo>
                <a:cubicBezTo>
                  <a:pt x="67634" y="2053666"/>
                  <a:pt x="0" y="1803870"/>
                  <a:pt x="0" y="1538365"/>
                </a:cubicBezTo>
                <a:cubicBezTo>
                  <a:pt x="0" y="688749"/>
                  <a:pt x="692565" y="0"/>
                  <a:pt x="1546888" y="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8"/>
          <p:cNvSpPr txBox="1"/>
          <p:nvPr/>
        </p:nvSpPr>
        <p:spPr>
          <a:xfrm>
            <a:off x="5243044" y="5935818"/>
            <a:ext cx="1705916" cy="46166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2400" b="1" i="0" u="none" strike="noStrike" cap="none" dirty="0">
                <a:solidFill>
                  <a:schemeClr val="bg1"/>
                </a:solidFill>
                <a:latin typeface="Arial"/>
                <a:ea typeface="Arial"/>
                <a:cs typeface="Arial"/>
                <a:sym typeface="Arial"/>
              </a:rPr>
              <a:t>BENEFITS</a:t>
            </a:r>
            <a:endParaRPr dirty="0">
              <a:solidFill>
                <a:schemeClr val="bg1"/>
              </a:solidFill>
            </a:endParaRPr>
          </a:p>
        </p:txBody>
      </p:sp>
      <p:sp>
        <p:nvSpPr>
          <p:cNvPr id="286" name="Google Shape;286;p28"/>
          <p:cNvSpPr txBox="1"/>
          <p:nvPr/>
        </p:nvSpPr>
        <p:spPr>
          <a:xfrm>
            <a:off x="3213935" y="3789891"/>
            <a:ext cx="1397757" cy="5232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Reduce loneliness</a:t>
            </a:r>
            <a:endParaRPr dirty="0">
              <a:solidFill>
                <a:schemeClr val="bg1"/>
              </a:solidFill>
            </a:endParaRPr>
          </a:p>
        </p:txBody>
      </p:sp>
      <p:sp>
        <p:nvSpPr>
          <p:cNvPr id="287" name="Google Shape;287;p28"/>
          <p:cNvSpPr txBox="1"/>
          <p:nvPr/>
        </p:nvSpPr>
        <p:spPr>
          <a:xfrm>
            <a:off x="8411238" y="5750709"/>
            <a:ext cx="1487177" cy="52318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Improve care </a:t>
            </a:r>
            <a:endParaRPr dirty="0">
              <a:solidFill>
                <a:schemeClr val="bg1"/>
              </a:solidFill>
            </a:endParaRPr>
          </a:p>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relationship</a:t>
            </a:r>
            <a:endParaRPr dirty="0">
              <a:solidFill>
                <a:schemeClr val="bg1"/>
              </a:solidFill>
            </a:endParaRPr>
          </a:p>
        </p:txBody>
      </p:sp>
      <p:sp>
        <p:nvSpPr>
          <p:cNvPr id="288" name="Google Shape;288;p28"/>
          <p:cNvSpPr txBox="1"/>
          <p:nvPr/>
        </p:nvSpPr>
        <p:spPr>
          <a:xfrm>
            <a:off x="2515151" y="5779821"/>
            <a:ext cx="1289135" cy="5232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Care </a:t>
            </a:r>
            <a:endParaRPr dirty="0">
              <a:solidFill>
                <a:schemeClr val="bg1"/>
              </a:solidFill>
            </a:endParaRPr>
          </a:p>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management</a:t>
            </a:r>
            <a:endParaRPr sz="1400" b="1" i="0" u="none" strike="noStrike" cap="none" dirty="0">
              <a:solidFill>
                <a:schemeClr val="bg1"/>
              </a:solidFill>
              <a:latin typeface="Arial"/>
              <a:ea typeface="Arial"/>
              <a:cs typeface="Arial"/>
              <a:sym typeface="Arial"/>
            </a:endParaRPr>
          </a:p>
        </p:txBody>
      </p:sp>
      <p:sp>
        <p:nvSpPr>
          <p:cNvPr id="289" name="Google Shape;289;p28"/>
          <p:cNvSpPr txBox="1"/>
          <p:nvPr/>
        </p:nvSpPr>
        <p:spPr>
          <a:xfrm>
            <a:off x="7698335" y="3852464"/>
            <a:ext cx="1346844" cy="5232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Improve </a:t>
            </a:r>
            <a:endParaRPr dirty="0">
              <a:solidFill>
                <a:schemeClr val="bg1"/>
              </a:solidFill>
            </a:endParaRPr>
          </a:p>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Mental Health</a:t>
            </a:r>
            <a:endParaRPr dirty="0">
              <a:solidFill>
                <a:schemeClr val="bg1"/>
              </a:solidFill>
            </a:endParaRPr>
          </a:p>
        </p:txBody>
      </p:sp>
      <p:sp>
        <p:nvSpPr>
          <p:cNvPr id="290" name="Google Shape;290;p28"/>
          <p:cNvSpPr txBox="1"/>
          <p:nvPr/>
        </p:nvSpPr>
        <p:spPr>
          <a:xfrm>
            <a:off x="5498878" y="2858400"/>
            <a:ext cx="1168910" cy="5232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Accessible </a:t>
            </a:r>
            <a:endParaRPr dirty="0">
              <a:solidFill>
                <a:schemeClr val="bg1"/>
              </a:solidFill>
            </a:endParaRPr>
          </a:p>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Information</a:t>
            </a:r>
            <a:endParaRPr sz="1400" b="1" i="0" u="none" strike="noStrike" cap="none" dirty="0">
              <a:solidFill>
                <a:schemeClr val="bg1"/>
              </a:solidFill>
              <a:latin typeface="Arial"/>
              <a:ea typeface="Arial"/>
              <a:cs typeface="Arial"/>
              <a:sym typeface="Arial"/>
            </a:endParaRPr>
          </a:p>
        </p:txBody>
      </p:sp>
      <p:sp>
        <p:nvSpPr>
          <p:cNvPr id="294" name="Google Shape;294;p28"/>
          <p:cNvSpPr/>
          <p:nvPr/>
        </p:nvSpPr>
        <p:spPr>
          <a:xfrm>
            <a:off x="315214" y="4691554"/>
            <a:ext cx="2134235" cy="16619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700" b="0" i="0" u="none" strike="noStrike" cap="none" dirty="0">
                <a:solidFill>
                  <a:srgbClr val="002060"/>
                </a:solidFill>
                <a:latin typeface="Calibri"/>
                <a:ea typeface="Calibri"/>
                <a:cs typeface="Calibri"/>
                <a:sym typeface="Calibri"/>
              </a:rPr>
              <a:t>Task-sharing tools can make it easier for </a:t>
            </a:r>
            <a:r>
              <a:rPr lang="en-US" sz="1700" b="0" i="0" u="none" strike="noStrike" cap="none" dirty="0" err="1">
                <a:solidFill>
                  <a:srgbClr val="002060"/>
                </a:solidFill>
                <a:latin typeface="Calibri"/>
                <a:ea typeface="Calibri"/>
                <a:cs typeface="Calibri"/>
                <a:sym typeface="Calibri"/>
              </a:rPr>
              <a:t>carers</a:t>
            </a:r>
            <a:r>
              <a:rPr lang="en-US" sz="1700" b="0" i="0" u="none" strike="noStrike" cap="none" dirty="0">
                <a:solidFill>
                  <a:srgbClr val="002060"/>
                </a:solidFill>
                <a:latin typeface="Calibri"/>
                <a:ea typeface="Calibri"/>
                <a:cs typeface="Calibri"/>
                <a:sym typeface="Calibri"/>
              </a:rPr>
              <a:t> to coordinate their care network and share information</a:t>
            </a:r>
            <a:endParaRPr dirty="0">
              <a:solidFill>
                <a:srgbClr val="002060"/>
              </a:solidFill>
            </a:endParaRPr>
          </a:p>
        </p:txBody>
      </p:sp>
      <p:sp>
        <p:nvSpPr>
          <p:cNvPr id="295" name="Google Shape;295;p28"/>
          <p:cNvSpPr/>
          <p:nvPr/>
        </p:nvSpPr>
        <p:spPr>
          <a:xfrm>
            <a:off x="8483176" y="1627853"/>
            <a:ext cx="3031502" cy="113877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1700" b="0" i="0" u="sng" strike="noStrike" cap="none" dirty="0">
                <a:solidFill>
                  <a:srgbClr val="00206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Some studies </a:t>
            </a:r>
            <a:r>
              <a:rPr lang="en-US" sz="1700" b="0" i="0" u="none" strike="noStrike" cap="none" dirty="0">
                <a:solidFill>
                  <a:srgbClr val="002060"/>
                </a:solidFill>
                <a:latin typeface="Calibri"/>
                <a:ea typeface="Calibri"/>
                <a:cs typeface="Calibri"/>
                <a:sym typeface="Calibri"/>
              </a:rPr>
              <a:t>have shown that care devices have a positive impact on the mental and social well-being of </a:t>
            </a:r>
            <a:r>
              <a:rPr lang="en-US" sz="1700" dirty="0">
                <a:solidFill>
                  <a:srgbClr val="002060"/>
                </a:solidFill>
                <a:latin typeface="Calibri"/>
                <a:ea typeface="Calibri"/>
                <a:cs typeface="Calibri"/>
                <a:sym typeface="Calibri"/>
              </a:rPr>
              <a:t>clients/</a:t>
            </a:r>
            <a:r>
              <a:rPr lang="en-US" sz="1700" b="0" i="0" u="none" strike="noStrike" cap="none" dirty="0">
                <a:solidFill>
                  <a:srgbClr val="002060"/>
                </a:solidFill>
                <a:latin typeface="Calibri"/>
                <a:ea typeface="Calibri"/>
                <a:cs typeface="Calibri"/>
                <a:sym typeface="Calibri"/>
              </a:rPr>
              <a:t>patients.</a:t>
            </a:r>
            <a:endParaRPr dirty="0">
              <a:solidFill>
                <a:srgbClr val="002060"/>
              </a:solidFill>
            </a:endParaRPr>
          </a:p>
        </p:txBody>
      </p:sp>
      <p:sp>
        <p:nvSpPr>
          <p:cNvPr id="297" name="Google Shape;297;p28"/>
          <p:cNvSpPr/>
          <p:nvPr/>
        </p:nvSpPr>
        <p:spPr>
          <a:xfrm>
            <a:off x="572080" y="2535373"/>
            <a:ext cx="2409676" cy="16619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700" b="0" i="0" u="none" strike="noStrike" cap="none" dirty="0">
                <a:solidFill>
                  <a:srgbClr val="002060"/>
                </a:solidFill>
                <a:latin typeface="Calibri"/>
                <a:ea typeface="Calibri"/>
                <a:cs typeface="Calibri"/>
                <a:sym typeface="Calibri"/>
              </a:rPr>
              <a:t>Technologies can facilitate </a:t>
            </a:r>
            <a:r>
              <a:rPr lang="en-US" sz="1700" b="0" i="0" u="none" strike="noStrike" cap="none" dirty="0" err="1">
                <a:solidFill>
                  <a:srgbClr val="002060"/>
                </a:solidFill>
                <a:latin typeface="Calibri"/>
                <a:ea typeface="Calibri"/>
                <a:cs typeface="Calibri"/>
                <a:sym typeface="Calibri"/>
              </a:rPr>
              <a:t>carers</a:t>
            </a:r>
            <a:r>
              <a:rPr lang="en-US" sz="1700" b="0" i="0" u="none" strike="noStrike" cap="none" dirty="0">
                <a:solidFill>
                  <a:srgbClr val="002060"/>
                </a:solidFill>
                <a:latin typeface="Calibri"/>
                <a:ea typeface="Calibri"/>
                <a:cs typeface="Calibri"/>
                <a:sym typeface="Calibri"/>
              </a:rPr>
              <a:t> working remotely, enabling them to provide care while still staying connected to their clients</a:t>
            </a:r>
            <a:endParaRPr dirty="0">
              <a:solidFill>
                <a:srgbClr val="002060"/>
              </a:solidFill>
            </a:endParaRPr>
          </a:p>
        </p:txBody>
      </p:sp>
      <p:sp>
        <p:nvSpPr>
          <p:cNvPr id="300" name="Google Shape;300;p28"/>
          <p:cNvSpPr/>
          <p:nvPr/>
        </p:nvSpPr>
        <p:spPr>
          <a:xfrm>
            <a:off x="2449449" y="1258679"/>
            <a:ext cx="2965406" cy="11387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700" b="0" i="0" u="none" strike="noStrike" cap="none" dirty="0">
                <a:solidFill>
                  <a:srgbClr val="002060"/>
                </a:solidFill>
                <a:latin typeface="Calibri"/>
                <a:ea typeface="Calibri"/>
                <a:cs typeface="Calibri"/>
                <a:sym typeface="Calibri"/>
              </a:rPr>
              <a:t>Digita</a:t>
            </a:r>
            <a:r>
              <a:rPr lang="en-US" sz="1700" dirty="0">
                <a:solidFill>
                  <a:srgbClr val="002060"/>
                </a:solidFill>
                <a:latin typeface="Calibri"/>
                <a:ea typeface="Calibri"/>
                <a:cs typeface="Calibri"/>
                <a:sym typeface="Calibri"/>
              </a:rPr>
              <a:t>l</a:t>
            </a:r>
            <a:r>
              <a:rPr lang="en-US" sz="1700" b="0" i="0" u="none" strike="noStrike" cap="none" dirty="0">
                <a:solidFill>
                  <a:srgbClr val="002060"/>
                </a:solidFill>
                <a:latin typeface="Calibri"/>
                <a:ea typeface="Calibri"/>
                <a:cs typeface="Calibri"/>
                <a:sym typeface="Calibri"/>
              </a:rPr>
              <a:t> technologies can provide accessible information on available support (care services, wellbeing, financial support, worker's rights)</a:t>
            </a:r>
            <a:endParaRPr dirty="0">
              <a:solidFill>
                <a:srgbClr val="002060"/>
              </a:solidFill>
            </a:endParaRPr>
          </a:p>
        </p:txBody>
      </p:sp>
      <p:sp>
        <p:nvSpPr>
          <p:cNvPr id="304" name="Google Shape;304;p28"/>
          <p:cNvSpPr/>
          <p:nvPr/>
        </p:nvSpPr>
        <p:spPr>
          <a:xfrm>
            <a:off x="10107567" y="3950659"/>
            <a:ext cx="1858624" cy="2446824"/>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en-US" sz="1700" b="0" i="0" u="none" strike="noStrike" cap="none" dirty="0">
                <a:solidFill>
                  <a:srgbClr val="002060"/>
                </a:solidFill>
                <a:latin typeface="Calibri"/>
                <a:ea typeface="Calibri"/>
                <a:cs typeface="Calibri"/>
                <a:sym typeface="Calibri"/>
              </a:rPr>
              <a:t>Technology can </a:t>
            </a:r>
            <a:r>
              <a:rPr lang="en-US" sz="1700" b="0" i="0" u="sng" strike="noStrike" cap="none" dirty="0">
                <a:solidFill>
                  <a:srgbClr val="00206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improve communication</a:t>
            </a:r>
            <a:r>
              <a:rPr lang="en-US" sz="1700" b="0" i="0" u="none" strike="noStrike" cap="none" dirty="0">
                <a:solidFill>
                  <a:srgbClr val="002060"/>
                </a:solidFill>
                <a:latin typeface="Calibri"/>
                <a:ea typeface="Calibri"/>
                <a:cs typeface="Calibri"/>
                <a:sym typeface="Calibri"/>
              </a:rPr>
              <a:t>, empathy, and progress toward shared goals between care workers and clients </a:t>
            </a:r>
            <a:endParaRPr dirty="0">
              <a:solidFill>
                <a:srgbClr val="002060"/>
              </a:solidFill>
            </a:endParaRPr>
          </a:p>
        </p:txBody>
      </p:sp>
      <p:pic>
        <p:nvPicPr>
          <p:cNvPr id="3" name="Graphic 2" descr="Worried face outline with solid fill">
            <a:extLst>
              <a:ext uri="{FF2B5EF4-FFF2-40B4-BE49-F238E27FC236}">
                <a16:creationId xmlns:a16="http://schemas.microsoft.com/office/drawing/2014/main" id="{6D3489FB-9B68-043A-A1EA-A505286370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0590" y="2919618"/>
            <a:ext cx="914400" cy="914400"/>
          </a:xfrm>
          <a:prstGeom prst="rect">
            <a:avLst/>
          </a:prstGeom>
        </p:spPr>
      </p:pic>
      <p:pic>
        <p:nvPicPr>
          <p:cNvPr id="5" name="Graphic 4" descr="Unlock outline">
            <a:extLst>
              <a:ext uri="{FF2B5EF4-FFF2-40B4-BE49-F238E27FC236}">
                <a16:creationId xmlns:a16="http://schemas.microsoft.com/office/drawing/2014/main" id="{8BBB36F0-F0D6-C697-2C09-D9A85A220A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18060" y="1960358"/>
            <a:ext cx="914400" cy="914400"/>
          </a:xfrm>
          <a:prstGeom prst="rect">
            <a:avLst/>
          </a:prstGeom>
        </p:spPr>
      </p:pic>
      <p:pic>
        <p:nvPicPr>
          <p:cNvPr id="7" name="Graphic 6" descr="Right And Left Brain outline">
            <a:extLst>
              <a:ext uri="{FF2B5EF4-FFF2-40B4-BE49-F238E27FC236}">
                <a16:creationId xmlns:a16="http://schemas.microsoft.com/office/drawing/2014/main" id="{BDD51E5E-8E90-FEC4-31AB-3D2C884A96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23774" y="3064944"/>
            <a:ext cx="914400" cy="914400"/>
          </a:xfrm>
          <a:prstGeom prst="rect">
            <a:avLst/>
          </a:prstGeom>
        </p:spPr>
      </p:pic>
      <p:pic>
        <p:nvPicPr>
          <p:cNvPr id="11" name="Graphic 10" descr="Rope Knot outline">
            <a:extLst>
              <a:ext uri="{FF2B5EF4-FFF2-40B4-BE49-F238E27FC236}">
                <a16:creationId xmlns:a16="http://schemas.microsoft.com/office/drawing/2014/main" id="{B8FABB9F-3065-FF8F-8A32-014DF712CC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20389" y="4947928"/>
            <a:ext cx="914400" cy="914400"/>
          </a:xfrm>
          <a:prstGeom prst="rect">
            <a:avLst/>
          </a:prstGeom>
        </p:spPr>
      </p:pic>
      <p:pic>
        <p:nvPicPr>
          <p:cNvPr id="13" name="Graphic 12" descr="Connections outline">
            <a:extLst>
              <a:ext uri="{FF2B5EF4-FFF2-40B4-BE49-F238E27FC236}">
                <a16:creationId xmlns:a16="http://schemas.microsoft.com/office/drawing/2014/main" id="{F794A19E-6985-6A94-0107-89B9EA8FBF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81518" y="4911303"/>
            <a:ext cx="1024509" cy="1024509"/>
          </a:xfrm>
          <a:prstGeom prst="rect">
            <a:avLst/>
          </a:prstGeom>
        </p:spPr>
      </p:pic>
      <p:pic>
        <p:nvPicPr>
          <p:cNvPr id="15" name="Graphic 14" descr="Care outline">
            <a:extLst>
              <a:ext uri="{FF2B5EF4-FFF2-40B4-BE49-F238E27FC236}">
                <a16:creationId xmlns:a16="http://schemas.microsoft.com/office/drawing/2014/main" id="{DB128172-09B1-AD34-4F26-ECF445BA9D2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391483" y="4640245"/>
            <a:ext cx="1248955" cy="12489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13" name="TextBox 12">
            <a:extLst>
              <a:ext uri="{FF2B5EF4-FFF2-40B4-BE49-F238E27FC236}">
                <a16:creationId xmlns:a16="http://schemas.microsoft.com/office/drawing/2014/main" id="{20D26D92-1FC0-02F8-A08B-44D90D2BCC21}"/>
              </a:ext>
            </a:extLst>
          </p:cNvPr>
          <p:cNvSpPr txBox="1"/>
          <p:nvPr/>
        </p:nvSpPr>
        <p:spPr>
          <a:xfrm>
            <a:off x="9477375" y="5160397"/>
            <a:ext cx="1729968" cy="933076"/>
          </a:xfrm>
          <a:prstGeom prst="rect">
            <a:avLst/>
          </a:prstGeom>
          <a:solidFill>
            <a:srgbClr val="EE664C"/>
          </a:solidFill>
        </p:spPr>
        <p:txBody>
          <a:bodyPr wrap="square" rtlCol="0">
            <a:spAutoFit/>
          </a:bodyPr>
          <a:lstStyle/>
          <a:p>
            <a:endParaRPr lang="en-IE" dirty="0"/>
          </a:p>
        </p:txBody>
      </p:sp>
      <p:sp>
        <p:nvSpPr>
          <p:cNvPr id="309" name="Google Shape;309;p29"/>
          <p:cNvSpPr txBox="1">
            <a:spLocks noGrp="1"/>
          </p:cNvSpPr>
          <p:nvPr>
            <p:ph type="body" idx="1"/>
          </p:nvPr>
        </p:nvSpPr>
        <p:spPr>
          <a:xfrm>
            <a:off x="636254" y="2027445"/>
            <a:ext cx="5083825" cy="27160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92E4B"/>
              </a:buClr>
              <a:buSzPts val="2400"/>
              <a:buNone/>
            </a:pPr>
            <a:r>
              <a:rPr lang="en-US" dirty="0">
                <a:solidFill>
                  <a:srgbClr val="002060"/>
                </a:solidFill>
              </a:rPr>
              <a:t>The </a:t>
            </a:r>
            <a:r>
              <a:rPr lang="en-US" u="sng" dirty="0">
                <a:solidFill>
                  <a:srgbClr val="24BAA2"/>
                </a:solidFill>
                <a:hlinkClick r:id="rId3">
                  <a:extLst>
                    <a:ext uri="{A12FA001-AC4F-418D-AE19-62706E023703}">
                      <ahyp:hlinkClr xmlns:ahyp="http://schemas.microsoft.com/office/drawing/2018/hyperlinkcolor" val="tx"/>
                    </a:ext>
                  </a:extLst>
                </a:hlinkClick>
              </a:rPr>
              <a:t>Technology for our Ageing Population Report</a:t>
            </a:r>
            <a:r>
              <a:rPr lang="en-US" dirty="0">
                <a:solidFill>
                  <a:srgbClr val="002060"/>
                </a:solidFill>
              </a:rPr>
              <a:t>, provides information about what characteristics technology in the home should have.  </a:t>
            </a:r>
            <a:endParaRPr dirty="0">
              <a:solidFill>
                <a:srgbClr val="002060"/>
              </a:solidFill>
            </a:endParaRPr>
          </a:p>
          <a:p>
            <a:pPr marL="0" lvl="0" indent="0" algn="ctr" rtl="0">
              <a:lnSpc>
                <a:spcPct val="90000"/>
              </a:lnSpc>
              <a:spcBef>
                <a:spcPts val="0"/>
              </a:spcBef>
              <a:spcAft>
                <a:spcPts val="0"/>
              </a:spcAft>
              <a:buClr>
                <a:srgbClr val="092E4B"/>
              </a:buClr>
              <a:buSzPts val="2400"/>
              <a:buNone/>
            </a:pPr>
            <a:endParaRPr dirty="0">
              <a:solidFill>
                <a:srgbClr val="002060"/>
              </a:solidFill>
            </a:endParaRPr>
          </a:p>
          <a:p>
            <a:pPr marL="0" lvl="0" indent="0" algn="ctr" rtl="0">
              <a:lnSpc>
                <a:spcPct val="90000"/>
              </a:lnSpc>
              <a:spcBef>
                <a:spcPts val="0"/>
              </a:spcBef>
              <a:spcAft>
                <a:spcPts val="0"/>
              </a:spcAft>
              <a:buClr>
                <a:srgbClr val="092E4B"/>
              </a:buClr>
              <a:buSzPts val="2400"/>
              <a:buNone/>
            </a:pPr>
            <a:r>
              <a:rPr lang="en-US" dirty="0">
                <a:solidFill>
                  <a:srgbClr val="002060"/>
                </a:solidFill>
              </a:rPr>
              <a:t>These are key principles that will facilitate the adaptation of all stakeholders and the proper efficiency of the devices installed</a:t>
            </a:r>
            <a:endParaRPr dirty="0">
              <a:solidFill>
                <a:srgbClr val="002060"/>
              </a:solidFill>
            </a:endParaRPr>
          </a:p>
        </p:txBody>
      </p:sp>
      <p:sp>
        <p:nvSpPr>
          <p:cNvPr id="310" name="Google Shape;310;p29"/>
          <p:cNvSpPr txBox="1">
            <a:spLocks noGrp="1"/>
          </p:cNvSpPr>
          <p:nvPr>
            <p:ph type="body" idx="2"/>
          </p:nvPr>
        </p:nvSpPr>
        <p:spPr>
          <a:xfrm>
            <a:off x="733065" y="423421"/>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sz="3600">
                <a:latin typeface="Calibri"/>
                <a:ea typeface="Calibri"/>
                <a:cs typeface="Calibri"/>
                <a:sym typeface="Calibri"/>
              </a:rPr>
              <a:t> </a:t>
            </a:r>
            <a:endParaRPr/>
          </a:p>
        </p:txBody>
      </p:sp>
      <p:sp>
        <p:nvSpPr>
          <p:cNvPr id="311" name="Google Shape;311;p29"/>
          <p:cNvSpPr txBox="1"/>
          <p:nvPr/>
        </p:nvSpPr>
        <p:spPr>
          <a:xfrm>
            <a:off x="330250" y="324323"/>
            <a:ext cx="5487264" cy="80365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24BAA2"/>
              </a:buClr>
              <a:buSzPts val="3600"/>
              <a:buFont typeface="Arial"/>
              <a:buNone/>
            </a:pPr>
            <a:r>
              <a:rPr lang="en-US" sz="3600" b="1" i="0" u="none" strike="noStrike" cap="none">
                <a:solidFill>
                  <a:srgbClr val="24BAA2"/>
                </a:solidFill>
                <a:latin typeface="Open Sans"/>
                <a:ea typeface="Open Sans"/>
                <a:cs typeface="Open Sans"/>
                <a:sym typeface="Open Sans"/>
              </a:rPr>
              <a:t>Include technology, </a:t>
            </a:r>
            <a:endParaRPr/>
          </a:p>
          <a:p>
            <a:pPr marL="457200" marR="0" lvl="0" indent="-228600" algn="ctr" rtl="0">
              <a:lnSpc>
                <a:spcPct val="90000"/>
              </a:lnSpc>
              <a:spcBef>
                <a:spcPts val="1000"/>
              </a:spcBef>
              <a:spcAft>
                <a:spcPts val="0"/>
              </a:spcAft>
              <a:buClr>
                <a:srgbClr val="24BAA2"/>
              </a:buClr>
              <a:buSzPts val="3600"/>
              <a:buFont typeface="Arial"/>
              <a:buNone/>
            </a:pPr>
            <a:r>
              <a:rPr lang="en-US" sz="3600" b="1" i="0" u="none" strike="noStrike" cap="none">
                <a:solidFill>
                  <a:srgbClr val="24BAA2"/>
                </a:solidFill>
                <a:latin typeface="Open Sans"/>
                <a:ea typeface="Open Sans"/>
                <a:cs typeface="Open Sans"/>
                <a:sym typeface="Open Sans"/>
              </a:rPr>
              <a:t>but not in any form. </a:t>
            </a:r>
            <a:endParaRPr/>
          </a:p>
        </p:txBody>
      </p:sp>
      <p:pic>
        <p:nvPicPr>
          <p:cNvPr id="312" name="Google Shape;312;p29">
            <a:hlinkClick r:id="rId4"/>
          </p:cNvPr>
          <p:cNvPicPr preferRelativeResize="0"/>
          <p:nvPr/>
        </p:nvPicPr>
        <p:blipFill rotWithShape="1">
          <a:blip r:embed="rId5">
            <a:alphaModFix/>
          </a:blip>
          <a:srcRect/>
          <a:stretch/>
        </p:blipFill>
        <p:spPr>
          <a:xfrm>
            <a:off x="5817514" y="298792"/>
            <a:ext cx="6117908" cy="6234885"/>
          </a:xfrm>
          <a:prstGeom prst="rect">
            <a:avLst/>
          </a:prstGeom>
          <a:noFill/>
          <a:ln>
            <a:noFill/>
          </a:ln>
        </p:spPr>
      </p:pic>
      <p:sp>
        <p:nvSpPr>
          <p:cNvPr id="313" name="Google Shape;313;p29"/>
          <p:cNvSpPr/>
          <p:nvPr/>
        </p:nvSpPr>
        <p:spPr>
          <a:xfrm rot="-5400000">
            <a:off x="4791184" y="5164578"/>
            <a:ext cx="719870" cy="1137920"/>
          </a:xfrm>
          <a:prstGeom prst="downArrow">
            <a:avLst>
              <a:gd name="adj1" fmla="val 50000"/>
              <a:gd name="adj2" fmla="val 50000"/>
            </a:avLst>
          </a:prstGeom>
          <a:solidFill>
            <a:srgbClr val="7F3494"/>
          </a:solidFill>
          <a:ln w="25400" cap="flat" cmpd="sng">
            <a:solidFill>
              <a:srgbClr val="24BA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29"/>
          <p:cNvSpPr txBox="1"/>
          <p:nvPr/>
        </p:nvSpPr>
        <p:spPr>
          <a:xfrm>
            <a:off x="4582159" y="5543833"/>
            <a:ext cx="16052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Click here</a:t>
            </a:r>
            <a:endParaRPr sz="1400" b="1" i="0" u="none" strike="noStrike" cap="none">
              <a:solidFill>
                <a:schemeClr val="lt1"/>
              </a:solidFill>
              <a:latin typeface="Arial"/>
              <a:ea typeface="Arial"/>
              <a:cs typeface="Arial"/>
              <a:sym typeface="Arial"/>
            </a:endParaRPr>
          </a:p>
        </p:txBody>
      </p:sp>
      <p:sp>
        <p:nvSpPr>
          <p:cNvPr id="3" name="TextBox 2">
            <a:extLst>
              <a:ext uri="{FF2B5EF4-FFF2-40B4-BE49-F238E27FC236}">
                <a16:creationId xmlns:a16="http://schemas.microsoft.com/office/drawing/2014/main" id="{68BFA82E-3CB4-4D64-DCAD-ABF8CB457688}"/>
              </a:ext>
            </a:extLst>
          </p:cNvPr>
          <p:cNvSpPr txBox="1"/>
          <p:nvPr/>
        </p:nvSpPr>
        <p:spPr>
          <a:xfrm>
            <a:off x="6030683" y="726150"/>
            <a:ext cx="2036992" cy="861774"/>
          </a:xfrm>
          <a:prstGeom prst="rect">
            <a:avLst/>
          </a:prstGeom>
          <a:solidFill>
            <a:schemeClr val="bg1"/>
          </a:solidFill>
        </p:spPr>
        <p:txBody>
          <a:bodyPr wrap="square">
            <a:spAutoFit/>
          </a:bodyPr>
          <a:lstStyle/>
          <a:p>
            <a:r>
              <a:rPr lang="en-US" b="1" dirty="0">
                <a:solidFill>
                  <a:srgbClr val="7F3494"/>
                </a:solidFill>
              </a:rPr>
              <a:t>Adaptable</a:t>
            </a:r>
            <a:r>
              <a:rPr lang="en-US" dirty="0">
                <a:solidFill>
                  <a:srgbClr val="7F3494"/>
                </a:solidFill>
              </a:rPr>
              <a:t> </a:t>
            </a:r>
            <a:r>
              <a:rPr lang="en-US" sz="1200" dirty="0">
                <a:solidFill>
                  <a:srgbClr val="7F3494"/>
                </a:solidFill>
              </a:rPr>
              <a:t>Able to adapt to changing user needs and technological advances</a:t>
            </a:r>
            <a:endParaRPr lang="en-IE" sz="1200" dirty="0">
              <a:solidFill>
                <a:srgbClr val="7F3494"/>
              </a:solidFill>
            </a:endParaRPr>
          </a:p>
        </p:txBody>
      </p:sp>
      <p:sp>
        <p:nvSpPr>
          <p:cNvPr id="4" name="TextBox 3">
            <a:extLst>
              <a:ext uri="{FF2B5EF4-FFF2-40B4-BE49-F238E27FC236}">
                <a16:creationId xmlns:a16="http://schemas.microsoft.com/office/drawing/2014/main" id="{77053D5E-48AA-86DE-D54F-0CD19C9069A2}"/>
              </a:ext>
            </a:extLst>
          </p:cNvPr>
          <p:cNvSpPr txBox="1"/>
          <p:nvPr/>
        </p:nvSpPr>
        <p:spPr>
          <a:xfrm>
            <a:off x="5906857" y="1879877"/>
            <a:ext cx="1836967" cy="861774"/>
          </a:xfrm>
          <a:prstGeom prst="rect">
            <a:avLst/>
          </a:prstGeom>
          <a:solidFill>
            <a:schemeClr val="bg1"/>
          </a:solidFill>
        </p:spPr>
        <p:txBody>
          <a:bodyPr wrap="square">
            <a:spAutoFit/>
          </a:bodyPr>
          <a:lstStyle/>
          <a:p>
            <a:r>
              <a:rPr lang="en-US" b="1" dirty="0">
                <a:solidFill>
                  <a:srgbClr val="7F3494"/>
                </a:solidFill>
              </a:rPr>
              <a:t>Quality-</a:t>
            </a:r>
            <a:r>
              <a:rPr lang="en-US" b="1" dirty="0" err="1">
                <a:solidFill>
                  <a:srgbClr val="7F3494"/>
                </a:solidFill>
              </a:rPr>
              <a:t>focussed</a:t>
            </a:r>
            <a:r>
              <a:rPr lang="en-US" dirty="0">
                <a:solidFill>
                  <a:srgbClr val="7F3494"/>
                </a:solidFill>
              </a:rPr>
              <a:t> </a:t>
            </a:r>
          </a:p>
          <a:p>
            <a:r>
              <a:rPr lang="en-US" sz="1200" dirty="0">
                <a:solidFill>
                  <a:srgbClr val="7F3494"/>
                </a:solidFill>
              </a:rPr>
              <a:t>In designing products, </a:t>
            </a:r>
          </a:p>
          <a:p>
            <a:r>
              <a:rPr lang="en-US" sz="1200" dirty="0">
                <a:solidFill>
                  <a:srgbClr val="7F3494"/>
                </a:solidFill>
              </a:rPr>
              <a:t>systems and services to </a:t>
            </a:r>
          </a:p>
          <a:p>
            <a:r>
              <a:rPr lang="en-US" sz="1200" dirty="0">
                <a:solidFill>
                  <a:srgbClr val="7F3494"/>
                </a:solidFill>
              </a:rPr>
              <a:t>ensure ‘fit-for-purpose’</a:t>
            </a:r>
          </a:p>
        </p:txBody>
      </p:sp>
      <p:sp>
        <p:nvSpPr>
          <p:cNvPr id="5" name="TextBox 4">
            <a:extLst>
              <a:ext uri="{FF2B5EF4-FFF2-40B4-BE49-F238E27FC236}">
                <a16:creationId xmlns:a16="http://schemas.microsoft.com/office/drawing/2014/main" id="{FB562A3A-77BA-BB02-8FA4-5D209DF076F8}"/>
              </a:ext>
            </a:extLst>
          </p:cNvPr>
          <p:cNvSpPr txBox="1"/>
          <p:nvPr/>
        </p:nvSpPr>
        <p:spPr>
          <a:xfrm>
            <a:off x="9594870" y="555962"/>
            <a:ext cx="2036992" cy="861774"/>
          </a:xfrm>
          <a:prstGeom prst="rect">
            <a:avLst/>
          </a:prstGeom>
          <a:solidFill>
            <a:schemeClr val="bg1"/>
          </a:solidFill>
        </p:spPr>
        <p:txBody>
          <a:bodyPr wrap="square">
            <a:spAutoFit/>
          </a:bodyPr>
          <a:lstStyle/>
          <a:p>
            <a:r>
              <a:rPr lang="en-US" b="1" dirty="0">
                <a:solidFill>
                  <a:srgbClr val="7F3494"/>
                </a:solidFill>
              </a:rPr>
              <a:t>Co-produced</a:t>
            </a:r>
            <a:r>
              <a:rPr lang="en-US" dirty="0">
                <a:solidFill>
                  <a:srgbClr val="7F3494"/>
                </a:solidFill>
              </a:rPr>
              <a:t> </a:t>
            </a:r>
            <a:r>
              <a:rPr lang="en-US" sz="1200" dirty="0">
                <a:solidFill>
                  <a:srgbClr val="7F3494"/>
                </a:solidFill>
              </a:rPr>
              <a:t>Involving people to co-create </a:t>
            </a:r>
          </a:p>
          <a:p>
            <a:r>
              <a:rPr lang="en-US" sz="1200" dirty="0">
                <a:solidFill>
                  <a:srgbClr val="7F3494"/>
                </a:solidFill>
              </a:rPr>
              <a:t>solutions to inform how they want to live their lives</a:t>
            </a:r>
            <a:endParaRPr lang="en-IE" sz="1200" dirty="0">
              <a:solidFill>
                <a:srgbClr val="7F3494"/>
              </a:solidFill>
            </a:endParaRPr>
          </a:p>
        </p:txBody>
      </p:sp>
      <p:sp>
        <p:nvSpPr>
          <p:cNvPr id="6" name="TextBox 5">
            <a:extLst>
              <a:ext uri="{FF2B5EF4-FFF2-40B4-BE49-F238E27FC236}">
                <a16:creationId xmlns:a16="http://schemas.microsoft.com/office/drawing/2014/main" id="{32A8D809-7A71-BE40-BFED-26704E6691DD}"/>
              </a:ext>
            </a:extLst>
          </p:cNvPr>
          <p:cNvSpPr txBox="1"/>
          <p:nvPr/>
        </p:nvSpPr>
        <p:spPr>
          <a:xfrm>
            <a:off x="5906856" y="2963566"/>
            <a:ext cx="1836967" cy="861774"/>
          </a:xfrm>
          <a:prstGeom prst="rect">
            <a:avLst/>
          </a:prstGeom>
          <a:solidFill>
            <a:schemeClr val="bg1"/>
          </a:solidFill>
        </p:spPr>
        <p:txBody>
          <a:bodyPr wrap="square">
            <a:spAutoFit/>
          </a:bodyPr>
          <a:lstStyle/>
          <a:p>
            <a:r>
              <a:rPr lang="en-US" b="1" dirty="0">
                <a:solidFill>
                  <a:srgbClr val="7F3494"/>
                </a:solidFill>
              </a:rPr>
              <a:t>Preventative </a:t>
            </a:r>
            <a:r>
              <a:rPr lang="en-US" sz="1200" dirty="0">
                <a:solidFill>
                  <a:srgbClr val="7F3494"/>
                </a:solidFill>
              </a:rPr>
              <a:t>Focused on prevention </a:t>
            </a:r>
          </a:p>
          <a:p>
            <a:r>
              <a:rPr lang="en-US" sz="1200" dirty="0">
                <a:solidFill>
                  <a:srgbClr val="7F3494"/>
                </a:solidFill>
              </a:rPr>
              <a:t>rather than reactive models</a:t>
            </a:r>
          </a:p>
        </p:txBody>
      </p:sp>
      <p:sp>
        <p:nvSpPr>
          <p:cNvPr id="7" name="TextBox 6">
            <a:extLst>
              <a:ext uri="{FF2B5EF4-FFF2-40B4-BE49-F238E27FC236}">
                <a16:creationId xmlns:a16="http://schemas.microsoft.com/office/drawing/2014/main" id="{F6444AE7-4079-DC0C-7060-BF25281261B4}"/>
              </a:ext>
            </a:extLst>
          </p:cNvPr>
          <p:cNvSpPr txBox="1"/>
          <p:nvPr/>
        </p:nvSpPr>
        <p:spPr>
          <a:xfrm>
            <a:off x="10288859" y="1484245"/>
            <a:ext cx="1646563" cy="1415772"/>
          </a:xfrm>
          <a:prstGeom prst="rect">
            <a:avLst/>
          </a:prstGeom>
          <a:solidFill>
            <a:schemeClr val="bg1"/>
          </a:solidFill>
        </p:spPr>
        <p:txBody>
          <a:bodyPr wrap="square">
            <a:spAutoFit/>
          </a:bodyPr>
          <a:lstStyle/>
          <a:p>
            <a:r>
              <a:rPr lang="en-US" b="1" dirty="0">
                <a:solidFill>
                  <a:srgbClr val="7F3494"/>
                </a:solidFill>
              </a:rPr>
              <a:t>Cost-effective</a:t>
            </a:r>
            <a:r>
              <a:rPr lang="en-US" dirty="0">
                <a:solidFill>
                  <a:srgbClr val="7F3494"/>
                </a:solidFill>
              </a:rPr>
              <a:t> </a:t>
            </a:r>
          </a:p>
          <a:p>
            <a:r>
              <a:rPr lang="en-US" sz="1200" dirty="0">
                <a:solidFill>
                  <a:srgbClr val="7F3494"/>
                </a:solidFill>
              </a:rPr>
              <a:t>Offer value for money and benefit both to individuals but also to workforces in local </a:t>
            </a:r>
          </a:p>
          <a:p>
            <a:r>
              <a:rPr lang="en-US" sz="1200" dirty="0">
                <a:solidFill>
                  <a:srgbClr val="7F3494"/>
                </a:solidFill>
              </a:rPr>
              <a:t>housing and care economies</a:t>
            </a:r>
          </a:p>
        </p:txBody>
      </p:sp>
      <p:sp>
        <p:nvSpPr>
          <p:cNvPr id="8" name="TextBox 7">
            <a:extLst>
              <a:ext uri="{FF2B5EF4-FFF2-40B4-BE49-F238E27FC236}">
                <a16:creationId xmlns:a16="http://schemas.microsoft.com/office/drawing/2014/main" id="{777D1BC8-238C-5510-3A04-C391A4CF549A}"/>
              </a:ext>
            </a:extLst>
          </p:cNvPr>
          <p:cNvSpPr txBox="1"/>
          <p:nvPr/>
        </p:nvSpPr>
        <p:spPr>
          <a:xfrm>
            <a:off x="10288859" y="2999851"/>
            <a:ext cx="1646563" cy="1046440"/>
          </a:xfrm>
          <a:prstGeom prst="rect">
            <a:avLst/>
          </a:prstGeom>
          <a:solidFill>
            <a:schemeClr val="bg1"/>
          </a:solidFill>
        </p:spPr>
        <p:txBody>
          <a:bodyPr wrap="square">
            <a:spAutoFit/>
          </a:bodyPr>
          <a:lstStyle/>
          <a:p>
            <a:r>
              <a:rPr lang="en-US" b="1" dirty="0">
                <a:solidFill>
                  <a:srgbClr val="7F3494"/>
                </a:solidFill>
              </a:rPr>
              <a:t>Choice-led</a:t>
            </a:r>
            <a:r>
              <a:rPr lang="en-US" dirty="0">
                <a:solidFill>
                  <a:srgbClr val="7F3494"/>
                </a:solidFill>
              </a:rPr>
              <a:t> </a:t>
            </a:r>
          </a:p>
          <a:p>
            <a:r>
              <a:rPr lang="en-US" sz="1200" dirty="0">
                <a:solidFill>
                  <a:srgbClr val="7F3494"/>
                </a:solidFill>
              </a:rPr>
              <a:t>Enabling access to more options that meet individual </a:t>
            </a:r>
          </a:p>
          <a:p>
            <a:r>
              <a:rPr lang="en-US" sz="1200" dirty="0">
                <a:solidFill>
                  <a:srgbClr val="7F3494"/>
                </a:solidFill>
              </a:rPr>
              <a:t>needs and wishes</a:t>
            </a:r>
          </a:p>
        </p:txBody>
      </p:sp>
      <p:sp>
        <p:nvSpPr>
          <p:cNvPr id="9" name="TextBox 8">
            <a:extLst>
              <a:ext uri="{FF2B5EF4-FFF2-40B4-BE49-F238E27FC236}">
                <a16:creationId xmlns:a16="http://schemas.microsoft.com/office/drawing/2014/main" id="{5BB406CF-CEE7-5AC3-3D0A-983E25581A10}"/>
              </a:ext>
            </a:extLst>
          </p:cNvPr>
          <p:cNvSpPr txBox="1"/>
          <p:nvPr/>
        </p:nvSpPr>
        <p:spPr>
          <a:xfrm>
            <a:off x="5950395" y="4113957"/>
            <a:ext cx="1836967" cy="1046440"/>
          </a:xfrm>
          <a:prstGeom prst="rect">
            <a:avLst/>
          </a:prstGeom>
          <a:solidFill>
            <a:schemeClr val="bg1"/>
          </a:solidFill>
        </p:spPr>
        <p:txBody>
          <a:bodyPr wrap="square">
            <a:spAutoFit/>
          </a:bodyPr>
          <a:lstStyle/>
          <a:p>
            <a:r>
              <a:rPr lang="en-US" b="1" dirty="0">
                <a:solidFill>
                  <a:srgbClr val="7F3494"/>
                </a:solidFill>
              </a:rPr>
              <a:t>Person-</a:t>
            </a:r>
            <a:r>
              <a:rPr lang="en-US" b="1" dirty="0" err="1">
                <a:solidFill>
                  <a:srgbClr val="7F3494"/>
                </a:solidFill>
              </a:rPr>
              <a:t>centred</a:t>
            </a:r>
            <a:r>
              <a:rPr lang="en-US" dirty="0">
                <a:solidFill>
                  <a:srgbClr val="7F3494"/>
                </a:solidFill>
              </a:rPr>
              <a:t> </a:t>
            </a:r>
          </a:p>
          <a:p>
            <a:r>
              <a:rPr lang="en-US" sz="1200" dirty="0">
                <a:solidFill>
                  <a:srgbClr val="7F3494"/>
                </a:solidFill>
              </a:rPr>
              <a:t>Putting the person first to give control over own environment, care and support needs </a:t>
            </a:r>
            <a:r>
              <a:rPr lang="en-US" sz="1200" dirty="0" err="1">
                <a:solidFill>
                  <a:srgbClr val="7F3494"/>
                </a:solidFill>
              </a:rPr>
              <a:t>etc</a:t>
            </a:r>
            <a:endParaRPr lang="en-US" sz="1200" dirty="0">
              <a:solidFill>
                <a:srgbClr val="7F3494"/>
              </a:solidFill>
            </a:endParaRPr>
          </a:p>
        </p:txBody>
      </p:sp>
      <p:sp>
        <p:nvSpPr>
          <p:cNvPr id="10" name="TextBox 9">
            <a:extLst>
              <a:ext uri="{FF2B5EF4-FFF2-40B4-BE49-F238E27FC236}">
                <a16:creationId xmlns:a16="http://schemas.microsoft.com/office/drawing/2014/main" id="{14873C09-E70F-7488-1CE3-BB62018E70EE}"/>
              </a:ext>
            </a:extLst>
          </p:cNvPr>
          <p:cNvSpPr txBox="1"/>
          <p:nvPr/>
        </p:nvSpPr>
        <p:spPr>
          <a:xfrm>
            <a:off x="6803633" y="5264348"/>
            <a:ext cx="1836967" cy="1046440"/>
          </a:xfrm>
          <a:prstGeom prst="rect">
            <a:avLst/>
          </a:prstGeom>
          <a:solidFill>
            <a:schemeClr val="bg1"/>
          </a:solidFill>
        </p:spPr>
        <p:txBody>
          <a:bodyPr wrap="square">
            <a:spAutoFit/>
          </a:bodyPr>
          <a:lstStyle/>
          <a:p>
            <a:r>
              <a:rPr lang="en-US" b="1" dirty="0">
                <a:solidFill>
                  <a:srgbClr val="7F3494"/>
                </a:solidFill>
              </a:rPr>
              <a:t>Outcome-</a:t>
            </a:r>
            <a:r>
              <a:rPr lang="en-US" b="1" dirty="0" err="1">
                <a:solidFill>
                  <a:srgbClr val="7F3494"/>
                </a:solidFill>
              </a:rPr>
              <a:t>focussed</a:t>
            </a:r>
            <a:r>
              <a:rPr lang="en-US" dirty="0">
                <a:solidFill>
                  <a:srgbClr val="7F3494"/>
                </a:solidFill>
              </a:rPr>
              <a:t> </a:t>
            </a:r>
          </a:p>
          <a:p>
            <a:r>
              <a:rPr lang="en-US" sz="1200" dirty="0">
                <a:solidFill>
                  <a:srgbClr val="7F3494"/>
                </a:solidFill>
              </a:rPr>
              <a:t>Improve health &amp; well-being to improve quality of life or maintain independence</a:t>
            </a:r>
          </a:p>
        </p:txBody>
      </p:sp>
      <p:sp>
        <p:nvSpPr>
          <p:cNvPr id="11" name="TextBox 10">
            <a:extLst>
              <a:ext uri="{FF2B5EF4-FFF2-40B4-BE49-F238E27FC236}">
                <a16:creationId xmlns:a16="http://schemas.microsoft.com/office/drawing/2014/main" id="{E68230D0-EA82-76BB-DB9F-4E2981ED8396}"/>
              </a:ext>
            </a:extLst>
          </p:cNvPr>
          <p:cNvSpPr txBox="1"/>
          <p:nvPr/>
        </p:nvSpPr>
        <p:spPr>
          <a:xfrm>
            <a:off x="9782174" y="4144144"/>
            <a:ext cx="2153248" cy="1046440"/>
          </a:xfrm>
          <a:prstGeom prst="rect">
            <a:avLst/>
          </a:prstGeom>
          <a:solidFill>
            <a:schemeClr val="bg1"/>
          </a:solidFill>
        </p:spPr>
        <p:txBody>
          <a:bodyPr wrap="square">
            <a:spAutoFit/>
          </a:bodyPr>
          <a:lstStyle/>
          <a:p>
            <a:r>
              <a:rPr lang="en-US" b="1" dirty="0">
                <a:solidFill>
                  <a:srgbClr val="7F3494"/>
                </a:solidFill>
              </a:rPr>
              <a:t>Interoperable</a:t>
            </a:r>
            <a:r>
              <a:rPr lang="en-US" dirty="0">
                <a:solidFill>
                  <a:srgbClr val="7F3494"/>
                </a:solidFill>
              </a:rPr>
              <a:t> </a:t>
            </a:r>
          </a:p>
          <a:p>
            <a:r>
              <a:rPr lang="en-US" sz="1200" dirty="0">
                <a:solidFill>
                  <a:srgbClr val="7F3494"/>
                </a:solidFill>
              </a:rPr>
              <a:t>Ability to integrate &amp; work across systems &amp; platforms to meet individuals’ diverse </a:t>
            </a:r>
          </a:p>
          <a:p>
            <a:r>
              <a:rPr lang="en-US" sz="1200" dirty="0">
                <a:solidFill>
                  <a:srgbClr val="7F3494"/>
                </a:solidFill>
              </a:rPr>
              <a:t>needs and aspirations</a:t>
            </a:r>
          </a:p>
        </p:txBody>
      </p:sp>
      <p:sp>
        <p:nvSpPr>
          <p:cNvPr id="12" name="TextBox 11">
            <a:extLst>
              <a:ext uri="{FF2B5EF4-FFF2-40B4-BE49-F238E27FC236}">
                <a16:creationId xmlns:a16="http://schemas.microsoft.com/office/drawing/2014/main" id="{08C22E7A-08E0-6687-7896-A76160B0171E}"/>
              </a:ext>
            </a:extLst>
          </p:cNvPr>
          <p:cNvSpPr txBox="1"/>
          <p:nvPr/>
        </p:nvSpPr>
        <p:spPr>
          <a:xfrm>
            <a:off x="9068547" y="5290418"/>
            <a:ext cx="2440624" cy="1046440"/>
          </a:xfrm>
          <a:prstGeom prst="rect">
            <a:avLst/>
          </a:prstGeom>
          <a:solidFill>
            <a:schemeClr val="bg1"/>
          </a:solidFill>
        </p:spPr>
        <p:txBody>
          <a:bodyPr wrap="square">
            <a:spAutoFit/>
          </a:bodyPr>
          <a:lstStyle/>
          <a:p>
            <a:r>
              <a:rPr lang="en-US" b="1" dirty="0">
                <a:solidFill>
                  <a:srgbClr val="7F3494"/>
                </a:solidFill>
              </a:rPr>
              <a:t>Inclusive</a:t>
            </a:r>
            <a:r>
              <a:rPr lang="en-US" dirty="0">
                <a:solidFill>
                  <a:srgbClr val="7F3494"/>
                </a:solidFill>
              </a:rPr>
              <a:t> </a:t>
            </a:r>
          </a:p>
          <a:p>
            <a:r>
              <a:rPr lang="en-US" sz="1200" dirty="0">
                <a:solidFill>
                  <a:srgbClr val="7F3494"/>
                </a:solidFill>
              </a:rPr>
              <a:t>Reduce digital, health, income inequalities to enable active involvement in home, local community or networks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0"/>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a:t>Care Workers and Technology</a:t>
            </a:r>
            <a:endParaRPr/>
          </a:p>
        </p:txBody>
      </p:sp>
      <p:sp>
        <p:nvSpPr>
          <p:cNvPr id="321" name="Google Shape;321;p30"/>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1"/>
          <p:cNvSpPr/>
          <p:nvPr/>
        </p:nvSpPr>
        <p:spPr>
          <a:xfrm>
            <a:off x="365760" y="264161"/>
            <a:ext cx="11460480" cy="1209040"/>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7" name="Google Shape;327;p31"/>
          <p:cNvSpPr txBox="1">
            <a:spLocks noGrp="1"/>
          </p:cNvSpPr>
          <p:nvPr>
            <p:ph type="body" idx="1"/>
          </p:nvPr>
        </p:nvSpPr>
        <p:spPr>
          <a:xfrm>
            <a:off x="3945478" y="1596871"/>
            <a:ext cx="7664450" cy="3637280"/>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1000"/>
              </a:spcBef>
              <a:spcAft>
                <a:spcPts val="0"/>
              </a:spcAft>
              <a:buSzPts val="2400"/>
            </a:pPr>
            <a:r>
              <a:rPr lang="en-US" dirty="0">
                <a:solidFill>
                  <a:srgbClr val="002060"/>
                </a:solidFill>
              </a:rPr>
              <a:t>Covid-19 has worsened the working conditions of care workers around the world, due to the shortage of biosafety equipment, scarce of infection control systems, lack of recognition programs and work incentives, and finally physical and psychological abuse and discrimination by patients, which has an impact on their mental health. </a:t>
            </a:r>
            <a:endParaRPr dirty="0">
              <a:solidFill>
                <a:srgbClr val="002060"/>
              </a:solidFill>
            </a:endParaRPr>
          </a:p>
          <a:p>
            <a:pPr marL="228600" lvl="0" indent="0" algn="just" rtl="0">
              <a:lnSpc>
                <a:spcPct val="90000"/>
              </a:lnSpc>
              <a:spcBef>
                <a:spcPts val="1000"/>
              </a:spcBef>
              <a:spcAft>
                <a:spcPts val="0"/>
              </a:spcAft>
              <a:buSzPts val="2400"/>
            </a:pPr>
            <a:r>
              <a:rPr lang="en-US" dirty="0">
                <a:solidFill>
                  <a:srgbClr val="002060"/>
                </a:solidFill>
              </a:rPr>
              <a:t>According to the American Healthcare Association (AHCA) and National Centre for Assisted Living (NCAL), long-term care facilities are facing the </a:t>
            </a:r>
            <a:r>
              <a:rPr lang="en-US" u="sng" dirty="0">
                <a:solidFill>
                  <a:srgbClr val="002060"/>
                </a:solidFill>
                <a:hlinkClick r:id="rId3">
                  <a:extLst>
                    <a:ext uri="{A12FA001-AC4F-418D-AE19-62706E023703}">
                      <ahyp:hlinkClr xmlns:ahyp="http://schemas.microsoft.com/office/drawing/2018/hyperlinkcolor" val="tx"/>
                    </a:ext>
                  </a:extLst>
                </a:hlinkClick>
              </a:rPr>
              <a:t>worst </a:t>
            </a:r>
            <a:r>
              <a:rPr lang="en-US" u="sng" dirty="0" err="1">
                <a:solidFill>
                  <a:srgbClr val="002060"/>
                </a:solidFill>
                <a:hlinkClick r:id="rId3">
                  <a:extLst>
                    <a:ext uri="{A12FA001-AC4F-418D-AE19-62706E023703}">
                      <ahyp:hlinkClr xmlns:ahyp="http://schemas.microsoft.com/office/drawing/2018/hyperlinkcolor" val="tx"/>
                    </a:ext>
                  </a:extLst>
                </a:hlinkClick>
              </a:rPr>
              <a:t>labour</a:t>
            </a:r>
            <a:r>
              <a:rPr lang="en-US" u="sng" dirty="0">
                <a:solidFill>
                  <a:srgbClr val="002060"/>
                </a:solidFill>
                <a:hlinkClick r:id="rId3">
                  <a:extLst>
                    <a:ext uri="{A12FA001-AC4F-418D-AE19-62706E023703}">
                      <ahyp:hlinkClr xmlns:ahyp="http://schemas.microsoft.com/office/drawing/2018/hyperlinkcolor" val="tx"/>
                    </a:ext>
                  </a:extLst>
                </a:hlinkClick>
              </a:rPr>
              <a:t> crisis</a:t>
            </a:r>
            <a:r>
              <a:rPr lang="en-US" dirty="0">
                <a:solidFill>
                  <a:srgbClr val="002060"/>
                </a:solidFill>
              </a:rPr>
              <a:t> of any healthcare sector today. </a:t>
            </a:r>
            <a:endParaRPr dirty="0">
              <a:solidFill>
                <a:srgbClr val="002060"/>
              </a:solidFill>
            </a:endParaRPr>
          </a:p>
          <a:p>
            <a:pPr marL="228600" lvl="0" indent="0" algn="just" rtl="0">
              <a:lnSpc>
                <a:spcPct val="90000"/>
              </a:lnSpc>
              <a:spcBef>
                <a:spcPts val="1000"/>
              </a:spcBef>
              <a:spcAft>
                <a:spcPts val="0"/>
              </a:spcAft>
              <a:buSzPts val="2400"/>
            </a:pPr>
            <a:r>
              <a:rPr lang="en-US" dirty="0">
                <a:solidFill>
                  <a:srgbClr val="002060"/>
                </a:solidFill>
              </a:rPr>
              <a:t>The Bureau of </a:t>
            </a:r>
            <a:r>
              <a:rPr lang="en-US" dirty="0" err="1">
                <a:solidFill>
                  <a:srgbClr val="002060"/>
                </a:solidFill>
              </a:rPr>
              <a:t>Labour</a:t>
            </a:r>
            <a:r>
              <a:rPr lang="en-US" dirty="0">
                <a:solidFill>
                  <a:srgbClr val="002060"/>
                </a:solidFill>
              </a:rPr>
              <a:t> Statistics data from November 2021 shows that nursing and residential care facilities lost over 11,000 jobs. </a:t>
            </a:r>
            <a:endParaRPr dirty="0">
              <a:solidFill>
                <a:srgbClr val="002060"/>
              </a:solidFill>
            </a:endParaRPr>
          </a:p>
        </p:txBody>
      </p:sp>
      <p:sp>
        <p:nvSpPr>
          <p:cNvPr id="328" name="Google Shape;328;p31"/>
          <p:cNvSpPr txBox="1">
            <a:spLocks noGrp="1"/>
          </p:cNvSpPr>
          <p:nvPr>
            <p:ph type="body" idx="2"/>
          </p:nvPr>
        </p:nvSpPr>
        <p:spPr>
          <a:xfrm>
            <a:off x="798381" y="387831"/>
            <a:ext cx="10595237"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b="1" i="0" dirty="0">
                <a:latin typeface="Open Sans"/>
                <a:ea typeface="Open Sans"/>
                <a:cs typeface="Open Sans"/>
                <a:sym typeface="Open Sans"/>
              </a:rPr>
              <a:t>The situation of Care Workers</a:t>
            </a:r>
            <a:endParaRPr dirty="0"/>
          </a:p>
          <a:p>
            <a:pPr marL="457200" lvl="0" indent="-228600" algn="ctr" rtl="0">
              <a:lnSpc>
                <a:spcPct val="90000"/>
              </a:lnSpc>
              <a:spcBef>
                <a:spcPts val="1000"/>
              </a:spcBef>
              <a:spcAft>
                <a:spcPts val="0"/>
              </a:spcAft>
              <a:buSzPts val="3600"/>
              <a:buNone/>
            </a:pPr>
            <a:endParaRPr b="1" i="0" dirty="0">
              <a:latin typeface="Open Sans"/>
              <a:ea typeface="Open Sans"/>
              <a:cs typeface="Open Sans"/>
              <a:sym typeface="Open Sans"/>
            </a:endParaRPr>
          </a:p>
          <a:p>
            <a:pPr marL="457200" lvl="0" indent="-228600" algn="ctr" rtl="0">
              <a:lnSpc>
                <a:spcPct val="90000"/>
              </a:lnSpc>
              <a:spcBef>
                <a:spcPts val="1000"/>
              </a:spcBef>
              <a:spcAft>
                <a:spcPts val="0"/>
              </a:spcAft>
              <a:buSzPts val="3600"/>
              <a:buNone/>
            </a:pPr>
            <a:endParaRPr dirty="0"/>
          </a:p>
        </p:txBody>
      </p:sp>
      <p:pic>
        <p:nvPicPr>
          <p:cNvPr id="330" name="Google Shape;330;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61709" y="42704"/>
            <a:ext cx="1096439" cy="747324"/>
          </a:xfrm>
          <a:prstGeom prst="rect">
            <a:avLst/>
          </a:prstGeom>
          <a:noFill/>
          <a:ln>
            <a:noFill/>
          </a:ln>
        </p:spPr>
      </p:pic>
      <p:pic>
        <p:nvPicPr>
          <p:cNvPr id="3" name="Picture 2" descr="Woman wearing mask">
            <a:extLst>
              <a:ext uri="{FF2B5EF4-FFF2-40B4-BE49-F238E27FC236}">
                <a16:creationId xmlns:a16="http://schemas.microsoft.com/office/drawing/2014/main" id="{CEB4F607-8B09-E8A7-238A-53B38F24F9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5764" y="1838324"/>
            <a:ext cx="3339714" cy="43434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3"/>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01</a:t>
            </a:r>
            <a:endParaRPr/>
          </a:p>
        </p:txBody>
      </p:sp>
      <p:sp>
        <p:nvSpPr>
          <p:cNvPr id="117" name="Google Shape;117;p13"/>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sz="2400" b="1" dirty="0"/>
              <a:t>The Housing Care Project</a:t>
            </a:r>
            <a:endParaRPr sz="2400" b="1" dirty="0"/>
          </a:p>
        </p:txBody>
      </p:sp>
      <p:sp>
        <p:nvSpPr>
          <p:cNvPr id="118" name="Google Shape;118;p13"/>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02</a:t>
            </a:r>
            <a:endParaRPr/>
          </a:p>
        </p:txBody>
      </p:sp>
      <p:sp>
        <p:nvSpPr>
          <p:cNvPr id="119" name="Google Shape;119;p13"/>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sz="2400" b="1"/>
              <a:t>Caring through technology: Is it possible?</a:t>
            </a:r>
            <a:endParaRPr sz="2400" b="1"/>
          </a:p>
        </p:txBody>
      </p:sp>
      <p:sp>
        <p:nvSpPr>
          <p:cNvPr id="120" name="Google Shape;120;p13"/>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03</a:t>
            </a:r>
            <a:endParaRPr/>
          </a:p>
        </p:txBody>
      </p:sp>
      <p:sp>
        <p:nvSpPr>
          <p:cNvPr id="121" name="Google Shape;121;p13"/>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sz="2400" b="1"/>
              <a:t>Care Workers and Technology</a:t>
            </a:r>
            <a:endParaRPr sz="2400" b="1"/>
          </a:p>
        </p:txBody>
      </p:sp>
      <p:sp>
        <p:nvSpPr>
          <p:cNvPr id="122" name="Google Shape;122;p13"/>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04</a:t>
            </a:r>
            <a:endParaRPr/>
          </a:p>
        </p:txBody>
      </p:sp>
      <p:sp>
        <p:nvSpPr>
          <p:cNvPr id="123" name="Google Shape;123;p13"/>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sz="2400" b="1" dirty="0"/>
              <a:t>Is not just a theory, it is a reality.  Examples. </a:t>
            </a:r>
            <a:endParaRPr sz="2400" b="1" dirty="0"/>
          </a:p>
        </p:txBody>
      </p:sp>
      <p:sp>
        <p:nvSpPr>
          <p:cNvPr id="124" name="Google Shape;124;p13"/>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05</a:t>
            </a:r>
            <a:endParaRPr/>
          </a:p>
        </p:txBody>
      </p:sp>
      <p:sp>
        <p:nvSpPr>
          <p:cNvPr id="125" name="Google Shape;125;p13"/>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sz="2400" b="1" dirty="0"/>
              <a:t>About this Massive Open Online Course (MOOC)</a:t>
            </a:r>
            <a:endParaRPr sz="2400" b="1" dirty="0"/>
          </a:p>
        </p:txBody>
      </p:sp>
      <p:sp>
        <p:nvSpPr>
          <p:cNvPr id="126" name="Google Shape;126;p13"/>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n-US"/>
              <a:t>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2"/>
          <p:cNvSpPr/>
          <p:nvPr/>
        </p:nvSpPr>
        <p:spPr>
          <a:xfrm>
            <a:off x="365760" y="264160"/>
            <a:ext cx="11460480" cy="1496285"/>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6" name="Google Shape;336;p32"/>
          <p:cNvSpPr txBox="1">
            <a:spLocks noGrp="1"/>
          </p:cNvSpPr>
          <p:nvPr>
            <p:ph type="body" idx="1"/>
          </p:nvPr>
        </p:nvSpPr>
        <p:spPr>
          <a:xfrm>
            <a:off x="688750" y="1695484"/>
            <a:ext cx="10814498" cy="747324"/>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1000"/>
              </a:spcBef>
              <a:spcAft>
                <a:spcPts val="0"/>
              </a:spcAft>
              <a:buSzPts val="2400"/>
              <a:buNone/>
            </a:pPr>
            <a:r>
              <a:rPr lang="en-US" sz="3600" b="1" dirty="0">
                <a:solidFill>
                  <a:srgbClr val="002060"/>
                </a:solidFill>
              </a:rPr>
              <a:t>Improve Scheduling</a:t>
            </a:r>
            <a:endParaRPr dirty="0">
              <a:solidFill>
                <a:srgbClr val="002060"/>
              </a:solidFill>
            </a:endParaRPr>
          </a:p>
        </p:txBody>
      </p:sp>
      <p:sp>
        <p:nvSpPr>
          <p:cNvPr id="337" name="Google Shape;337;p32"/>
          <p:cNvSpPr txBox="1">
            <a:spLocks noGrp="1"/>
          </p:cNvSpPr>
          <p:nvPr>
            <p:ph type="body" idx="2"/>
          </p:nvPr>
        </p:nvSpPr>
        <p:spPr>
          <a:xfrm>
            <a:off x="798380" y="416366"/>
            <a:ext cx="10595237"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b="1" i="0" dirty="0">
                <a:latin typeface="Calibri" panose="020F0502020204030204" pitchFamily="34" charset="0"/>
                <a:ea typeface="Calibri" panose="020F0502020204030204" pitchFamily="34" charset="0"/>
                <a:cs typeface="Calibri" panose="020F0502020204030204" pitchFamily="34" charset="0"/>
                <a:sym typeface="Open Sans"/>
              </a:rPr>
              <a:t>How Technology Can Help Care Workers for Seniors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38" name="Google Shape;338;p32"/>
          <p:cNvSpPr txBox="1"/>
          <p:nvPr/>
        </p:nvSpPr>
        <p:spPr>
          <a:xfrm>
            <a:off x="477520" y="2701983"/>
            <a:ext cx="11025728" cy="2789085"/>
          </a:xfrm>
          <a:prstGeom prst="rect">
            <a:avLst/>
          </a:prstGeom>
          <a:noFill/>
          <a:ln>
            <a:noFill/>
          </a:ln>
        </p:spPr>
        <p:txBody>
          <a:bodyPr spcFirstLastPara="1" wrap="square" lIns="91425" tIns="45700" rIns="91425" bIns="45700" anchor="t" anchorCtr="0">
            <a:noAutofit/>
          </a:bodyPr>
          <a:lstStyle/>
          <a:p>
            <a:pPr marL="228600" marR="0" lvl="0" indent="0" algn="just" rtl="0">
              <a:lnSpc>
                <a:spcPct val="90000"/>
              </a:lnSpc>
              <a:spcBef>
                <a:spcPts val="1000"/>
              </a:spcBef>
              <a:spcAft>
                <a:spcPts val="0"/>
              </a:spcAft>
              <a:buClr>
                <a:srgbClr val="092E4B"/>
              </a:buClr>
              <a:buSzPts val="2400"/>
              <a:buFont typeface="Arial"/>
              <a:buNone/>
            </a:pPr>
            <a:r>
              <a:rPr lang="en-US" sz="2400" b="0" i="0" u="none" strike="noStrike" cap="none" dirty="0">
                <a:solidFill>
                  <a:srgbClr val="002060"/>
                </a:solidFill>
                <a:latin typeface="Calibri"/>
                <a:ea typeface="Calibri"/>
                <a:cs typeface="Calibri"/>
                <a:sym typeface="Calibri"/>
              </a:rPr>
              <a:t>There are so many technologies, such as </a:t>
            </a:r>
            <a:r>
              <a:rPr lang="en-US" sz="2400" b="0" i="0" u="sng" strike="noStrike" cap="none" dirty="0" err="1">
                <a:solidFill>
                  <a:srgbClr val="00206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CarePredict</a:t>
            </a:r>
            <a:r>
              <a:rPr lang="en-US" sz="2400" b="0" i="0" u="none" strike="noStrike" cap="none" dirty="0">
                <a:solidFill>
                  <a:srgbClr val="002060"/>
                </a:solidFill>
                <a:latin typeface="Calibri"/>
                <a:ea typeface="Calibri"/>
                <a:cs typeface="Calibri"/>
                <a:sym typeface="Calibri"/>
              </a:rPr>
              <a:t>, that allow care workers to working conditions and preparedness by being able to </a:t>
            </a:r>
            <a:r>
              <a:rPr lang="en-US" sz="2400" b="0" i="0" u="none" strike="noStrike" cap="none" dirty="0" err="1">
                <a:solidFill>
                  <a:srgbClr val="002060"/>
                </a:solidFill>
                <a:latin typeface="Calibri"/>
                <a:ea typeface="Calibri"/>
                <a:cs typeface="Calibri"/>
                <a:sym typeface="Calibri"/>
              </a:rPr>
              <a:t>recognise</a:t>
            </a:r>
            <a:r>
              <a:rPr lang="en-US" sz="2400" b="0" i="0" u="none" strike="noStrike" cap="none" dirty="0">
                <a:solidFill>
                  <a:srgbClr val="002060"/>
                </a:solidFill>
                <a:latin typeface="Calibri"/>
                <a:ea typeface="Calibri"/>
                <a:cs typeface="Calibri"/>
                <a:sym typeface="Calibri"/>
              </a:rPr>
              <a:t> and identify the higher demand periods with their patients. </a:t>
            </a:r>
            <a:endParaRPr dirty="0">
              <a:solidFill>
                <a:srgbClr val="002060"/>
              </a:solidFill>
            </a:endParaRPr>
          </a:p>
          <a:p>
            <a:pPr marL="228600" marR="0" lvl="0" indent="0" algn="just" rtl="0">
              <a:lnSpc>
                <a:spcPct val="90000"/>
              </a:lnSpc>
              <a:spcBef>
                <a:spcPts val="1000"/>
              </a:spcBef>
              <a:spcAft>
                <a:spcPts val="0"/>
              </a:spcAft>
              <a:buClr>
                <a:srgbClr val="092E4B"/>
              </a:buClr>
              <a:buSzPts val="2400"/>
              <a:buFont typeface="Arial"/>
              <a:buNone/>
            </a:pPr>
            <a:r>
              <a:rPr lang="en-US" sz="2400" b="0" i="0" u="none" strike="noStrike" cap="none" dirty="0">
                <a:solidFill>
                  <a:srgbClr val="002060"/>
                </a:solidFill>
                <a:latin typeface="Calibri"/>
                <a:ea typeface="Calibri"/>
                <a:cs typeface="Calibri"/>
                <a:sym typeface="Calibri"/>
              </a:rPr>
              <a:t>For example, an assisted living facility using </a:t>
            </a:r>
            <a:r>
              <a:rPr lang="en-US" sz="2400" b="0" i="0" u="none" strike="noStrike" cap="none" dirty="0" err="1">
                <a:solidFill>
                  <a:srgbClr val="002060"/>
                </a:solidFill>
                <a:latin typeface="Calibri"/>
                <a:ea typeface="Calibri"/>
                <a:cs typeface="Calibri"/>
                <a:sym typeface="Calibri"/>
              </a:rPr>
              <a:t>CarePredict</a:t>
            </a:r>
            <a:r>
              <a:rPr lang="en-US" sz="2400" b="0" i="0" u="none" strike="noStrike" cap="none" dirty="0">
                <a:solidFill>
                  <a:srgbClr val="002060"/>
                </a:solidFill>
                <a:latin typeface="Calibri"/>
                <a:ea typeface="Calibri"/>
                <a:cs typeface="Calibri"/>
                <a:sym typeface="Calibri"/>
              </a:rPr>
              <a:t> identified specific times during the day when there was an increased and consistent demand.</a:t>
            </a:r>
            <a:endParaRPr dirty="0">
              <a:solidFill>
                <a:srgbClr val="002060"/>
              </a:solidFill>
            </a:endParaRPr>
          </a:p>
          <a:p>
            <a:pPr marL="228600" marR="0" lvl="0" indent="0" algn="just" rtl="0">
              <a:lnSpc>
                <a:spcPct val="90000"/>
              </a:lnSpc>
              <a:spcBef>
                <a:spcPts val="1000"/>
              </a:spcBef>
              <a:spcAft>
                <a:spcPts val="0"/>
              </a:spcAft>
              <a:buClr>
                <a:srgbClr val="092E4B"/>
              </a:buClr>
              <a:buSzPts val="2400"/>
              <a:buFont typeface="Arial"/>
              <a:buNone/>
            </a:pPr>
            <a:r>
              <a:rPr lang="en-US" sz="2400" b="0" i="0" u="none" strike="noStrike" cap="none" dirty="0">
                <a:solidFill>
                  <a:srgbClr val="002060"/>
                </a:solidFill>
                <a:latin typeface="Calibri"/>
                <a:ea typeface="Calibri"/>
                <a:cs typeface="Calibri"/>
                <a:sym typeface="Calibri"/>
              </a:rPr>
              <a:t>This allows facilities to: </a:t>
            </a:r>
            <a:r>
              <a:rPr lang="en-US" sz="2400" b="0" i="0" u="none" strike="noStrike" cap="none" dirty="0" err="1">
                <a:solidFill>
                  <a:srgbClr val="002060"/>
                </a:solidFill>
                <a:latin typeface="Calibri"/>
                <a:ea typeface="Calibri"/>
                <a:cs typeface="Calibri"/>
                <a:sym typeface="Calibri"/>
              </a:rPr>
              <a:t>Optimise</a:t>
            </a:r>
            <a:r>
              <a:rPr lang="en-US" sz="2400" b="0" i="0" u="none" strike="noStrike" cap="none" dirty="0">
                <a:solidFill>
                  <a:srgbClr val="002060"/>
                </a:solidFill>
                <a:latin typeface="Calibri"/>
                <a:ea typeface="Calibri"/>
                <a:cs typeface="Calibri"/>
                <a:sym typeface="Calibri"/>
              </a:rPr>
              <a:t> staffing based on resident needs. </a:t>
            </a:r>
            <a:endParaRPr dirty="0">
              <a:solidFill>
                <a:srgbClr val="002060"/>
              </a:solidFill>
            </a:endParaRPr>
          </a:p>
        </p:txBody>
      </p:sp>
      <p:pic>
        <p:nvPicPr>
          <p:cNvPr id="339" name="Google Shape;339;p32" descr="CarePredict Logo">
            <a:hlinkClick r:id="rId3"/>
          </p:cNvPr>
          <p:cNvPicPr preferRelativeResize="0"/>
          <p:nvPr/>
        </p:nvPicPr>
        <p:blipFill rotWithShape="1">
          <a:blip r:embed="rId4">
            <a:alphaModFix/>
          </a:blip>
          <a:srcRect/>
          <a:stretch/>
        </p:blipFill>
        <p:spPr>
          <a:xfrm>
            <a:off x="591820" y="5750243"/>
            <a:ext cx="2514600" cy="600075"/>
          </a:xfrm>
          <a:prstGeom prst="rect">
            <a:avLst/>
          </a:prstGeom>
          <a:noFill/>
          <a:ln>
            <a:noFill/>
          </a:ln>
        </p:spPr>
      </p:pic>
      <p:sp>
        <p:nvSpPr>
          <p:cNvPr id="340" name="Google Shape;340;p32"/>
          <p:cNvSpPr/>
          <p:nvPr/>
        </p:nvSpPr>
        <p:spPr>
          <a:xfrm rot="5400000">
            <a:off x="3429744" y="5441426"/>
            <a:ext cx="719870" cy="1137920"/>
          </a:xfrm>
          <a:prstGeom prst="downArrow">
            <a:avLst>
              <a:gd name="adj1" fmla="val 50000"/>
              <a:gd name="adj2" fmla="val 50000"/>
            </a:avLst>
          </a:prstGeom>
          <a:solidFill>
            <a:srgbClr val="7F3494"/>
          </a:solidFill>
          <a:ln w="25400" cap="flat" cmpd="sng">
            <a:solidFill>
              <a:srgbClr val="24BA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1" name="Google Shape;341;p32"/>
          <p:cNvSpPr txBox="1"/>
          <p:nvPr/>
        </p:nvSpPr>
        <p:spPr>
          <a:xfrm>
            <a:off x="3301999" y="5856497"/>
            <a:ext cx="16052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Click here</a:t>
            </a:r>
            <a:endParaRPr sz="1400" b="1" i="0" u="none" strike="noStrike" cap="none">
              <a:solidFill>
                <a:schemeClr val="lt1"/>
              </a:solidFill>
              <a:latin typeface="Arial"/>
              <a:ea typeface="Arial"/>
              <a:cs typeface="Arial"/>
              <a:sym typeface="Arial"/>
            </a:endParaRPr>
          </a:p>
        </p:txBody>
      </p:sp>
      <p:pic>
        <p:nvPicPr>
          <p:cNvPr id="342" name="Google Shape;342;p3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061709" y="42704"/>
            <a:ext cx="1096439" cy="7473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3"/>
          <p:cNvSpPr/>
          <p:nvPr/>
        </p:nvSpPr>
        <p:spPr>
          <a:xfrm>
            <a:off x="365760" y="264160"/>
            <a:ext cx="11460480" cy="1496285"/>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8" name="Google Shape;348;p33"/>
          <p:cNvSpPr txBox="1">
            <a:spLocks noGrp="1"/>
          </p:cNvSpPr>
          <p:nvPr>
            <p:ph type="body" idx="1"/>
          </p:nvPr>
        </p:nvSpPr>
        <p:spPr>
          <a:xfrm>
            <a:off x="688750" y="1998027"/>
            <a:ext cx="10814498" cy="747324"/>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1000"/>
              </a:spcBef>
              <a:spcAft>
                <a:spcPts val="0"/>
              </a:spcAft>
              <a:buSzPts val="2400"/>
              <a:buNone/>
            </a:pPr>
            <a:r>
              <a:rPr lang="en-US" sz="3600" b="1" dirty="0">
                <a:solidFill>
                  <a:srgbClr val="002060"/>
                </a:solidFill>
              </a:rPr>
              <a:t>Seamless client visits</a:t>
            </a:r>
            <a:endParaRPr dirty="0">
              <a:solidFill>
                <a:srgbClr val="002060"/>
              </a:solidFill>
            </a:endParaRPr>
          </a:p>
        </p:txBody>
      </p:sp>
      <p:sp>
        <p:nvSpPr>
          <p:cNvPr id="350" name="Google Shape;350;p33"/>
          <p:cNvSpPr txBox="1"/>
          <p:nvPr/>
        </p:nvSpPr>
        <p:spPr>
          <a:xfrm>
            <a:off x="477520" y="2745351"/>
            <a:ext cx="11025728" cy="2789085"/>
          </a:xfrm>
          <a:prstGeom prst="rect">
            <a:avLst/>
          </a:prstGeom>
          <a:noFill/>
          <a:ln>
            <a:noFill/>
          </a:ln>
        </p:spPr>
        <p:txBody>
          <a:bodyPr spcFirstLastPara="1" wrap="square" lIns="91425" tIns="45700" rIns="91425" bIns="45700" anchor="t" anchorCtr="0">
            <a:noAutofit/>
          </a:bodyPr>
          <a:lstStyle/>
          <a:p>
            <a:pPr marL="228600" marR="0" lvl="0" indent="0" algn="just" rtl="0">
              <a:lnSpc>
                <a:spcPct val="90000"/>
              </a:lnSpc>
              <a:spcBef>
                <a:spcPts val="1000"/>
              </a:spcBef>
              <a:spcAft>
                <a:spcPts val="0"/>
              </a:spcAft>
              <a:buClr>
                <a:srgbClr val="092E4B"/>
              </a:buClr>
              <a:buSzPts val="2400"/>
              <a:buFont typeface="Arial"/>
              <a:buNone/>
            </a:pPr>
            <a:r>
              <a:rPr lang="en-US" sz="2400" b="0" i="0" u="none" strike="noStrike" cap="none" dirty="0">
                <a:solidFill>
                  <a:srgbClr val="002060"/>
                </a:solidFill>
                <a:latin typeface="Calibri"/>
                <a:ea typeface="Calibri"/>
                <a:cs typeface="Calibri"/>
                <a:sym typeface="Calibri"/>
              </a:rPr>
              <a:t>The possibility to record every visit made by each worker in an App or software, allows all the teammates to know the </a:t>
            </a:r>
            <a:r>
              <a:rPr lang="en-US" sz="2400" b="0" i="0" u="none" strike="noStrike" cap="none" dirty="0" err="1">
                <a:solidFill>
                  <a:srgbClr val="002060"/>
                </a:solidFill>
                <a:latin typeface="Calibri"/>
                <a:ea typeface="Calibri"/>
                <a:cs typeface="Calibri"/>
                <a:sym typeface="Calibri"/>
              </a:rPr>
              <a:t>behaviour</a:t>
            </a:r>
            <a:r>
              <a:rPr lang="en-US" sz="2400" b="0" i="0" u="none" strike="noStrike" cap="none" dirty="0">
                <a:solidFill>
                  <a:srgbClr val="002060"/>
                </a:solidFill>
                <a:latin typeface="Calibri"/>
                <a:ea typeface="Calibri"/>
                <a:cs typeface="Calibri"/>
                <a:sym typeface="Calibri"/>
              </a:rPr>
              <a:t> of each client or patient.</a:t>
            </a:r>
            <a:endParaRPr dirty="0">
              <a:solidFill>
                <a:srgbClr val="002060"/>
              </a:solidFill>
            </a:endParaRPr>
          </a:p>
          <a:p>
            <a:pPr marL="228600" marR="0" lvl="0" indent="0" algn="just" rtl="0">
              <a:lnSpc>
                <a:spcPct val="90000"/>
              </a:lnSpc>
              <a:spcBef>
                <a:spcPts val="1000"/>
              </a:spcBef>
              <a:spcAft>
                <a:spcPts val="0"/>
              </a:spcAft>
              <a:buClr>
                <a:srgbClr val="092E4B"/>
              </a:buClr>
              <a:buSzPts val="2400"/>
              <a:buFont typeface="Arial"/>
              <a:buNone/>
            </a:pPr>
            <a:r>
              <a:rPr lang="en-US" sz="2400" b="0" i="0" u="none" strike="noStrike" cap="none" dirty="0">
                <a:solidFill>
                  <a:srgbClr val="002060"/>
                </a:solidFill>
                <a:latin typeface="Calibri"/>
                <a:ea typeface="Calibri"/>
                <a:cs typeface="Calibri"/>
                <a:sym typeface="Calibri"/>
              </a:rPr>
              <a:t>Being able to know if the person to be cared for is aggressive (or having a more disruptive day) allows others to know if they should be prepared or even take the decision to send a professional with more experience in this type of situation.</a:t>
            </a:r>
            <a:endParaRPr dirty="0">
              <a:solidFill>
                <a:srgbClr val="002060"/>
              </a:solidFill>
            </a:endParaRPr>
          </a:p>
          <a:p>
            <a:pPr marL="228600" marR="0" lvl="0" indent="0" algn="just" rtl="0">
              <a:lnSpc>
                <a:spcPct val="90000"/>
              </a:lnSpc>
              <a:spcBef>
                <a:spcPts val="1000"/>
              </a:spcBef>
              <a:spcAft>
                <a:spcPts val="0"/>
              </a:spcAft>
              <a:buClr>
                <a:srgbClr val="092E4B"/>
              </a:buClr>
              <a:buSzPts val="2400"/>
              <a:buFont typeface="Arial"/>
              <a:buNone/>
            </a:pPr>
            <a:r>
              <a:rPr lang="en-US" sz="2400" b="0" i="0" u="none" strike="noStrike" cap="none" dirty="0">
                <a:solidFill>
                  <a:srgbClr val="002060"/>
                </a:solidFill>
                <a:latin typeface="Calibri"/>
                <a:ea typeface="Calibri"/>
                <a:cs typeface="Calibri"/>
                <a:sym typeface="Calibri"/>
              </a:rPr>
              <a:t>As well </a:t>
            </a:r>
            <a:r>
              <a:rPr lang="en-US" sz="2400" dirty="0">
                <a:solidFill>
                  <a:srgbClr val="002060"/>
                </a:solidFill>
                <a:latin typeface="Calibri"/>
                <a:ea typeface="Calibri"/>
                <a:cs typeface="Calibri"/>
                <a:sym typeface="Calibri"/>
              </a:rPr>
              <a:t>as having this information, </a:t>
            </a:r>
            <a:r>
              <a:rPr lang="en-US" sz="2400" b="0" i="0" u="none" strike="noStrike" cap="none" dirty="0">
                <a:solidFill>
                  <a:srgbClr val="002060"/>
                </a:solidFill>
                <a:latin typeface="Calibri"/>
                <a:ea typeface="Calibri"/>
                <a:cs typeface="Calibri"/>
                <a:sym typeface="Calibri"/>
              </a:rPr>
              <a:t>the company can upload the specific learning achieved on the file/page of this client/patient, allowing care workers to improve their skills before visits.</a:t>
            </a:r>
            <a:endParaRPr dirty="0">
              <a:solidFill>
                <a:srgbClr val="002060"/>
              </a:solidFill>
            </a:endParaRPr>
          </a:p>
        </p:txBody>
      </p:sp>
      <p:pic>
        <p:nvPicPr>
          <p:cNvPr id="351" name="Google Shape;351;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061709" y="42704"/>
            <a:ext cx="1096439" cy="747324"/>
          </a:xfrm>
          <a:prstGeom prst="rect">
            <a:avLst/>
          </a:prstGeom>
          <a:noFill/>
          <a:ln>
            <a:noFill/>
          </a:ln>
        </p:spPr>
      </p:pic>
      <p:sp>
        <p:nvSpPr>
          <p:cNvPr id="2" name="Google Shape;337;p32">
            <a:extLst>
              <a:ext uri="{FF2B5EF4-FFF2-40B4-BE49-F238E27FC236}">
                <a16:creationId xmlns:a16="http://schemas.microsoft.com/office/drawing/2014/main" id="{BCB1F675-5187-B99A-5BDC-50E0D3EC566F}"/>
              </a:ext>
            </a:extLst>
          </p:cNvPr>
          <p:cNvSpPr txBox="1">
            <a:spLocks/>
          </p:cNvSpPr>
          <p:nvPr/>
        </p:nvSpPr>
        <p:spPr>
          <a:xfrm>
            <a:off x="798380" y="416366"/>
            <a:ext cx="10595237" cy="8036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ctr"/>
            <a:r>
              <a:rPr lang="en-US" dirty="0">
                <a:latin typeface="Calibri" panose="020F0502020204030204" pitchFamily="34" charset="0"/>
                <a:ea typeface="Calibri" panose="020F0502020204030204" pitchFamily="34" charset="0"/>
                <a:cs typeface="Calibri" panose="020F0502020204030204" pitchFamily="34" charset="0"/>
                <a:sym typeface="Open Sans"/>
              </a:rPr>
              <a:t>How Technology Can Help Care Workers for Seniors</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p:nvPr/>
        </p:nvSpPr>
        <p:spPr>
          <a:xfrm>
            <a:off x="365760" y="264161"/>
            <a:ext cx="11460480" cy="1239520"/>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7" name="Google Shape;357;p34"/>
          <p:cNvSpPr txBox="1">
            <a:spLocks noGrp="1"/>
          </p:cNvSpPr>
          <p:nvPr>
            <p:ph type="body" idx="1"/>
          </p:nvPr>
        </p:nvSpPr>
        <p:spPr>
          <a:xfrm>
            <a:off x="688749" y="1503681"/>
            <a:ext cx="10814498" cy="747324"/>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1000"/>
              </a:spcBef>
              <a:spcAft>
                <a:spcPts val="0"/>
              </a:spcAft>
              <a:buSzPts val="2400"/>
              <a:buNone/>
            </a:pPr>
            <a:r>
              <a:rPr lang="en-US" sz="3600" b="1" dirty="0">
                <a:solidFill>
                  <a:srgbClr val="002060"/>
                </a:solidFill>
              </a:rPr>
              <a:t>Education</a:t>
            </a:r>
            <a:endParaRPr dirty="0">
              <a:solidFill>
                <a:srgbClr val="002060"/>
              </a:solidFill>
            </a:endParaRPr>
          </a:p>
        </p:txBody>
      </p:sp>
      <p:sp>
        <p:nvSpPr>
          <p:cNvPr id="359" name="Google Shape;359;p34"/>
          <p:cNvSpPr txBox="1"/>
          <p:nvPr/>
        </p:nvSpPr>
        <p:spPr>
          <a:xfrm>
            <a:off x="477519" y="2183663"/>
            <a:ext cx="11025728" cy="4034257"/>
          </a:xfrm>
          <a:prstGeom prst="rect">
            <a:avLst/>
          </a:prstGeom>
          <a:noFill/>
          <a:ln>
            <a:noFill/>
          </a:ln>
        </p:spPr>
        <p:txBody>
          <a:bodyPr spcFirstLastPara="1" wrap="square" lIns="91425" tIns="45700" rIns="91425" bIns="45700" anchor="t" anchorCtr="0">
            <a:noAutofit/>
          </a:bodyPr>
          <a:lstStyle/>
          <a:p>
            <a:pPr marL="228600" marR="0" lvl="0" indent="0" algn="just" rtl="0">
              <a:lnSpc>
                <a:spcPct val="90000"/>
              </a:lnSpc>
              <a:spcBef>
                <a:spcPts val="1000"/>
              </a:spcBef>
              <a:spcAft>
                <a:spcPts val="0"/>
              </a:spcAft>
              <a:buClr>
                <a:srgbClr val="092E4B"/>
              </a:buClr>
              <a:buSzPts val="2400"/>
              <a:buFont typeface="Arial"/>
              <a:buNone/>
            </a:pPr>
            <a:r>
              <a:rPr lang="en-US" sz="2400" b="0" i="0" u="none" strike="noStrike" cap="none" dirty="0">
                <a:solidFill>
                  <a:srgbClr val="002060"/>
                </a:solidFill>
                <a:latin typeface="Calibri"/>
                <a:ea typeface="Calibri"/>
                <a:cs typeface="Calibri"/>
                <a:sym typeface="Calibri"/>
              </a:rPr>
              <a:t>Following the last point…the generation of health</a:t>
            </a:r>
            <a:r>
              <a:rPr lang="en-US" sz="2400" dirty="0">
                <a:solidFill>
                  <a:srgbClr val="002060"/>
                </a:solidFill>
                <a:latin typeface="Calibri"/>
                <a:ea typeface="Calibri"/>
                <a:cs typeface="Calibri"/>
                <a:sym typeface="Calibri"/>
              </a:rPr>
              <a:t> and</a:t>
            </a:r>
            <a:r>
              <a:rPr lang="en-US" sz="2400" b="0" i="0" u="none" strike="noStrike" cap="none" dirty="0">
                <a:solidFill>
                  <a:srgbClr val="002060"/>
                </a:solidFill>
                <a:latin typeface="Calibri"/>
                <a:ea typeface="Calibri"/>
                <a:cs typeface="Calibri"/>
                <a:sym typeface="Calibri"/>
              </a:rPr>
              <a:t> housing care leaders require support if they are to continue to develop themselves and their teams and services.</a:t>
            </a:r>
            <a:endParaRPr dirty="0">
              <a:solidFill>
                <a:srgbClr val="002060"/>
              </a:solidFill>
            </a:endParaRPr>
          </a:p>
          <a:p>
            <a:pPr marL="228600" marR="0" lvl="0" indent="0" algn="just" rtl="0">
              <a:lnSpc>
                <a:spcPct val="90000"/>
              </a:lnSpc>
              <a:spcBef>
                <a:spcPts val="1000"/>
              </a:spcBef>
              <a:spcAft>
                <a:spcPts val="0"/>
              </a:spcAft>
              <a:buClr>
                <a:srgbClr val="092E4B"/>
              </a:buClr>
              <a:buSzPts val="2400"/>
              <a:buFont typeface="Arial"/>
              <a:buNone/>
            </a:pPr>
            <a:r>
              <a:rPr lang="en-US" sz="2400" b="0" i="0" u="none" strike="noStrike" cap="none" dirty="0">
                <a:solidFill>
                  <a:srgbClr val="002060"/>
                </a:solidFill>
                <a:latin typeface="Calibri"/>
                <a:ea typeface="Calibri"/>
                <a:cs typeface="Calibri"/>
                <a:sym typeface="Calibri"/>
              </a:rPr>
              <a:t>The education of professionals within these sectors is crucial in enabling a cultural shift so that </a:t>
            </a:r>
            <a:r>
              <a:rPr lang="en-US" sz="2400" b="1" i="0" u="none" strike="noStrike" cap="none" dirty="0">
                <a:solidFill>
                  <a:srgbClr val="002060"/>
                </a:solidFill>
                <a:latin typeface="Calibri"/>
                <a:ea typeface="Calibri"/>
                <a:cs typeface="Calibri"/>
                <a:sym typeface="Calibri"/>
              </a:rPr>
              <a:t>staff understand the value and use of technology</a:t>
            </a:r>
            <a:r>
              <a:rPr lang="en-US" sz="2400" b="0" i="0" u="none" strike="noStrike" cap="none" dirty="0">
                <a:solidFill>
                  <a:srgbClr val="002060"/>
                </a:solidFill>
                <a:latin typeface="Calibri"/>
                <a:ea typeface="Calibri"/>
                <a:cs typeface="Calibri"/>
                <a:sym typeface="Calibri"/>
              </a:rPr>
              <a:t>, and how it can support them in effective caregiving, as well as improving the quality of life of the people being cared for.</a:t>
            </a:r>
            <a:endParaRPr dirty="0">
              <a:solidFill>
                <a:srgbClr val="002060"/>
              </a:solidFill>
            </a:endParaRPr>
          </a:p>
          <a:p>
            <a:pPr marL="228600" marR="0" lvl="0" indent="0" algn="just" rtl="0">
              <a:lnSpc>
                <a:spcPct val="90000"/>
              </a:lnSpc>
              <a:spcBef>
                <a:spcPts val="1000"/>
              </a:spcBef>
              <a:spcAft>
                <a:spcPts val="0"/>
              </a:spcAft>
              <a:buClr>
                <a:srgbClr val="092E4B"/>
              </a:buClr>
              <a:buSzPts val="2400"/>
              <a:buFont typeface="Arial"/>
              <a:buNone/>
            </a:pPr>
            <a:r>
              <a:rPr lang="en-US" sz="2400" b="0" i="0" u="none" strike="noStrike" cap="none" dirty="0">
                <a:solidFill>
                  <a:srgbClr val="002060"/>
                </a:solidFill>
                <a:latin typeface="Calibri"/>
                <a:ea typeface="Calibri"/>
                <a:cs typeface="Calibri"/>
                <a:sym typeface="Calibri"/>
              </a:rPr>
              <a:t>Providing them with the right technology being able to give their opinion every week or month in order to know how they feel while they are working, how they believe that they can improve their skills… </a:t>
            </a:r>
            <a:endParaRPr dirty="0">
              <a:solidFill>
                <a:srgbClr val="002060"/>
              </a:solidFill>
            </a:endParaRPr>
          </a:p>
          <a:p>
            <a:pPr marL="228600" marR="0" lvl="0" indent="0" algn="just" rtl="0">
              <a:lnSpc>
                <a:spcPct val="90000"/>
              </a:lnSpc>
              <a:spcBef>
                <a:spcPts val="1000"/>
              </a:spcBef>
              <a:spcAft>
                <a:spcPts val="0"/>
              </a:spcAft>
              <a:buClr>
                <a:srgbClr val="092E4B"/>
              </a:buClr>
              <a:buSzPts val="2400"/>
              <a:buFont typeface="Arial"/>
              <a:buNone/>
            </a:pPr>
            <a:endParaRPr sz="2400" b="0" i="0" u="none" strike="noStrike" cap="none" dirty="0">
              <a:solidFill>
                <a:srgbClr val="002060"/>
              </a:solidFill>
              <a:latin typeface="Calibri"/>
              <a:ea typeface="Calibri"/>
              <a:cs typeface="Calibri"/>
              <a:sym typeface="Calibri"/>
            </a:endParaRPr>
          </a:p>
          <a:p>
            <a:pPr marL="228600" marR="0" lvl="0" indent="0" algn="just" rtl="0">
              <a:lnSpc>
                <a:spcPct val="90000"/>
              </a:lnSpc>
              <a:spcBef>
                <a:spcPts val="1000"/>
              </a:spcBef>
              <a:spcAft>
                <a:spcPts val="0"/>
              </a:spcAft>
              <a:buClr>
                <a:srgbClr val="092E4B"/>
              </a:buClr>
              <a:buSzPts val="2400"/>
              <a:buFont typeface="Arial"/>
              <a:buNone/>
            </a:pPr>
            <a:endParaRPr sz="2400" b="0" i="0" u="none" strike="noStrike" cap="none" dirty="0">
              <a:solidFill>
                <a:srgbClr val="002060"/>
              </a:solidFill>
              <a:latin typeface="Calibri"/>
              <a:ea typeface="Calibri"/>
              <a:cs typeface="Calibri"/>
              <a:sym typeface="Calibri"/>
            </a:endParaRPr>
          </a:p>
          <a:p>
            <a:pPr marL="228600" marR="0" lvl="0" indent="0" algn="just" rtl="0">
              <a:lnSpc>
                <a:spcPct val="90000"/>
              </a:lnSpc>
              <a:spcBef>
                <a:spcPts val="1000"/>
              </a:spcBef>
              <a:spcAft>
                <a:spcPts val="0"/>
              </a:spcAft>
              <a:buClr>
                <a:srgbClr val="092E4B"/>
              </a:buClr>
              <a:buSzPts val="2400"/>
              <a:buFont typeface="Arial"/>
              <a:buNone/>
            </a:pPr>
            <a:endParaRPr sz="2400" b="0" i="0" u="none" strike="noStrike" cap="none" dirty="0">
              <a:solidFill>
                <a:srgbClr val="002060"/>
              </a:solidFill>
              <a:latin typeface="Calibri"/>
              <a:ea typeface="Calibri"/>
              <a:cs typeface="Calibri"/>
              <a:sym typeface="Calibri"/>
            </a:endParaRPr>
          </a:p>
        </p:txBody>
      </p:sp>
      <p:pic>
        <p:nvPicPr>
          <p:cNvPr id="360" name="Google Shape;360;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061709" y="42704"/>
            <a:ext cx="1096439" cy="747324"/>
          </a:xfrm>
          <a:prstGeom prst="rect">
            <a:avLst/>
          </a:prstGeom>
          <a:noFill/>
          <a:ln>
            <a:noFill/>
          </a:ln>
        </p:spPr>
      </p:pic>
      <p:sp>
        <p:nvSpPr>
          <p:cNvPr id="4" name="Google Shape;337;p32">
            <a:extLst>
              <a:ext uri="{FF2B5EF4-FFF2-40B4-BE49-F238E27FC236}">
                <a16:creationId xmlns:a16="http://schemas.microsoft.com/office/drawing/2014/main" id="{865208B9-B3F2-627B-E500-426CF08B1AA4}"/>
              </a:ext>
            </a:extLst>
          </p:cNvPr>
          <p:cNvSpPr txBox="1">
            <a:spLocks noGrp="1"/>
          </p:cNvSpPr>
          <p:nvPr>
            <p:ph type="body" idx="2"/>
          </p:nvPr>
        </p:nvSpPr>
        <p:spPr>
          <a:xfrm>
            <a:off x="798380" y="416366"/>
            <a:ext cx="10595237"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b="1" i="0" dirty="0">
                <a:latin typeface="Calibri" panose="020F0502020204030204" pitchFamily="34" charset="0"/>
                <a:ea typeface="Calibri" panose="020F0502020204030204" pitchFamily="34" charset="0"/>
                <a:cs typeface="Calibri" panose="020F0502020204030204" pitchFamily="34" charset="0"/>
                <a:sym typeface="Open Sans"/>
              </a:rPr>
              <a:t>How Technology Can Help Care Workers for Seniors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5"/>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Is not just a theory, it is a reality.  Examples. </a:t>
            </a:r>
            <a:endParaRPr dirty="0"/>
          </a:p>
        </p:txBody>
      </p:sp>
      <p:sp>
        <p:nvSpPr>
          <p:cNvPr id="367" name="Google Shape;367;p35"/>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6"/>
          <p:cNvSpPr txBox="1">
            <a:spLocks noGrp="1"/>
          </p:cNvSpPr>
          <p:nvPr>
            <p:ph type="body" idx="1"/>
          </p:nvPr>
        </p:nvSpPr>
        <p:spPr>
          <a:xfrm>
            <a:off x="5669280" y="1330511"/>
            <a:ext cx="5659120" cy="3703877"/>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0"/>
              </a:spcBef>
              <a:spcAft>
                <a:spcPts val="0"/>
              </a:spcAft>
              <a:buClr>
                <a:schemeClr val="lt1"/>
              </a:buClr>
              <a:buSzPts val="2400"/>
              <a:buNone/>
            </a:pPr>
            <a:r>
              <a:rPr lang="en-US" u="sng" dirty="0" err="1">
                <a:solidFill>
                  <a:srgbClr val="24BAA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Cobots</a:t>
            </a:r>
            <a:r>
              <a:rPr lang="en-US" dirty="0">
                <a:latin typeface="Calibri"/>
                <a:ea typeface="Calibri"/>
                <a:cs typeface="Calibri"/>
                <a:sym typeface="Calibri"/>
              </a:rPr>
              <a:t> are computer-controlled robotic devices worn around the waist and lower back, which support </a:t>
            </a:r>
            <a:r>
              <a:rPr lang="en-US" dirty="0" err="1">
                <a:latin typeface="Calibri"/>
                <a:ea typeface="Calibri"/>
                <a:cs typeface="Calibri"/>
                <a:sym typeface="Calibri"/>
              </a:rPr>
              <a:t>carers</a:t>
            </a:r>
            <a:r>
              <a:rPr lang="en-US" dirty="0">
                <a:latin typeface="Calibri"/>
                <a:ea typeface="Calibri"/>
                <a:cs typeface="Calibri"/>
                <a:sym typeface="Calibri"/>
              </a:rPr>
              <a:t> in lifting, holding, and moving people without assistance and with less risk of injury.</a:t>
            </a:r>
            <a:endParaRPr dirty="0"/>
          </a:p>
          <a:p>
            <a:pPr marL="228600" lvl="0" indent="0" algn="just" rtl="0">
              <a:lnSpc>
                <a:spcPct val="90000"/>
              </a:lnSpc>
              <a:spcBef>
                <a:spcPts val="0"/>
              </a:spcBef>
              <a:spcAft>
                <a:spcPts val="0"/>
              </a:spcAft>
              <a:buClr>
                <a:schemeClr val="lt1"/>
              </a:buClr>
              <a:buSzPts val="2400"/>
              <a:buNone/>
            </a:pPr>
            <a:endParaRPr dirty="0">
              <a:solidFill>
                <a:schemeClr val="lt1"/>
              </a:solidFill>
              <a:latin typeface="Calibri"/>
              <a:ea typeface="Calibri"/>
              <a:cs typeface="Calibri"/>
              <a:sym typeface="Calibri"/>
            </a:endParaRPr>
          </a:p>
          <a:p>
            <a:pPr marL="228600" lvl="0" indent="0" algn="just" rtl="0">
              <a:lnSpc>
                <a:spcPct val="90000"/>
              </a:lnSpc>
              <a:spcBef>
                <a:spcPts val="0"/>
              </a:spcBef>
              <a:spcAft>
                <a:spcPts val="0"/>
              </a:spcAft>
              <a:buClr>
                <a:schemeClr val="lt1"/>
              </a:buClr>
              <a:buSzPts val="2400"/>
              <a:buNone/>
            </a:pPr>
            <a:endParaRPr dirty="0">
              <a:solidFill>
                <a:schemeClr val="lt1"/>
              </a:solidFill>
              <a:latin typeface="Calibri"/>
              <a:ea typeface="Calibri"/>
              <a:cs typeface="Calibri"/>
              <a:sym typeface="Calibri"/>
            </a:endParaRPr>
          </a:p>
          <a:p>
            <a:pPr marL="457200" lvl="0" indent="-228600" algn="l" rtl="0">
              <a:lnSpc>
                <a:spcPct val="90000"/>
              </a:lnSpc>
              <a:spcBef>
                <a:spcPts val="1000"/>
              </a:spcBef>
              <a:spcAft>
                <a:spcPts val="0"/>
              </a:spcAft>
              <a:buSzPts val="2400"/>
              <a:buFont typeface="Arial"/>
              <a:buChar char="•"/>
            </a:pPr>
            <a:r>
              <a:rPr lang="en-US" b="0" i="0" dirty="0" err="1">
                <a:solidFill>
                  <a:schemeClr val="lt1"/>
                </a:solidFill>
                <a:latin typeface="Calibri"/>
                <a:ea typeface="Calibri"/>
                <a:cs typeface="Calibri"/>
                <a:sym typeface="Calibri"/>
              </a:rPr>
              <a:t>Cobots</a:t>
            </a:r>
            <a:r>
              <a:rPr lang="en-US" b="0" i="0" dirty="0">
                <a:solidFill>
                  <a:schemeClr val="lt1"/>
                </a:solidFill>
                <a:latin typeface="Calibri"/>
                <a:ea typeface="Calibri"/>
                <a:cs typeface="Calibri"/>
                <a:sym typeface="Calibri"/>
              </a:rPr>
              <a:t> ensure that </a:t>
            </a:r>
            <a:r>
              <a:rPr lang="en-US" b="0" i="0" dirty="0" err="1">
                <a:solidFill>
                  <a:schemeClr val="lt1"/>
                </a:solidFill>
                <a:latin typeface="Calibri"/>
                <a:ea typeface="Calibri"/>
                <a:cs typeface="Calibri"/>
                <a:sym typeface="Calibri"/>
              </a:rPr>
              <a:t>carers</a:t>
            </a:r>
            <a:r>
              <a:rPr lang="en-US" b="0" i="0" dirty="0">
                <a:solidFill>
                  <a:schemeClr val="lt1"/>
                </a:solidFill>
                <a:latin typeface="Calibri"/>
                <a:ea typeface="Calibri"/>
                <a:cs typeface="Calibri"/>
                <a:sym typeface="Calibri"/>
              </a:rPr>
              <a:t> maintain the correct posture for physical tasks.</a:t>
            </a:r>
            <a:endParaRPr dirty="0"/>
          </a:p>
          <a:p>
            <a:pPr marL="457200" lvl="0" indent="-228600" algn="l" rtl="0">
              <a:lnSpc>
                <a:spcPct val="90000"/>
              </a:lnSpc>
              <a:spcBef>
                <a:spcPts val="1000"/>
              </a:spcBef>
              <a:spcAft>
                <a:spcPts val="0"/>
              </a:spcAft>
              <a:buSzPts val="2400"/>
              <a:buFont typeface="Arial"/>
              <a:buChar char="•"/>
            </a:pPr>
            <a:r>
              <a:rPr lang="en-US" b="0" i="0" dirty="0" err="1">
                <a:solidFill>
                  <a:schemeClr val="lt1"/>
                </a:solidFill>
                <a:latin typeface="Calibri"/>
                <a:ea typeface="Calibri"/>
                <a:cs typeface="Calibri"/>
                <a:sym typeface="Calibri"/>
              </a:rPr>
              <a:t>Carers</a:t>
            </a:r>
            <a:r>
              <a:rPr lang="en-US" b="0" i="0" dirty="0">
                <a:solidFill>
                  <a:schemeClr val="lt1"/>
                </a:solidFill>
                <a:latin typeface="Calibri"/>
                <a:ea typeface="Calibri"/>
                <a:cs typeface="Calibri"/>
                <a:sym typeface="Calibri"/>
              </a:rPr>
              <a:t> were less fatigued and felt less strained completing their care duties.</a:t>
            </a:r>
            <a:endParaRPr dirty="0"/>
          </a:p>
          <a:p>
            <a:pPr marL="457200" lvl="0" indent="-228600" algn="l" rtl="0">
              <a:lnSpc>
                <a:spcPct val="90000"/>
              </a:lnSpc>
              <a:spcBef>
                <a:spcPts val="1000"/>
              </a:spcBef>
              <a:spcAft>
                <a:spcPts val="0"/>
              </a:spcAft>
              <a:buSzPts val="2400"/>
              <a:buFont typeface="Arial"/>
              <a:buChar char="•"/>
            </a:pPr>
            <a:r>
              <a:rPr lang="en-US" b="0" i="0" dirty="0">
                <a:solidFill>
                  <a:schemeClr val="lt1"/>
                </a:solidFill>
                <a:latin typeface="Calibri"/>
                <a:ea typeface="Calibri"/>
                <a:cs typeface="Calibri"/>
                <a:sym typeface="Calibri"/>
              </a:rPr>
              <a:t>Reduces the need for double-up care packages, and meets increasing demand.</a:t>
            </a:r>
            <a:endParaRPr dirty="0"/>
          </a:p>
          <a:p>
            <a:pPr marL="228600" lvl="0" indent="0" algn="just" rtl="0">
              <a:lnSpc>
                <a:spcPct val="90000"/>
              </a:lnSpc>
              <a:spcBef>
                <a:spcPts val="0"/>
              </a:spcBef>
              <a:spcAft>
                <a:spcPts val="0"/>
              </a:spcAft>
              <a:buClr>
                <a:schemeClr val="lt1"/>
              </a:buClr>
              <a:buSzPts val="2400"/>
              <a:buNone/>
            </a:pPr>
            <a:endParaRPr dirty="0"/>
          </a:p>
        </p:txBody>
      </p:sp>
      <p:sp>
        <p:nvSpPr>
          <p:cNvPr id="374" name="Google Shape;374;p36"/>
          <p:cNvSpPr txBox="1">
            <a:spLocks noGrp="1"/>
          </p:cNvSpPr>
          <p:nvPr>
            <p:ph type="body" idx="2"/>
          </p:nvPr>
        </p:nvSpPr>
        <p:spPr>
          <a:xfrm>
            <a:off x="5019040" y="337859"/>
            <a:ext cx="630936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a:t>Technology For… Care Workers. </a:t>
            </a:r>
            <a:endParaRPr/>
          </a:p>
        </p:txBody>
      </p:sp>
      <p:sp>
        <p:nvSpPr>
          <p:cNvPr id="375" name="Google Shape;375;p36"/>
          <p:cNvSpPr>
            <a:spLocks noGrp="1"/>
          </p:cNvSpPr>
          <p:nvPr>
            <p:ph type="pic" idx="3"/>
          </p:nvPr>
        </p:nvSpPr>
        <p:spPr>
          <a:xfrm>
            <a:off x="0" y="1866787"/>
            <a:ext cx="5130800" cy="3913188"/>
          </a:xfrm>
          <a:prstGeom prst="rect">
            <a:avLst/>
          </a:prstGeom>
          <a:solidFill>
            <a:srgbClr val="D8D8D8"/>
          </a:solidFill>
          <a:ln>
            <a:noFill/>
          </a:ln>
        </p:spPr>
      </p:sp>
      <p:sp>
        <p:nvSpPr>
          <p:cNvPr id="377" name="Google Shape;377;p36"/>
          <p:cNvSpPr txBox="1"/>
          <p:nvPr/>
        </p:nvSpPr>
        <p:spPr>
          <a:xfrm>
            <a:off x="6364020" y="3182449"/>
            <a:ext cx="4547819" cy="99265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24BAA2"/>
              </a:buClr>
              <a:buSzPts val="3600"/>
              <a:buFont typeface="Arial"/>
              <a:buNone/>
            </a:pPr>
            <a:r>
              <a:rPr lang="en-US" sz="2400" b="1" i="0" u="none" strike="noStrike" cap="none">
                <a:solidFill>
                  <a:srgbClr val="24BAA2"/>
                </a:solidFill>
                <a:latin typeface="Arial"/>
                <a:ea typeface="Arial"/>
                <a:cs typeface="Arial"/>
                <a:sym typeface="Arial"/>
              </a:rPr>
              <a:t>Key Aims and Achievements</a:t>
            </a:r>
            <a:endParaRPr sz="2400" b="1" i="0" u="none" strike="noStrike" cap="none">
              <a:solidFill>
                <a:srgbClr val="24BAA2"/>
              </a:solidFill>
              <a:latin typeface="Calibri"/>
              <a:ea typeface="Calibri"/>
              <a:cs typeface="Calibri"/>
              <a:sym typeface="Calibri"/>
            </a:endParaRPr>
          </a:p>
        </p:txBody>
      </p:sp>
      <p:pic>
        <p:nvPicPr>
          <p:cNvPr id="2" name="Online Media 1" title="Cobots - Collaborative Robots in Care">
            <a:hlinkClick r:id="" action="ppaction://media"/>
            <a:extLst>
              <a:ext uri="{FF2B5EF4-FFF2-40B4-BE49-F238E27FC236}">
                <a16:creationId xmlns:a16="http://schemas.microsoft.com/office/drawing/2014/main" id="{52FBAC15-B743-BAFC-DFAC-471219A2EA56}"/>
              </a:ext>
            </a:extLst>
          </p:cNvPr>
          <p:cNvPicPr>
            <a:picLocks noRot="1" noChangeAspect="1"/>
          </p:cNvPicPr>
          <p:nvPr>
            <a:videoFile r:link="rId1"/>
          </p:nvPr>
        </p:nvPicPr>
        <p:blipFill>
          <a:blip r:embed="rId5"/>
          <a:stretch>
            <a:fillRect/>
          </a:stretch>
        </p:blipFill>
        <p:spPr>
          <a:xfrm>
            <a:off x="0" y="1866787"/>
            <a:ext cx="5276881" cy="4000613"/>
          </a:xfrm>
          <a:prstGeom prst="rect">
            <a:avLst/>
          </a:prstGeom>
        </p:spPr>
      </p:pic>
      <p:sp>
        <p:nvSpPr>
          <p:cNvPr id="6" name="TextBox 5">
            <a:extLst>
              <a:ext uri="{FF2B5EF4-FFF2-40B4-BE49-F238E27FC236}">
                <a16:creationId xmlns:a16="http://schemas.microsoft.com/office/drawing/2014/main" id="{F422C4E7-CEE4-ABEF-8A79-2FBE08EF3737}"/>
              </a:ext>
            </a:extLst>
          </p:cNvPr>
          <p:cNvSpPr txBox="1"/>
          <p:nvPr/>
        </p:nvSpPr>
        <p:spPr>
          <a:xfrm>
            <a:off x="326231" y="6470749"/>
            <a:ext cx="6119812" cy="307777"/>
          </a:xfrm>
          <a:prstGeom prst="rect">
            <a:avLst/>
          </a:prstGeom>
          <a:noFill/>
        </p:spPr>
        <p:txBody>
          <a:bodyPr wrap="square">
            <a:spAutoFit/>
          </a:bodyPr>
          <a:lstStyle/>
          <a:p>
            <a:r>
              <a:rPr lang="en-US" dirty="0" err="1">
                <a:solidFill>
                  <a:srgbClr val="24BAA2"/>
                </a:solidFill>
                <a:hlinkClick r:id="rId6">
                  <a:extLst>
                    <a:ext uri="{A12FA001-AC4F-418D-AE19-62706E023703}">
                      <ahyp:hlinkClr xmlns:ahyp="http://schemas.microsoft.com/office/drawing/2018/hyperlinkcolor" val="tx"/>
                    </a:ext>
                  </a:extLst>
                </a:hlinkClick>
              </a:rPr>
              <a:t>Cobots</a:t>
            </a:r>
            <a:r>
              <a:rPr lang="en-US" dirty="0">
                <a:solidFill>
                  <a:srgbClr val="24BAA2"/>
                </a:solidFill>
                <a:hlinkClick r:id="rId6">
                  <a:extLst>
                    <a:ext uri="{A12FA001-AC4F-418D-AE19-62706E023703}">
                      <ahyp:hlinkClr xmlns:ahyp="http://schemas.microsoft.com/office/drawing/2018/hyperlinkcolor" val="tx"/>
                    </a:ext>
                  </a:extLst>
                </a:hlinkClick>
              </a:rPr>
              <a:t> - Collaborative Robots in Care - YouTube</a:t>
            </a:r>
            <a:endParaRPr lang="en-IE" dirty="0">
              <a:solidFill>
                <a:srgbClr val="24BA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7"/>
          <p:cNvSpPr txBox="1">
            <a:spLocks noGrp="1"/>
          </p:cNvSpPr>
          <p:nvPr>
            <p:ph type="body" idx="1"/>
          </p:nvPr>
        </p:nvSpPr>
        <p:spPr>
          <a:xfrm>
            <a:off x="5591176" y="1866787"/>
            <a:ext cx="5381996" cy="3913188"/>
          </a:xfrm>
          <a:prstGeom prst="rect">
            <a:avLst/>
          </a:prstGeom>
          <a:noFill/>
          <a:ln>
            <a:noFill/>
          </a:ln>
        </p:spPr>
        <p:txBody>
          <a:bodyPr spcFirstLastPara="1" wrap="square" lIns="91425" tIns="45700" rIns="91425" bIns="45700" anchor="t" anchorCtr="0">
            <a:noAutofit/>
          </a:bodyPr>
          <a:lstStyle/>
          <a:p>
            <a:pPr marL="457200" lvl="0" indent="0" rtl="0">
              <a:lnSpc>
                <a:spcPct val="90000"/>
              </a:lnSpc>
              <a:spcBef>
                <a:spcPts val="1000"/>
              </a:spcBef>
              <a:spcAft>
                <a:spcPts val="0"/>
              </a:spcAft>
              <a:buSzPts val="2400"/>
              <a:buNone/>
            </a:pPr>
            <a:r>
              <a:rPr lang="en-US" u="sng" dirty="0">
                <a:solidFill>
                  <a:srgbClr val="24BAA2"/>
                </a:solidFill>
                <a:hlinkClick r:id="rId4">
                  <a:extLst>
                    <a:ext uri="{A12FA001-AC4F-418D-AE19-62706E023703}">
                      <ahyp:hlinkClr xmlns:ahyp="http://schemas.microsoft.com/office/drawing/2018/hyperlinkcolor" val="tx"/>
                    </a:ext>
                  </a:extLst>
                </a:hlinkClick>
              </a:rPr>
              <a:t>Brain Injury Rehabilitation Trust (BIRT)</a:t>
            </a:r>
            <a:r>
              <a:rPr lang="en-US" dirty="0">
                <a:solidFill>
                  <a:srgbClr val="24BAA2"/>
                </a:solidFill>
              </a:rPr>
              <a:t> </a:t>
            </a:r>
            <a:r>
              <a:rPr lang="en-US" dirty="0">
                <a:solidFill>
                  <a:schemeClr val="lt1"/>
                </a:solidFill>
              </a:rPr>
              <a:t>is an </a:t>
            </a:r>
            <a:r>
              <a:rPr lang="en-US" dirty="0" err="1">
                <a:solidFill>
                  <a:schemeClr val="lt1"/>
                </a:solidFill>
              </a:rPr>
              <a:t>organisation</a:t>
            </a:r>
            <a:r>
              <a:rPr lang="en-US" dirty="0">
                <a:solidFill>
                  <a:schemeClr val="lt1"/>
                </a:solidFill>
              </a:rPr>
              <a:t> </a:t>
            </a:r>
            <a:r>
              <a:rPr lang="en-US" dirty="0" err="1">
                <a:solidFill>
                  <a:schemeClr val="lt1"/>
                </a:solidFill>
              </a:rPr>
              <a:t>specialising</a:t>
            </a:r>
            <a:r>
              <a:rPr lang="en-US" dirty="0">
                <a:solidFill>
                  <a:schemeClr val="lt1"/>
                </a:solidFill>
              </a:rPr>
              <a:t> in the care, rehabilitation and treatment of brain injuries. </a:t>
            </a:r>
            <a:endParaRPr dirty="0"/>
          </a:p>
          <a:p>
            <a:pPr marL="457200" lvl="0" indent="0" rtl="0">
              <a:lnSpc>
                <a:spcPct val="90000"/>
              </a:lnSpc>
              <a:spcBef>
                <a:spcPts val="1000"/>
              </a:spcBef>
              <a:spcAft>
                <a:spcPts val="0"/>
              </a:spcAft>
              <a:buSzPts val="2400"/>
              <a:buNone/>
            </a:pPr>
            <a:r>
              <a:rPr lang="en-US" dirty="0">
                <a:solidFill>
                  <a:schemeClr val="lt1"/>
                </a:solidFill>
              </a:rPr>
              <a:t>Among their various actions, they offer </a:t>
            </a:r>
            <a:r>
              <a:rPr lang="en-US" b="1" dirty="0">
                <a:solidFill>
                  <a:schemeClr val="lt1"/>
                </a:solidFill>
              </a:rPr>
              <a:t>innovative rehabilitation through technology</a:t>
            </a:r>
            <a:r>
              <a:rPr lang="en-US" dirty="0">
                <a:solidFill>
                  <a:schemeClr val="lt1"/>
                </a:solidFill>
              </a:rPr>
              <a:t>.</a:t>
            </a:r>
            <a:endParaRPr dirty="0"/>
          </a:p>
          <a:p>
            <a:pPr marL="457200" lvl="0" indent="0" rtl="0">
              <a:lnSpc>
                <a:spcPct val="90000"/>
              </a:lnSpc>
              <a:spcBef>
                <a:spcPts val="1000"/>
              </a:spcBef>
              <a:spcAft>
                <a:spcPts val="0"/>
              </a:spcAft>
              <a:buSzPts val="2400"/>
              <a:buNone/>
            </a:pPr>
            <a:r>
              <a:rPr lang="en-US" dirty="0">
                <a:solidFill>
                  <a:schemeClr val="lt1"/>
                </a:solidFill>
              </a:rPr>
              <a:t>One example of this is technology specially adapted for people with quadriplegia. </a:t>
            </a:r>
            <a:endParaRPr dirty="0"/>
          </a:p>
          <a:p>
            <a:pPr marL="457200" lvl="0" indent="0" rtl="0">
              <a:lnSpc>
                <a:spcPct val="90000"/>
              </a:lnSpc>
              <a:spcBef>
                <a:spcPts val="1000"/>
              </a:spcBef>
              <a:spcAft>
                <a:spcPts val="0"/>
              </a:spcAft>
              <a:buSzPts val="2400"/>
              <a:buNone/>
            </a:pPr>
            <a:endParaRPr dirty="0">
              <a:solidFill>
                <a:schemeClr val="lt1"/>
              </a:solidFill>
            </a:endParaRPr>
          </a:p>
        </p:txBody>
      </p:sp>
      <p:sp>
        <p:nvSpPr>
          <p:cNvPr id="383" name="Google Shape;383;p37"/>
          <p:cNvSpPr txBox="1">
            <a:spLocks noGrp="1"/>
          </p:cNvSpPr>
          <p:nvPr>
            <p:ph type="body" idx="2"/>
          </p:nvPr>
        </p:nvSpPr>
        <p:spPr>
          <a:xfrm>
            <a:off x="4998720" y="581699"/>
            <a:ext cx="6532880" cy="99265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a:t>Technology For…Patients</a:t>
            </a:r>
            <a:endParaRPr dirty="0"/>
          </a:p>
        </p:txBody>
      </p:sp>
      <p:sp>
        <p:nvSpPr>
          <p:cNvPr id="384" name="Google Shape;384;p37"/>
          <p:cNvSpPr>
            <a:spLocks noGrp="1"/>
          </p:cNvSpPr>
          <p:nvPr>
            <p:ph type="pic" idx="3"/>
          </p:nvPr>
        </p:nvSpPr>
        <p:spPr>
          <a:xfrm>
            <a:off x="0" y="1866787"/>
            <a:ext cx="5130800" cy="3913188"/>
          </a:xfrm>
          <a:prstGeom prst="rect">
            <a:avLst/>
          </a:prstGeom>
          <a:solidFill>
            <a:srgbClr val="D8D8D8"/>
          </a:solidFill>
          <a:ln>
            <a:noFill/>
          </a:ln>
        </p:spPr>
      </p:sp>
      <p:pic>
        <p:nvPicPr>
          <p:cNvPr id="2" name="Online Media 1" title="#TEC Stories Paul - touch screen technology transforming lives of those with disabilities">
            <a:hlinkClick r:id="" action="ppaction://media"/>
            <a:extLst>
              <a:ext uri="{FF2B5EF4-FFF2-40B4-BE49-F238E27FC236}">
                <a16:creationId xmlns:a16="http://schemas.microsoft.com/office/drawing/2014/main" id="{703E0419-3A59-BCBE-A230-C3DA43B8F06B}"/>
              </a:ext>
            </a:extLst>
          </p:cNvPr>
          <p:cNvPicPr>
            <a:picLocks noRot="1" noChangeAspect="1"/>
          </p:cNvPicPr>
          <p:nvPr>
            <a:videoFile r:link="rId1"/>
          </p:nvPr>
        </p:nvPicPr>
        <p:blipFill>
          <a:blip r:embed="rId5"/>
          <a:stretch>
            <a:fillRect/>
          </a:stretch>
        </p:blipFill>
        <p:spPr>
          <a:xfrm>
            <a:off x="0" y="1828032"/>
            <a:ext cx="5267325" cy="4060031"/>
          </a:xfrm>
          <a:prstGeom prst="rect">
            <a:avLst/>
          </a:prstGeom>
        </p:spPr>
      </p:pic>
      <p:sp>
        <p:nvSpPr>
          <p:cNvPr id="4" name="TextBox 3">
            <a:extLst>
              <a:ext uri="{FF2B5EF4-FFF2-40B4-BE49-F238E27FC236}">
                <a16:creationId xmlns:a16="http://schemas.microsoft.com/office/drawing/2014/main" id="{542D2E82-89A0-0CEC-A41E-7E8FD5C08C99}"/>
              </a:ext>
            </a:extLst>
          </p:cNvPr>
          <p:cNvSpPr txBox="1"/>
          <p:nvPr/>
        </p:nvSpPr>
        <p:spPr>
          <a:xfrm>
            <a:off x="211931" y="6334780"/>
            <a:ext cx="4493419" cy="523220"/>
          </a:xfrm>
          <a:prstGeom prst="rect">
            <a:avLst/>
          </a:prstGeom>
          <a:noFill/>
        </p:spPr>
        <p:txBody>
          <a:bodyPr wrap="square">
            <a:spAutoFit/>
          </a:bodyPr>
          <a:lstStyle/>
          <a:p>
            <a:r>
              <a:rPr lang="en-US" dirty="0">
                <a:solidFill>
                  <a:srgbClr val="24BAA2"/>
                </a:solidFill>
                <a:hlinkClick r:id="rId6">
                  <a:extLst>
                    <a:ext uri="{A12FA001-AC4F-418D-AE19-62706E023703}">
                      <ahyp:hlinkClr xmlns:ahyp="http://schemas.microsoft.com/office/drawing/2018/hyperlinkcolor" val="tx"/>
                    </a:ext>
                  </a:extLst>
                </a:hlinkClick>
              </a:rPr>
              <a:t>#TEC Stories Paul - touch screen technology transforming lives of those with disabilities - YouTube</a:t>
            </a:r>
            <a:endParaRPr lang="en-IE" dirty="0">
              <a:solidFill>
                <a:srgbClr val="24BA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p:cNvSpPr txBox="1">
            <a:spLocks noGrp="1"/>
          </p:cNvSpPr>
          <p:nvPr>
            <p:ph type="body" idx="1"/>
          </p:nvPr>
        </p:nvSpPr>
        <p:spPr>
          <a:xfrm>
            <a:off x="5750560" y="1866787"/>
            <a:ext cx="5222611" cy="3913188"/>
          </a:xfrm>
          <a:prstGeom prst="rect">
            <a:avLst/>
          </a:prstGeom>
          <a:noFill/>
          <a:ln>
            <a:noFill/>
          </a:ln>
        </p:spPr>
        <p:txBody>
          <a:bodyPr spcFirstLastPara="1" wrap="square" lIns="91425" tIns="45700" rIns="91425" bIns="45700" anchor="t" anchorCtr="0">
            <a:noAutofit/>
          </a:bodyPr>
          <a:lstStyle/>
          <a:p>
            <a:pPr marL="457200" lvl="0" indent="0" rtl="0">
              <a:lnSpc>
                <a:spcPct val="90000"/>
              </a:lnSpc>
              <a:spcBef>
                <a:spcPts val="1000"/>
              </a:spcBef>
              <a:spcAft>
                <a:spcPts val="0"/>
              </a:spcAft>
              <a:buSzPts val="2400"/>
              <a:buNone/>
            </a:pPr>
            <a:r>
              <a:rPr lang="en-US" u="sng" dirty="0" err="1">
                <a:solidFill>
                  <a:srgbClr val="24BAA2"/>
                </a:solidFill>
                <a:hlinkClick r:id="rId4">
                  <a:extLst>
                    <a:ext uri="{A12FA001-AC4F-418D-AE19-62706E023703}">
                      <ahyp:hlinkClr xmlns:ahyp="http://schemas.microsoft.com/office/drawing/2018/hyperlinkcolor" val="tx"/>
                    </a:ext>
                  </a:extLst>
                </a:hlinkClick>
              </a:rPr>
              <a:t>Alaya</a:t>
            </a:r>
            <a:r>
              <a:rPr lang="en-US" u="sng" dirty="0">
                <a:solidFill>
                  <a:srgbClr val="24BAA2"/>
                </a:solidFill>
                <a:hlinkClick r:id="rId4">
                  <a:extLst>
                    <a:ext uri="{A12FA001-AC4F-418D-AE19-62706E023703}">
                      <ahyp:hlinkClr xmlns:ahyp="http://schemas.microsoft.com/office/drawing/2018/hyperlinkcolor" val="tx"/>
                    </a:ext>
                  </a:extLst>
                </a:hlinkClick>
              </a:rPr>
              <a:t> Care Software</a:t>
            </a:r>
            <a:r>
              <a:rPr lang="en-US" dirty="0">
                <a:solidFill>
                  <a:schemeClr val="lt1"/>
                </a:solidFill>
              </a:rPr>
              <a:t>, is an </a:t>
            </a:r>
            <a:r>
              <a:rPr lang="en-US" dirty="0"/>
              <a:t>A</a:t>
            </a:r>
            <a:r>
              <a:rPr lang="en-US" dirty="0">
                <a:solidFill>
                  <a:schemeClr val="lt1"/>
                </a:solidFill>
              </a:rPr>
              <a:t>pp available for Smartphones and Tablets, that allows caregivers to schedule their visits, route details, billing, risk assessments, time tracking, client data, and form reporting. Consequently, it allows the companies to follow the progress of their workers and the opinion of their patients in real time. </a:t>
            </a:r>
            <a:endParaRPr dirty="0">
              <a:solidFill>
                <a:schemeClr val="lt1"/>
              </a:solidFill>
            </a:endParaRPr>
          </a:p>
        </p:txBody>
      </p:sp>
      <p:sp>
        <p:nvSpPr>
          <p:cNvPr id="391" name="Google Shape;391;p38"/>
          <p:cNvSpPr txBox="1">
            <a:spLocks noGrp="1"/>
          </p:cNvSpPr>
          <p:nvPr>
            <p:ph type="body" idx="2"/>
          </p:nvPr>
        </p:nvSpPr>
        <p:spPr>
          <a:xfrm>
            <a:off x="4998720" y="581699"/>
            <a:ext cx="6532880" cy="99265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a:t>Technology For…Companies</a:t>
            </a:r>
            <a:endParaRPr/>
          </a:p>
        </p:txBody>
      </p:sp>
      <p:sp>
        <p:nvSpPr>
          <p:cNvPr id="392" name="Google Shape;392;p38"/>
          <p:cNvSpPr>
            <a:spLocks noGrp="1"/>
          </p:cNvSpPr>
          <p:nvPr>
            <p:ph type="pic" idx="3"/>
          </p:nvPr>
        </p:nvSpPr>
        <p:spPr>
          <a:xfrm>
            <a:off x="0" y="1866787"/>
            <a:ext cx="5130800" cy="3913188"/>
          </a:xfrm>
          <a:prstGeom prst="rect">
            <a:avLst/>
          </a:prstGeom>
          <a:solidFill>
            <a:srgbClr val="D8D8D8"/>
          </a:solidFill>
          <a:ln>
            <a:noFill/>
          </a:ln>
        </p:spPr>
      </p:sp>
      <p:pic>
        <p:nvPicPr>
          <p:cNvPr id="2" name="Online Media 1" title="Electronic Visit Verification | AlayaCare Home Care Software">
            <a:hlinkClick r:id="" action="ppaction://media"/>
            <a:extLst>
              <a:ext uri="{FF2B5EF4-FFF2-40B4-BE49-F238E27FC236}">
                <a16:creationId xmlns:a16="http://schemas.microsoft.com/office/drawing/2014/main" id="{91FDC00C-F55D-F021-CA50-CE2DCD9ADCCB}"/>
              </a:ext>
            </a:extLst>
          </p:cNvPr>
          <p:cNvPicPr>
            <a:picLocks noRot="1" noChangeAspect="1"/>
          </p:cNvPicPr>
          <p:nvPr>
            <a:videoFile r:link="rId1"/>
          </p:nvPr>
        </p:nvPicPr>
        <p:blipFill>
          <a:blip r:embed="rId5"/>
          <a:stretch>
            <a:fillRect/>
          </a:stretch>
        </p:blipFill>
        <p:spPr>
          <a:xfrm>
            <a:off x="25400" y="1790700"/>
            <a:ext cx="5265442" cy="4079875"/>
          </a:xfrm>
          <a:prstGeom prst="rect">
            <a:avLst/>
          </a:prstGeom>
        </p:spPr>
      </p:pic>
      <p:sp>
        <p:nvSpPr>
          <p:cNvPr id="4" name="TextBox 3">
            <a:extLst>
              <a:ext uri="{FF2B5EF4-FFF2-40B4-BE49-F238E27FC236}">
                <a16:creationId xmlns:a16="http://schemas.microsoft.com/office/drawing/2014/main" id="{079463A9-6BEA-3717-5043-B94CB286C57B}"/>
              </a:ext>
            </a:extLst>
          </p:cNvPr>
          <p:cNvSpPr txBox="1"/>
          <p:nvPr/>
        </p:nvSpPr>
        <p:spPr>
          <a:xfrm>
            <a:off x="0" y="6442799"/>
            <a:ext cx="6119812" cy="261610"/>
          </a:xfrm>
          <a:prstGeom prst="rect">
            <a:avLst/>
          </a:prstGeom>
          <a:noFill/>
        </p:spPr>
        <p:txBody>
          <a:bodyPr wrap="square">
            <a:spAutoFit/>
          </a:bodyPr>
          <a:lstStyle/>
          <a:p>
            <a:r>
              <a:rPr lang="en-US" sz="1100" dirty="0">
                <a:solidFill>
                  <a:srgbClr val="24BAA2"/>
                </a:solidFill>
                <a:hlinkClick r:id="rId6">
                  <a:extLst>
                    <a:ext uri="{A12FA001-AC4F-418D-AE19-62706E023703}">
                      <ahyp:hlinkClr xmlns:ahyp="http://schemas.microsoft.com/office/drawing/2018/hyperlinkcolor" val="tx"/>
                    </a:ext>
                  </a:extLst>
                </a:hlinkClick>
              </a:rPr>
              <a:t>Electronic Visit Verification | </a:t>
            </a:r>
            <a:r>
              <a:rPr lang="en-US" sz="1100" dirty="0" err="1">
                <a:solidFill>
                  <a:srgbClr val="24BAA2"/>
                </a:solidFill>
                <a:hlinkClick r:id="rId6">
                  <a:extLst>
                    <a:ext uri="{A12FA001-AC4F-418D-AE19-62706E023703}">
                      <ahyp:hlinkClr xmlns:ahyp="http://schemas.microsoft.com/office/drawing/2018/hyperlinkcolor" val="tx"/>
                    </a:ext>
                  </a:extLst>
                </a:hlinkClick>
              </a:rPr>
              <a:t>AlayaCare</a:t>
            </a:r>
            <a:r>
              <a:rPr lang="en-US" sz="1100" dirty="0">
                <a:solidFill>
                  <a:srgbClr val="24BAA2"/>
                </a:solidFill>
                <a:hlinkClick r:id="rId6">
                  <a:extLst>
                    <a:ext uri="{A12FA001-AC4F-418D-AE19-62706E023703}">
                      <ahyp:hlinkClr xmlns:ahyp="http://schemas.microsoft.com/office/drawing/2018/hyperlinkcolor" val="tx"/>
                    </a:ext>
                  </a:extLst>
                </a:hlinkClick>
              </a:rPr>
              <a:t> Home Care Software - YouTube</a:t>
            </a:r>
            <a:endParaRPr lang="en-IE" sz="1100" dirty="0">
              <a:solidFill>
                <a:srgbClr val="24BA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9"/>
          <p:cNvSpPr txBox="1">
            <a:spLocks noGrp="1"/>
          </p:cNvSpPr>
          <p:nvPr>
            <p:ph type="body" idx="1"/>
          </p:nvPr>
        </p:nvSpPr>
        <p:spPr>
          <a:xfrm>
            <a:off x="5658982" y="3571330"/>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About this MOOC</a:t>
            </a:r>
            <a:endParaRPr dirty="0"/>
          </a:p>
        </p:txBody>
      </p:sp>
      <p:sp>
        <p:nvSpPr>
          <p:cNvPr id="400" name="Google Shape;400;p39"/>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8" name="Google Shape;408;p40" descr="Características generales del envejecimiento y las personas mayores"/>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5008660" y="277791"/>
            <a:ext cx="6848474" cy="6276975"/>
          </a:xfrm>
          <a:prstGeom prst="rect">
            <a:avLst/>
          </a:prstGeom>
          <a:noFill/>
          <a:ln>
            <a:noFill/>
          </a:ln>
        </p:spPr>
      </p:pic>
      <p:sp>
        <p:nvSpPr>
          <p:cNvPr id="409" name="Google Shape;409;p40"/>
          <p:cNvSpPr txBox="1"/>
          <p:nvPr/>
        </p:nvSpPr>
        <p:spPr>
          <a:xfrm>
            <a:off x="1208720" y="1789740"/>
            <a:ext cx="3925255"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1" u="none" strike="noStrike" cap="none" dirty="0">
                <a:solidFill>
                  <a:schemeClr val="dk2"/>
                </a:solidFill>
                <a:latin typeface="Calibri"/>
                <a:ea typeface="Calibri"/>
                <a:cs typeface="Calibri"/>
                <a:sym typeface="Calibri"/>
              </a:rPr>
              <a:t>Change is always the result of true learning</a:t>
            </a:r>
            <a:r>
              <a:rPr lang="en-US" sz="4800" b="1" i="0" u="none" strike="noStrike" cap="none" dirty="0">
                <a:solidFill>
                  <a:schemeClr val="dk2"/>
                </a:solidFill>
                <a:latin typeface="Calibri"/>
                <a:ea typeface="Calibri"/>
                <a:cs typeface="Calibri"/>
                <a:sym typeface="Calibri"/>
              </a:rPr>
              <a:t>.</a:t>
            </a:r>
            <a:endParaRPr sz="4800" b="1" i="0" u="none" strike="noStrike" cap="none" dirty="0">
              <a:solidFill>
                <a:schemeClr val="dk2"/>
              </a:solidFill>
              <a:latin typeface="Calibri"/>
              <a:ea typeface="Calibri"/>
              <a:cs typeface="Calibri"/>
              <a:sym typeface="Calibri"/>
            </a:endParaRPr>
          </a:p>
        </p:txBody>
      </p:sp>
      <p:sp>
        <p:nvSpPr>
          <p:cNvPr id="410" name="Google Shape;410;p40"/>
          <p:cNvSpPr txBox="1"/>
          <p:nvPr/>
        </p:nvSpPr>
        <p:spPr>
          <a:xfrm>
            <a:off x="1478111" y="5050935"/>
            <a:ext cx="296672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u="none" strike="noStrike" cap="none" dirty="0">
                <a:solidFill>
                  <a:schemeClr val="dk2"/>
                </a:solidFill>
                <a:latin typeface="Calibri"/>
                <a:ea typeface="Calibri"/>
                <a:cs typeface="Calibri"/>
                <a:sym typeface="Calibri"/>
              </a:rPr>
              <a:t>Leo </a:t>
            </a:r>
            <a:r>
              <a:rPr lang="en-US" sz="2400" b="1" u="none" strike="noStrike" cap="none" dirty="0" err="1">
                <a:solidFill>
                  <a:schemeClr val="dk2"/>
                </a:solidFill>
                <a:latin typeface="Calibri"/>
                <a:ea typeface="Calibri"/>
                <a:cs typeface="Calibri"/>
                <a:sym typeface="Calibri"/>
              </a:rPr>
              <a:t>Buscaglia</a:t>
            </a:r>
            <a:endParaRPr sz="2400" b="1" u="none" strike="noStrike" cap="none" dirty="0">
              <a:solidFill>
                <a:schemeClr val="dk2"/>
              </a:solidFill>
              <a:latin typeface="Calibri"/>
              <a:ea typeface="Calibri"/>
              <a:cs typeface="Calibri"/>
              <a:sym typeface="Calibri"/>
            </a:endParaRPr>
          </a:p>
        </p:txBody>
      </p:sp>
      <p:sp>
        <p:nvSpPr>
          <p:cNvPr id="411" name="Google Shape;411;p40"/>
          <p:cNvSpPr/>
          <p:nvPr/>
        </p:nvSpPr>
        <p:spPr>
          <a:xfrm rot="10800000">
            <a:off x="4116705" y="4622442"/>
            <a:ext cx="656254" cy="428492"/>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2" name="Google Shape;412;p40"/>
          <p:cNvSpPr/>
          <p:nvPr/>
        </p:nvSpPr>
        <p:spPr>
          <a:xfrm>
            <a:off x="495191" y="1789740"/>
            <a:ext cx="519750" cy="37982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1"/>
          <p:cNvSpPr txBox="1">
            <a:spLocks noGrp="1"/>
          </p:cNvSpPr>
          <p:nvPr>
            <p:ph type="body" idx="2"/>
          </p:nvPr>
        </p:nvSpPr>
        <p:spPr>
          <a:xfrm>
            <a:off x="643812" y="459517"/>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800"/>
              <a:buNone/>
            </a:pPr>
            <a:r>
              <a:rPr lang="en-US" dirty="0"/>
              <a:t>Digi-Human Senior Care MOOC</a:t>
            </a:r>
            <a:endParaRPr dirty="0"/>
          </a:p>
          <a:p>
            <a:pPr marL="0" lvl="0" indent="0" algn="l" rtl="0">
              <a:lnSpc>
                <a:spcPct val="90000"/>
              </a:lnSpc>
              <a:spcBef>
                <a:spcPts val="1000"/>
              </a:spcBef>
              <a:spcAft>
                <a:spcPts val="0"/>
              </a:spcAft>
              <a:buClr>
                <a:srgbClr val="24BAA2"/>
              </a:buClr>
              <a:buSzPts val="3600"/>
              <a:buNone/>
            </a:pPr>
            <a:endParaRPr dirty="0"/>
          </a:p>
        </p:txBody>
      </p:sp>
      <p:sp>
        <p:nvSpPr>
          <p:cNvPr id="418" name="Google Shape;418;p41"/>
          <p:cNvSpPr txBox="1"/>
          <p:nvPr/>
        </p:nvSpPr>
        <p:spPr>
          <a:xfrm>
            <a:off x="643812" y="1108057"/>
            <a:ext cx="10679213"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002060"/>
                </a:solidFill>
                <a:latin typeface="Calibri"/>
                <a:ea typeface="Calibri"/>
                <a:cs typeface="Calibri"/>
                <a:sym typeface="Calibri"/>
              </a:rPr>
              <a:t>The project result is a professional development course in a MOOC format, that provides Care Workers with the basic skills to assist and care for seniors through </a:t>
            </a:r>
            <a:r>
              <a:rPr lang="en-US" sz="2400" b="1" i="0" u="none" strike="noStrike" cap="none" dirty="0">
                <a:solidFill>
                  <a:srgbClr val="002060"/>
                </a:solidFill>
                <a:latin typeface="Calibri"/>
                <a:ea typeface="Calibri"/>
                <a:cs typeface="Calibri"/>
                <a:sym typeface="Calibri"/>
              </a:rPr>
              <a:t>Ambient Assisted Living (AAL) </a:t>
            </a:r>
            <a:r>
              <a:rPr lang="en-US" sz="2400" b="0" i="0" u="none" strike="noStrike" cap="none" dirty="0">
                <a:solidFill>
                  <a:srgbClr val="002060"/>
                </a:solidFill>
                <a:latin typeface="Calibri"/>
                <a:ea typeface="Calibri"/>
                <a:cs typeface="Calibri"/>
                <a:sym typeface="Calibri"/>
              </a:rPr>
              <a:t>technologies. </a:t>
            </a:r>
            <a:endParaRPr dirty="0">
              <a:solidFill>
                <a:srgbClr val="002060"/>
              </a:solidFill>
            </a:endParaRPr>
          </a:p>
          <a:p>
            <a:pPr marL="0" marR="0" lvl="0" indent="0" algn="just" rtl="0">
              <a:lnSpc>
                <a:spcPct val="100000"/>
              </a:lnSpc>
              <a:spcBef>
                <a:spcPts val="0"/>
              </a:spcBef>
              <a:spcAft>
                <a:spcPts val="0"/>
              </a:spcAft>
              <a:buNone/>
            </a:pPr>
            <a:endParaRPr sz="2400" b="0" i="0" u="none" strike="noStrike" cap="none" dirty="0">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400" b="0" i="0" u="none" strike="noStrike" cap="none" dirty="0">
                <a:solidFill>
                  <a:srgbClr val="002060"/>
                </a:solidFill>
                <a:latin typeface="Calibri"/>
                <a:ea typeface="Calibri"/>
                <a:cs typeface="Calibri"/>
                <a:sym typeface="Calibri"/>
              </a:rPr>
              <a:t>Care Workers, at the end of the MOOC </a:t>
            </a:r>
            <a:r>
              <a:rPr lang="en-US" sz="2400" b="1" i="0" u="none" strike="noStrike" cap="none" dirty="0">
                <a:solidFill>
                  <a:srgbClr val="002060"/>
                </a:solidFill>
                <a:latin typeface="Calibri"/>
                <a:ea typeface="Calibri"/>
                <a:cs typeface="Calibri"/>
                <a:sym typeface="Calibri"/>
              </a:rPr>
              <a:t>will be able to</a:t>
            </a:r>
            <a:r>
              <a:rPr lang="en-US" sz="2400" b="0" i="0" u="none" strike="noStrike" cap="none" dirty="0">
                <a:solidFill>
                  <a:srgbClr val="002060"/>
                </a:solidFill>
                <a:latin typeface="Calibri"/>
                <a:ea typeface="Calibri"/>
                <a:cs typeface="Calibri"/>
                <a:sym typeface="Calibri"/>
              </a:rPr>
              <a:t>:</a:t>
            </a:r>
            <a:endParaRPr dirty="0">
              <a:solidFill>
                <a:srgbClr val="002060"/>
              </a:solidFill>
            </a:endParaRPr>
          </a:p>
        </p:txBody>
      </p:sp>
      <p:sp>
        <p:nvSpPr>
          <p:cNvPr id="419" name="Google Shape;419;p41"/>
          <p:cNvSpPr txBox="1"/>
          <p:nvPr/>
        </p:nvSpPr>
        <p:spPr>
          <a:xfrm>
            <a:off x="1744824" y="2772544"/>
            <a:ext cx="9442579" cy="36317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2400" b="0" i="0" u="none" strike="noStrike" cap="none" dirty="0">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400" b="0" i="0" u="none" strike="noStrike" cap="none" dirty="0">
                <a:solidFill>
                  <a:srgbClr val="002060"/>
                </a:solidFill>
                <a:latin typeface="Calibri"/>
                <a:ea typeface="Calibri"/>
                <a:cs typeface="Calibri"/>
                <a:sym typeface="Calibri"/>
              </a:rPr>
              <a:t>Test AAL devices to assist and care for older adults;</a:t>
            </a:r>
            <a:endParaRPr dirty="0">
              <a:solidFill>
                <a:srgbClr val="002060"/>
              </a:solidFill>
            </a:endParaRPr>
          </a:p>
          <a:p>
            <a:pPr marL="0" marR="0" lvl="0" indent="0" algn="just" rtl="0">
              <a:lnSpc>
                <a:spcPct val="100000"/>
              </a:lnSpc>
              <a:spcBef>
                <a:spcPts val="0"/>
              </a:spcBef>
              <a:spcAft>
                <a:spcPts val="0"/>
              </a:spcAft>
              <a:buNone/>
            </a:pPr>
            <a:endParaRPr sz="2400" b="0" i="0" u="none" strike="noStrike" cap="none" dirty="0">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400" b="0" i="0" u="none" strike="noStrike" cap="none" dirty="0">
                <a:solidFill>
                  <a:srgbClr val="002060"/>
                </a:solidFill>
                <a:latin typeface="Calibri"/>
                <a:ea typeface="Calibri"/>
                <a:cs typeface="Calibri"/>
                <a:sym typeface="Calibri"/>
              </a:rPr>
              <a:t>Deliver care and treatment interventions via AAL technologies, with a strong </a:t>
            </a:r>
            <a:r>
              <a:rPr lang="en-US" sz="2400" b="0" i="0" u="none" strike="noStrike" cap="none" dirty="0" err="1">
                <a:solidFill>
                  <a:srgbClr val="002060"/>
                </a:solidFill>
                <a:latin typeface="Calibri"/>
                <a:ea typeface="Calibri"/>
                <a:cs typeface="Calibri"/>
                <a:sym typeface="Calibri"/>
              </a:rPr>
              <a:t>humanised</a:t>
            </a:r>
            <a:r>
              <a:rPr lang="en-US" sz="2400" b="0" i="0" u="none" strike="noStrike" cap="none" dirty="0">
                <a:solidFill>
                  <a:srgbClr val="002060"/>
                </a:solidFill>
                <a:latin typeface="Calibri"/>
                <a:ea typeface="Calibri"/>
                <a:cs typeface="Calibri"/>
                <a:sym typeface="Calibri"/>
              </a:rPr>
              <a:t> component;</a:t>
            </a:r>
            <a:endParaRPr dirty="0">
              <a:solidFill>
                <a:srgbClr val="002060"/>
              </a:solidFill>
            </a:endParaRPr>
          </a:p>
          <a:p>
            <a:pPr marL="0" marR="0" lvl="0" indent="0" algn="just" rtl="0">
              <a:lnSpc>
                <a:spcPct val="100000"/>
              </a:lnSpc>
              <a:spcBef>
                <a:spcPts val="0"/>
              </a:spcBef>
              <a:spcAft>
                <a:spcPts val="0"/>
              </a:spcAft>
              <a:buNone/>
            </a:pPr>
            <a:endParaRPr sz="2400" b="0" i="0" u="none" strike="noStrike" cap="none" dirty="0">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400" b="0" i="0" u="none" strike="noStrike" cap="none" dirty="0">
                <a:solidFill>
                  <a:srgbClr val="002060"/>
                </a:solidFill>
                <a:latin typeface="Calibri"/>
                <a:ea typeface="Calibri"/>
                <a:cs typeface="Calibri"/>
                <a:sym typeface="Calibri"/>
              </a:rPr>
              <a:t>Manage at a basic level the multifunctionality of devices;</a:t>
            </a:r>
            <a:endParaRPr dirty="0">
              <a:solidFill>
                <a:srgbClr val="002060"/>
              </a:solidFill>
            </a:endParaRPr>
          </a:p>
          <a:p>
            <a:pPr marL="0" marR="0" lvl="0" indent="0" algn="just" rtl="0">
              <a:lnSpc>
                <a:spcPct val="100000"/>
              </a:lnSpc>
              <a:spcBef>
                <a:spcPts val="0"/>
              </a:spcBef>
              <a:spcAft>
                <a:spcPts val="0"/>
              </a:spcAft>
              <a:buNone/>
            </a:pPr>
            <a:endParaRPr sz="2400" b="0" i="0" u="none" strike="noStrike" cap="none" dirty="0">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400" dirty="0">
                <a:solidFill>
                  <a:srgbClr val="002060"/>
                </a:solidFill>
                <a:latin typeface="Calibri"/>
                <a:ea typeface="Calibri"/>
                <a:cs typeface="Calibri"/>
                <a:sym typeface="Calibri"/>
              </a:rPr>
              <a:t>U</a:t>
            </a:r>
            <a:r>
              <a:rPr lang="en-US" sz="2400" b="0" i="0" u="none" strike="noStrike" cap="none" dirty="0">
                <a:solidFill>
                  <a:srgbClr val="002060"/>
                </a:solidFill>
                <a:latin typeface="Calibri"/>
                <a:ea typeface="Calibri"/>
                <a:cs typeface="Calibri"/>
                <a:sym typeface="Calibri"/>
              </a:rPr>
              <a:t>nderstand and use some of the data produced by the technologies.</a:t>
            </a:r>
            <a:endParaRPr dirty="0">
              <a:solidFill>
                <a:srgbClr val="002060"/>
              </a:solidFill>
            </a:endParaRPr>
          </a:p>
          <a:p>
            <a:pPr marL="0" marR="0" lvl="0" indent="0" algn="l" rtl="0">
              <a:lnSpc>
                <a:spcPct val="100000"/>
              </a:lnSpc>
              <a:spcBef>
                <a:spcPts val="0"/>
              </a:spcBef>
              <a:spcAft>
                <a:spcPts val="0"/>
              </a:spcAft>
              <a:buNone/>
            </a:pPr>
            <a:endParaRPr sz="1400" b="0" i="0" u="none" strike="noStrike" cap="none" dirty="0">
              <a:solidFill>
                <a:srgbClr val="002060"/>
              </a:solidFill>
              <a:latin typeface="Arial"/>
              <a:ea typeface="Arial"/>
              <a:cs typeface="Arial"/>
              <a:sym typeface="Arial"/>
            </a:endParaRPr>
          </a:p>
        </p:txBody>
      </p:sp>
      <p:pic>
        <p:nvPicPr>
          <p:cNvPr id="3" name="Graphic 2" descr="Badge 3 outline">
            <a:extLst>
              <a:ext uri="{FF2B5EF4-FFF2-40B4-BE49-F238E27FC236}">
                <a16:creationId xmlns:a16="http://schemas.microsoft.com/office/drawing/2014/main" id="{3FC80AB6-9F32-00B7-DA75-EB2F469869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965" y="4670050"/>
            <a:ext cx="914400" cy="914400"/>
          </a:xfrm>
          <a:prstGeom prst="rect">
            <a:avLst/>
          </a:prstGeom>
        </p:spPr>
      </p:pic>
      <p:pic>
        <p:nvPicPr>
          <p:cNvPr id="5" name="Graphic 4" descr="Badge 1 outline">
            <a:extLst>
              <a:ext uri="{FF2B5EF4-FFF2-40B4-BE49-F238E27FC236}">
                <a16:creationId xmlns:a16="http://schemas.microsoft.com/office/drawing/2014/main" id="{232CA1F1-7501-5CAF-1EC7-8A63D4C468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812" y="2978448"/>
            <a:ext cx="914400" cy="914400"/>
          </a:xfrm>
          <a:prstGeom prst="rect">
            <a:avLst/>
          </a:prstGeom>
        </p:spPr>
      </p:pic>
      <p:pic>
        <p:nvPicPr>
          <p:cNvPr id="7" name="Graphic 6" descr="Badge outline">
            <a:extLst>
              <a:ext uri="{FF2B5EF4-FFF2-40B4-BE49-F238E27FC236}">
                <a16:creationId xmlns:a16="http://schemas.microsoft.com/office/drawing/2014/main" id="{DC2D8D33-C602-C76C-6BBC-F6A42D55C2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222" y="3824249"/>
            <a:ext cx="914400" cy="914400"/>
          </a:xfrm>
          <a:prstGeom prst="rect">
            <a:avLst/>
          </a:prstGeom>
        </p:spPr>
      </p:pic>
      <p:pic>
        <p:nvPicPr>
          <p:cNvPr id="9" name="Graphic 8" descr="Badge 4 outline">
            <a:extLst>
              <a:ext uri="{FF2B5EF4-FFF2-40B4-BE49-F238E27FC236}">
                <a16:creationId xmlns:a16="http://schemas.microsoft.com/office/drawing/2014/main" id="{4F73928F-579E-71D9-0727-9576BD2002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3812" y="5515851"/>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The Housing Care Project</a:t>
            </a:r>
            <a:endParaRPr dirty="0"/>
          </a:p>
        </p:txBody>
      </p:sp>
      <p:sp>
        <p:nvSpPr>
          <p:cNvPr id="133" name="Google Shape;133;p14"/>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2"/>
          <p:cNvSpPr txBox="1">
            <a:spLocks noGrp="1"/>
          </p:cNvSpPr>
          <p:nvPr>
            <p:ph type="body" idx="2"/>
          </p:nvPr>
        </p:nvSpPr>
        <p:spPr>
          <a:xfrm>
            <a:off x="437774" y="502731"/>
            <a:ext cx="6548476"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dirty="0">
                <a:solidFill>
                  <a:srgbClr val="7F3494"/>
                </a:solidFill>
              </a:rPr>
              <a:t>The MOOC is composed of:</a:t>
            </a:r>
            <a:endParaRPr dirty="0">
              <a:solidFill>
                <a:srgbClr val="7F3494"/>
              </a:solidFill>
            </a:endParaRPr>
          </a:p>
        </p:txBody>
      </p:sp>
      <p:grpSp>
        <p:nvGrpSpPr>
          <p:cNvPr id="429" name="Google Shape;429;p42"/>
          <p:cNvGrpSpPr/>
          <p:nvPr/>
        </p:nvGrpSpPr>
        <p:grpSpPr>
          <a:xfrm>
            <a:off x="6091777" y="931694"/>
            <a:ext cx="5881565" cy="4668789"/>
            <a:chOff x="5646839" y="2084286"/>
            <a:chExt cx="5881565" cy="4668789"/>
          </a:xfrm>
        </p:grpSpPr>
        <p:sp>
          <p:nvSpPr>
            <p:cNvPr id="430" name="Google Shape;430;p42"/>
            <p:cNvSpPr/>
            <p:nvPr/>
          </p:nvSpPr>
          <p:spPr>
            <a:xfrm>
              <a:off x="7540059" y="2084286"/>
              <a:ext cx="952312" cy="962903"/>
            </a:xfrm>
            <a:custGeom>
              <a:avLst/>
              <a:gdLst/>
              <a:ahLst/>
              <a:cxnLst/>
              <a:rect l="l" t="t" r="r" b="b"/>
              <a:pathLst>
                <a:path w="457" h="500" extrusionOk="0">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42"/>
            <p:cNvSpPr/>
            <p:nvPr/>
          </p:nvSpPr>
          <p:spPr>
            <a:xfrm>
              <a:off x="7264711" y="2355560"/>
              <a:ext cx="369846" cy="424427"/>
            </a:xfrm>
            <a:custGeom>
              <a:avLst/>
              <a:gdLst/>
              <a:ahLst/>
              <a:cxnLst/>
              <a:rect l="l" t="t" r="r" b="b"/>
              <a:pathLst>
                <a:path w="192" h="220" extrusionOk="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42"/>
            <p:cNvSpPr/>
            <p:nvPr/>
          </p:nvSpPr>
          <p:spPr>
            <a:xfrm>
              <a:off x="5646839" y="2502195"/>
              <a:ext cx="1756361" cy="146635"/>
            </a:xfrm>
            <a:custGeom>
              <a:avLst/>
              <a:gdLst/>
              <a:ahLst/>
              <a:cxnLst/>
              <a:rect l="l" t="t" r="r" b="b"/>
              <a:pathLst>
                <a:path w="912" h="76" extrusionOk="0">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42"/>
            <p:cNvSpPr/>
            <p:nvPr/>
          </p:nvSpPr>
          <p:spPr>
            <a:xfrm>
              <a:off x="6224418" y="2455761"/>
              <a:ext cx="92054" cy="262314"/>
            </a:xfrm>
            <a:custGeom>
              <a:avLst/>
              <a:gdLst/>
              <a:ahLst/>
              <a:cxnLst/>
              <a:rect l="l" t="t" r="r" b="b"/>
              <a:pathLst>
                <a:path w="48" h="136" extrusionOk="0">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42"/>
            <p:cNvSpPr/>
            <p:nvPr/>
          </p:nvSpPr>
          <p:spPr>
            <a:xfrm>
              <a:off x="5761703" y="2617874"/>
              <a:ext cx="331558" cy="323411"/>
            </a:xfrm>
            <a:custGeom>
              <a:avLst/>
              <a:gdLst/>
              <a:ahLst/>
              <a:cxnLst/>
              <a:rect l="l" t="t" r="r" b="b"/>
              <a:pathLst>
                <a:path w="172" h="168" extrusionOk="0">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42"/>
            <p:cNvSpPr/>
            <p:nvPr/>
          </p:nvSpPr>
          <p:spPr>
            <a:xfrm rot="165895">
              <a:off x="7402684" y="3452662"/>
              <a:ext cx="1107103" cy="3300413"/>
            </a:xfrm>
            <a:custGeom>
              <a:avLst/>
              <a:gdLst/>
              <a:ahLst/>
              <a:cxnLst/>
              <a:rect l="l" t="t" r="r" b="b"/>
              <a:pathLst>
                <a:path w="616" h="1524" extrusionOk="0">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42"/>
            <p:cNvSpPr/>
            <p:nvPr/>
          </p:nvSpPr>
          <p:spPr>
            <a:xfrm>
              <a:off x="7886281" y="3592996"/>
              <a:ext cx="250909" cy="250094"/>
            </a:xfrm>
            <a:custGeom>
              <a:avLst/>
              <a:gdLst/>
              <a:ahLst/>
              <a:cxnLst/>
              <a:rect l="l" t="t" r="r" b="b"/>
              <a:pathLst>
                <a:path w="130" h="130" extrusionOk="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42"/>
            <p:cNvSpPr/>
            <p:nvPr/>
          </p:nvSpPr>
          <p:spPr>
            <a:xfrm>
              <a:off x="7886281" y="3600328"/>
              <a:ext cx="188996" cy="225655"/>
            </a:xfrm>
            <a:custGeom>
              <a:avLst/>
              <a:gdLst/>
              <a:ahLst/>
              <a:cxnLst/>
              <a:rect l="l" t="t" r="r" b="b"/>
              <a:pathLst>
                <a:path w="98" h="117" extrusionOk="0">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42"/>
            <p:cNvSpPr/>
            <p:nvPr/>
          </p:nvSpPr>
          <p:spPr>
            <a:xfrm>
              <a:off x="8165702" y="3361639"/>
              <a:ext cx="1466350" cy="2946547"/>
            </a:xfrm>
            <a:custGeom>
              <a:avLst/>
              <a:gdLst/>
              <a:ahLst/>
              <a:cxnLst/>
              <a:rect l="l" t="t" r="r" b="b"/>
              <a:pathLst>
                <a:path w="761" h="1529" extrusionOk="0">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42"/>
            <p:cNvSpPr/>
            <p:nvPr/>
          </p:nvSpPr>
          <p:spPr>
            <a:xfrm>
              <a:off x="8419869" y="3562040"/>
              <a:ext cx="242762" cy="242762"/>
            </a:xfrm>
            <a:custGeom>
              <a:avLst/>
              <a:gdLst/>
              <a:ahLst/>
              <a:cxnLst/>
              <a:rect l="l" t="t" r="r" b="b"/>
              <a:pathLst>
                <a:path w="126" h="126" extrusionOk="0">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42"/>
            <p:cNvSpPr/>
            <p:nvPr/>
          </p:nvSpPr>
          <p:spPr>
            <a:xfrm>
              <a:off x="8419869" y="3567742"/>
              <a:ext cx="146635" cy="231357"/>
            </a:xfrm>
            <a:custGeom>
              <a:avLst/>
              <a:gdLst/>
              <a:ahLst/>
              <a:cxnLst/>
              <a:rect l="l" t="t" r="r" b="b"/>
              <a:pathLst>
                <a:path w="76" h="120" extrusionOk="0">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42"/>
            <p:cNvSpPr/>
            <p:nvPr/>
          </p:nvSpPr>
          <p:spPr>
            <a:xfrm>
              <a:off x="8643893" y="3028451"/>
              <a:ext cx="2884511" cy="3358755"/>
            </a:xfrm>
            <a:custGeom>
              <a:avLst/>
              <a:gdLst/>
              <a:ahLst/>
              <a:cxnLst/>
              <a:rect l="l" t="t" r="r" b="b"/>
              <a:pathLst>
                <a:path w="1187" h="1401" extrusionOk="0">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42"/>
            <p:cNvSpPr/>
            <p:nvPr/>
          </p:nvSpPr>
          <p:spPr>
            <a:xfrm>
              <a:off x="8893989" y="3324980"/>
              <a:ext cx="250094" cy="250909"/>
            </a:xfrm>
            <a:custGeom>
              <a:avLst/>
              <a:gdLst/>
              <a:ahLst/>
              <a:cxnLst/>
              <a:rect l="l" t="t" r="r" b="b"/>
              <a:pathLst>
                <a:path w="130" h="130" extrusionOk="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42"/>
            <p:cNvSpPr/>
            <p:nvPr/>
          </p:nvSpPr>
          <p:spPr>
            <a:xfrm>
              <a:off x="8893989" y="3342087"/>
              <a:ext cx="186552" cy="225655"/>
            </a:xfrm>
            <a:custGeom>
              <a:avLst/>
              <a:gdLst/>
              <a:ahLst/>
              <a:cxnLst/>
              <a:rect l="l" t="t" r="r" b="b"/>
              <a:pathLst>
                <a:path w="97" h="117" extrusionOk="0">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42"/>
            <p:cNvSpPr/>
            <p:nvPr/>
          </p:nvSpPr>
          <p:spPr>
            <a:xfrm>
              <a:off x="7936788" y="2837826"/>
              <a:ext cx="132786" cy="801604"/>
            </a:xfrm>
            <a:custGeom>
              <a:avLst/>
              <a:gdLst/>
              <a:ahLst/>
              <a:cxnLst/>
              <a:rect l="l" t="t" r="r" b="b"/>
              <a:pathLst>
                <a:path w="69" h="416" extrusionOk="0">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42"/>
            <p:cNvSpPr/>
            <p:nvPr/>
          </p:nvSpPr>
          <p:spPr>
            <a:xfrm>
              <a:off x="8058169" y="3034154"/>
              <a:ext cx="53766" cy="470046"/>
            </a:xfrm>
            <a:custGeom>
              <a:avLst/>
              <a:gdLst/>
              <a:ahLst/>
              <a:cxnLst/>
              <a:rect l="l" t="t" r="r" b="b"/>
              <a:pathLst>
                <a:path w="28" h="244" extrusionOk="0">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42"/>
            <p:cNvSpPr/>
            <p:nvPr/>
          </p:nvSpPr>
          <p:spPr>
            <a:xfrm>
              <a:off x="8058490" y="2811090"/>
              <a:ext cx="468417" cy="834190"/>
            </a:xfrm>
            <a:custGeom>
              <a:avLst/>
              <a:gdLst/>
              <a:ahLst/>
              <a:cxnLst/>
              <a:rect l="l" t="t" r="r" b="b"/>
              <a:pathLst>
                <a:path w="243" h="433" extrusionOk="0">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42"/>
            <p:cNvSpPr/>
            <p:nvPr/>
          </p:nvSpPr>
          <p:spPr>
            <a:xfrm>
              <a:off x="8257354" y="2972242"/>
              <a:ext cx="265572" cy="509149"/>
            </a:xfrm>
            <a:custGeom>
              <a:avLst/>
              <a:gdLst/>
              <a:ahLst/>
              <a:cxnLst/>
              <a:rect l="l" t="t" r="r" b="b"/>
              <a:pathLst>
                <a:path w="138" h="264" extrusionOk="0">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42"/>
            <p:cNvSpPr/>
            <p:nvPr/>
          </p:nvSpPr>
          <p:spPr>
            <a:xfrm>
              <a:off x="8175315" y="2721194"/>
              <a:ext cx="859444" cy="745394"/>
            </a:xfrm>
            <a:custGeom>
              <a:avLst/>
              <a:gdLst/>
              <a:ahLst/>
              <a:cxnLst/>
              <a:rect l="l" t="t" r="r" b="b"/>
              <a:pathLst>
                <a:path w="446" h="387" extrusionOk="0">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42"/>
            <p:cNvSpPr/>
            <p:nvPr/>
          </p:nvSpPr>
          <p:spPr>
            <a:xfrm>
              <a:off x="8413363" y="2817226"/>
              <a:ext cx="549066" cy="468417"/>
            </a:xfrm>
            <a:custGeom>
              <a:avLst/>
              <a:gdLst/>
              <a:ahLst/>
              <a:cxnLst/>
              <a:rect l="l" t="t" r="r" b="b"/>
              <a:pathLst>
                <a:path w="285" h="243" extrusionOk="0">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42"/>
            <p:cNvSpPr txBox="1"/>
            <p:nvPr/>
          </p:nvSpPr>
          <p:spPr>
            <a:xfrm rot="5957305">
              <a:off x="6807635" y="5004870"/>
              <a:ext cx="217266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chemeClr val="lt1"/>
                  </a:solidFill>
                  <a:latin typeface="Arial"/>
                  <a:ea typeface="Arial"/>
                  <a:cs typeface="Arial"/>
                  <a:sym typeface="Arial"/>
                </a:rPr>
                <a:t>Learning Environment</a:t>
              </a:r>
              <a:endParaRPr dirty="0"/>
            </a:p>
          </p:txBody>
        </p:sp>
        <p:sp>
          <p:nvSpPr>
            <p:cNvPr id="451" name="Google Shape;451;p42"/>
            <p:cNvSpPr txBox="1"/>
            <p:nvPr/>
          </p:nvSpPr>
          <p:spPr>
            <a:xfrm rot="4520413">
              <a:off x="8471171" y="4858126"/>
              <a:ext cx="100380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lt1"/>
                  </a:solidFill>
                  <a:latin typeface="Arial"/>
                  <a:ea typeface="Arial"/>
                  <a:cs typeface="Arial"/>
                  <a:sym typeface="Arial"/>
                </a:rPr>
                <a:t>Tools</a:t>
              </a:r>
              <a:endParaRPr/>
            </a:p>
          </p:txBody>
        </p:sp>
        <p:sp>
          <p:nvSpPr>
            <p:cNvPr id="452" name="Google Shape;452;p42"/>
            <p:cNvSpPr txBox="1"/>
            <p:nvPr/>
          </p:nvSpPr>
          <p:spPr>
            <a:xfrm rot="3071506">
              <a:off x="8427433" y="4582108"/>
              <a:ext cx="341471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chemeClr val="lt1"/>
                  </a:solidFill>
                  <a:latin typeface="Arial"/>
                  <a:ea typeface="Arial"/>
                  <a:cs typeface="Arial"/>
                  <a:sym typeface="Arial"/>
                </a:rPr>
                <a:t>Training Content Area</a:t>
              </a:r>
              <a:endParaRPr dirty="0"/>
            </a:p>
          </p:txBody>
        </p:sp>
      </p:grpSp>
      <p:sp>
        <p:nvSpPr>
          <p:cNvPr id="453" name="Google Shape;453;p42"/>
          <p:cNvSpPr txBox="1"/>
          <p:nvPr/>
        </p:nvSpPr>
        <p:spPr>
          <a:xfrm>
            <a:off x="1507843" y="1555135"/>
            <a:ext cx="382170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24BAA2"/>
                </a:solidFill>
                <a:latin typeface="Calibri"/>
                <a:ea typeface="Calibri"/>
                <a:cs typeface="Calibri"/>
                <a:sym typeface="Calibri"/>
              </a:rPr>
              <a:t>Training Content Area</a:t>
            </a:r>
            <a:endParaRPr sz="2800" b="1" i="0" u="none" strike="noStrike" cap="none" dirty="0">
              <a:solidFill>
                <a:srgbClr val="24BAA2"/>
              </a:solidFill>
              <a:latin typeface="Calibri"/>
              <a:ea typeface="Calibri"/>
              <a:cs typeface="Calibri"/>
              <a:sym typeface="Calibri"/>
            </a:endParaRPr>
          </a:p>
        </p:txBody>
      </p:sp>
      <p:sp>
        <p:nvSpPr>
          <p:cNvPr id="454" name="Google Shape;454;p42"/>
          <p:cNvSpPr txBox="1"/>
          <p:nvPr/>
        </p:nvSpPr>
        <p:spPr>
          <a:xfrm>
            <a:off x="1543604" y="1943273"/>
            <a:ext cx="6223360" cy="14465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1" dirty="0">
                <a:solidFill>
                  <a:srgbClr val="7F3494"/>
                </a:solidFill>
                <a:latin typeface="Calibri"/>
                <a:ea typeface="Calibri"/>
                <a:cs typeface="Calibri"/>
                <a:sym typeface="Calibri"/>
              </a:rPr>
              <a:t>Composed of </a:t>
            </a:r>
            <a:r>
              <a:rPr lang="en-US" sz="2200" b="1" i="0" u="none" strike="noStrike" cap="none" dirty="0">
                <a:solidFill>
                  <a:srgbClr val="7F3494"/>
                </a:solidFill>
                <a:latin typeface="Calibri"/>
                <a:ea typeface="Calibri"/>
                <a:cs typeface="Calibri"/>
                <a:sym typeface="Calibri"/>
              </a:rPr>
              <a:t>3 different modules, it takes an in-depth look at new technologies and their application in the care sector through a theoretical and practical methodology. </a:t>
            </a:r>
            <a:endParaRPr sz="2200" dirty="0">
              <a:solidFill>
                <a:srgbClr val="7F3494"/>
              </a:solidFill>
            </a:endParaRPr>
          </a:p>
        </p:txBody>
      </p:sp>
      <p:sp>
        <p:nvSpPr>
          <p:cNvPr id="455" name="Google Shape;455;p42"/>
          <p:cNvSpPr txBox="1"/>
          <p:nvPr/>
        </p:nvSpPr>
        <p:spPr>
          <a:xfrm>
            <a:off x="1541905" y="3354016"/>
            <a:ext cx="118692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24BAA2"/>
                </a:solidFill>
                <a:latin typeface="Calibri"/>
                <a:ea typeface="Calibri"/>
                <a:cs typeface="Calibri"/>
                <a:sym typeface="Calibri"/>
              </a:rPr>
              <a:t>Tools</a:t>
            </a:r>
            <a:endParaRPr sz="2800" b="1" i="0" u="none" strike="noStrike" cap="none" dirty="0">
              <a:solidFill>
                <a:srgbClr val="24BAA2"/>
              </a:solidFill>
              <a:latin typeface="Calibri"/>
              <a:ea typeface="Calibri"/>
              <a:cs typeface="Calibri"/>
              <a:sym typeface="Calibri"/>
            </a:endParaRPr>
          </a:p>
        </p:txBody>
      </p:sp>
      <p:sp>
        <p:nvSpPr>
          <p:cNvPr id="456" name="Google Shape;456;p42"/>
          <p:cNvSpPr txBox="1"/>
          <p:nvPr/>
        </p:nvSpPr>
        <p:spPr>
          <a:xfrm>
            <a:off x="1552592" y="3737318"/>
            <a:ext cx="6308756" cy="11079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1" i="0" u="none" strike="noStrike" cap="none" dirty="0">
                <a:solidFill>
                  <a:srgbClr val="7F3494"/>
                </a:solidFill>
                <a:latin typeface="Calibri"/>
                <a:ea typeface="Calibri"/>
                <a:cs typeface="Calibri"/>
                <a:sym typeface="Calibri"/>
              </a:rPr>
              <a:t>The course provides </a:t>
            </a:r>
            <a:r>
              <a:rPr lang="en-US" sz="2200" b="1" dirty="0">
                <a:solidFill>
                  <a:srgbClr val="7F3494"/>
                </a:solidFill>
                <a:latin typeface="Calibri"/>
                <a:ea typeface="Calibri"/>
                <a:cs typeface="Calibri"/>
                <a:sym typeface="Calibri"/>
              </a:rPr>
              <a:t>an array </a:t>
            </a:r>
            <a:r>
              <a:rPr lang="en-US" sz="2200" b="1" i="0" u="none" strike="noStrike" cap="none" dirty="0">
                <a:solidFill>
                  <a:srgbClr val="7F3494"/>
                </a:solidFill>
                <a:latin typeface="Calibri"/>
                <a:ea typeface="Calibri"/>
                <a:cs typeface="Calibri"/>
                <a:sym typeface="Calibri"/>
              </a:rPr>
              <a:t>of tools (videos, infographics, manuals) to make learning easier for the student. </a:t>
            </a:r>
            <a:endParaRPr sz="2200" dirty="0">
              <a:solidFill>
                <a:srgbClr val="7F3494"/>
              </a:solidFill>
            </a:endParaRPr>
          </a:p>
        </p:txBody>
      </p:sp>
      <p:sp>
        <p:nvSpPr>
          <p:cNvPr id="457" name="Google Shape;457;p42"/>
          <p:cNvSpPr txBox="1"/>
          <p:nvPr/>
        </p:nvSpPr>
        <p:spPr>
          <a:xfrm>
            <a:off x="1519816" y="4852573"/>
            <a:ext cx="393606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24BAA2"/>
                </a:solidFill>
                <a:latin typeface="Calibri" panose="020F0502020204030204" pitchFamily="34" charset="0"/>
                <a:ea typeface="Calibri" panose="020F0502020204030204" pitchFamily="34" charset="0"/>
                <a:cs typeface="Calibri" panose="020F0502020204030204" pitchFamily="34" charset="0"/>
                <a:sym typeface="Arial"/>
              </a:rPr>
              <a:t>Learning Environment</a:t>
            </a:r>
            <a:endParaRPr sz="2800" b="1" i="0" u="none" strike="noStrike" cap="none" dirty="0">
              <a:solidFill>
                <a:srgbClr val="24BAA2"/>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58" name="Google Shape;458;p42"/>
          <p:cNvSpPr txBox="1"/>
          <p:nvPr/>
        </p:nvSpPr>
        <p:spPr>
          <a:xfrm>
            <a:off x="1549932" y="5296921"/>
            <a:ext cx="6439288"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7F3494"/>
                </a:solidFill>
                <a:latin typeface="Calibri"/>
                <a:ea typeface="Calibri"/>
                <a:cs typeface="Calibri"/>
                <a:sym typeface="Calibri"/>
              </a:rPr>
              <a:t>A professional learning platform has been created to make it more accessible to any type of care worker. </a:t>
            </a:r>
            <a:endParaRPr sz="2200" dirty="0">
              <a:solidFill>
                <a:srgbClr val="7F3494"/>
              </a:solidFill>
            </a:endParaRPr>
          </a:p>
        </p:txBody>
      </p:sp>
      <p:grpSp>
        <p:nvGrpSpPr>
          <p:cNvPr id="459" name="Google Shape;459;p42"/>
          <p:cNvGrpSpPr/>
          <p:nvPr/>
        </p:nvGrpSpPr>
        <p:grpSpPr>
          <a:xfrm>
            <a:off x="572750" y="1633802"/>
            <a:ext cx="731330" cy="731330"/>
            <a:chOff x="858765" y="2076520"/>
            <a:chExt cx="731330" cy="731330"/>
          </a:xfrm>
        </p:grpSpPr>
        <p:sp>
          <p:nvSpPr>
            <p:cNvPr id="460" name="Google Shape;460;p42"/>
            <p:cNvSpPr/>
            <p:nvPr/>
          </p:nvSpPr>
          <p:spPr>
            <a:xfrm>
              <a:off x="858765" y="2076520"/>
              <a:ext cx="731330" cy="731330"/>
            </a:xfrm>
            <a:prstGeom prst="ellipse">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61" name="Google Shape;461;p42"/>
            <p:cNvGrpSpPr/>
            <p:nvPr/>
          </p:nvGrpSpPr>
          <p:grpSpPr>
            <a:xfrm>
              <a:off x="962086" y="2183481"/>
              <a:ext cx="517408" cy="517408"/>
              <a:chOff x="5978526" y="4030663"/>
              <a:chExt cx="239713" cy="239713"/>
            </a:xfrm>
          </p:grpSpPr>
          <p:sp>
            <p:nvSpPr>
              <p:cNvPr id="462" name="Google Shape;462;p42"/>
              <p:cNvSpPr/>
              <p:nvPr/>
            </p:nvSpPr>
            <p:spPr>
              <a:xfrm>
                <a:off x="6015038" y="4056063"/>
                <a:ext cx="26988" cy="26988"/>
              </a:xfrm>
              <a:custGeom>
                <a:avLst/>
                <a:gdLst/>
                <a:ahLst/>
                <a:cxnLst/>
                <a:rect l="l" t="t" r="r" b="b"/>
                <a:pathLst>
                  <a:path w="7" h="7" extrusionOk="0">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42"/>
              <p:cNvSpPr/>
              <p:nvPr/>
            </p:nvSpPr>
            <p:spPr>
              <a:xfrm>
                <a:off x="5978526" y="4135438"/>
                <a:ext cx="28575" cy="14288"/>
              </a:xfrm>
              <a:custGeom>
                <a:avLst/>
                <a:gdLst/>
                <a:ahLst/>
                <a:cxnLst/>
                <a:rect l="l" t="t" r="r" b="b"/>
                <a:pathLst>
                  <a:path w="8" h="4" extrusionOk="0">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42"/>
              <p:cNvSpPr/>
              <p:nvPr/>
            </p:nvSpPr>
            <p:spPr>
              <a:xfrm>
                <a:off x="6188076" y="4149725"/>
                <a:ext cx="30163" cy="15875"/>
              </a:xfrm>
              <a:custGeom>
                <a:avLst/>
                <a:gdLst/>
                <a:ahLst/>
                <a:cxnLst/>
                <a:rect l="l" t="t" r="r" b="b"/>
                <a:pathLst>
                  <a:path w="8" h="4" extrusionOk="0">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42"/>
              <p:cNvSpPr/>
              <p:nvPr/>
            </p:nvSpPr>
            <p:spPr>
              <a:xfrm>
                <a:off x="6165851" y="4067175"/>
                <a:ext cx="25400" cy="26988"/>
              </a:xfrm>
              <a:custGeom>
                <a:avLst/>
                <a:gdLst/>
                <a:ahLst/>
                <a:cxnLst/>
                <a:rect l="l" t="t" r="r" b="b"/>
                <a:pathLst>
                  <a:path w="7" h="7" extrusionOk="0">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42"/>
              <p:cNvSpPr/>
              <p:nvPr/>
            </p:nvSpPr>
            <p:spPr>
              <a:xfrm>
                <a:off x="6097588" y="4030663"/>
                <a:ext cx="15875" cy="28575"/>
              </a:xfrm>
              <a:custGeom>
                <a:avLst/>
                <a:gdLst/>
                <a:ahLst/>
                <a:cxnLst/>
                <a:rect l="l" t="t" r="r" b="b"/>
                <a:pathLst>
                  <a:path w="4" h="8" extrusionOk="0">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42"/>
              <p:cNvSpPr/>
              <p:nvPr/>
            </p:nvSpPr>
            <p:spPr>
              <a:xfrm>
                <a:off x="6037263" y="4089400"/>
                <a:ext cx="120650" cy="136525"/>
              </a:xfrm>
              <a:custGeom>
                <a:avLst/>
                <a:gdLst/>
                <a:ahLst/>
                <a:cxnLst/>
                <a:rect l="l" t="t" r="r" b="b"/>
                <a:pathLst>
                  <a:path w="32" h="36" extrusionOk="0">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42"/>
              <p:cNvSpPr/>
              <p:nvPr/>
            </p:nvSpPr>
            <p:spPr>
              <a:xfrm>
                <a:off x="6067426" y="4240213"/>
                <a:ext cx="60325" cy="30163"/>
              </a:xfrm>
              <a:custGeom>
                <a:avLst/>
                <a:gdLst/>
                <a:ahLst/>
                <a:cxnLst/>
                <a:rect l="l" t="t" r="r" b="b"/>
                <a:pathLst>
                  <a:path w="16" h="8" extrusionOk="0">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469" name="Google Shape;469;p42"/>
          <p:cNvGrpSpPr/>
          <p:nvPr/>
        </p:nvGrpSpPr>
        <p:grpSpPr>
          <a:xfrm>
            <a:off x="577167" y="5083385"/>
            <a:ext cx="731330" cy="731330"/>
            <a:chOff x="856963" y="4807884"/>
            <a:chExt cx="731330" cy="731330"/>
          </a:xfrm>
        </p:grpSpPr>
        <p:sp>
          <p:nvSpPr>
            <p:cNvPr id="470" name="Google Shape;470;p42"/>
            <p:cNvSpPr/>
            <p:nvPr/>
          </p:nvSpPr>
          <p:spPr>
            <a:xfrm>
              <a:off x="856963" y="4807884"/>
              <a:ext cx="731330" cy="731330"/>
            </a:xfrm>
            <a:prstGeom prst="ellipse">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71" name="Google Shape;471;p42"/>
            <p:cNvGrpSpPr/>
            <p:nvPr/>
          </p:nvGrpSpPr>
          <p:grpSpPr>
            <a:xfrm rot="2700000">
              <a:off x="1073865" y="4925675"/>
              <a:ext cx="287901" cy="501715"/>
              <a:chOff x="4732338" y="4783138"/>
              <a:chExt cx="703263" cy="1225551"/>
            </a:xfrm>
          </p:grpSpPr>
          <p:sp>
            <p:nvSpPr>
              <p:cNvPr id="472" name="Google Shape;472;p42"/>
              <p:cNvSpPr/>
              <p:nvPr/>
            </p:nvSpPr>
            <p:spPr>
              <a:xfrm>
                <a:off x="4732338" y="4783138"/>
                <a:ext cx="703263" cy="1173163"/>
              </a:xfrm>
              <a:custGeom>
                <a:avLst/>
                <a:gdLst/>
                <a:ahLst/>
                <a:cxnLst/>
                <a:rect l="l" t="t" r="r" b="b"/>
                <a:pathLst>
                  <a:path w="184" h="310" extrusionOk="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42"/>
              <p:cNvSpPr/>
              <p:nvPr/>
            </p:nvSpPr>
            <p:spPr>
              <a:xfrm>
                <a:off x="4960938" y="5127626"/>
                <a:ext cx="244475" cy="241300"/>
              </a:xfrm>
              <a:custGeom>
                <a:avLst/>
                <a:gdLst/>
                <a:ahLst/>
                <a:cxnLst/>
                <a:rect l="l" t="t" r="r" b="b"/>
                <a:pathLst>
                  <a:path w="64" h="64" extrusionOk="0">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42"/>
              <p:cNvSpPr/>
              <p:nvPr/>
            </p:nvSpPr>
            <p:spPr>
              <a:xfrm>
                <a:off x="4973641" y="5649914"/>
                <a:ext cx="225425" cy="358775"/>
              </a:xfrm>
              <a:custGeom>
                <a:avLst/>
                <a:gdLst/>
                <a:ahLst/>
                <a:cxnLst/>
                <a:rect l="l" t="t" r="r" b="b"/>
                <a:pathLst>
                  <a:path w="59" h="95" extrusionOk="0">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475" name="Google Shape;475;p42"/>
          <p:cNvGrpSpPr/>
          <p:nvPr/>
        </p:nvGrpSpPr>
        <p:grpSpPr>
          <a:xfrm>
            <a:off x="572750" y="3566483"/>
            <a:ext cx="731330" cy="731330"/>
            <a:chOff x="856963" y="3442202"/>
            <a:chExt cx="731330" cy="731330"/>
          </a:xfrm>
        </p:grpSpPr>
        <p:sp>
          <p:nvSpPr>
            <p:cNvPr id="476" name="Google Shape;476;p42"/>
            <p:cNvSpPr/>
            <p:nvPr/>
          </p:nvSpPr>
          <p:spPr>
            <a:xfrm>
              <a:off x="856963" y="3442202"/>
              <a:ext cx="731330" cy="73133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77" name="Google Shape;477;p42"/>
            <p:cNvGrpSpPr/>
            <p:nvPr/>
          </p:nvGrpSpPr>
          <p:grpSpPr>
            <a:xfrm>
              <a:off x="1011116" y="3561803"/>
              <a:ext cx="417024" cy="475193"/>
              <a:chOff x="4616451" y="1741488"/>
              <a:chExt cx="2959100" cy="3371850"/>
            </a:xfrm>
          </p:grpSpPr>
          <p:sp>
            <p:nvSpPr>
              <p:cNvPr id="478" name="Google Shape;478;p42"/>
              <p:cNvSpPr/>
              <p:nvPr/>
            </p:nvSpPr>
            <p:spPr>
              <a:xfrm>
                <a:off x="4616451" y="1741488"/>
                <a:ext cx="2959100" cy="3371850"/>
              </a:xfrm>
              <a:custGeom>
                <a:avLst/>
                <a:gdLst/>
                <a:ahLst/>
                <a:cxnLst/>
                <a:rect l="l" t="t" r="r" b="b"/>
                <a:pathLst>
                  <a:path w="786" h="896" extrusionOk="0">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42"/>
              <p:cNvSpPr/>
              <p:nvPr/>
            </p:nvSpPr>
            <p:spPr>
              <a:xfrm>
                <a:off x="5184776" y="2062163"/>
                <a:ext cx="2085975" cy="1700213"/>
              </a:xfrm>
              <a:custGeom>
                <a:avLst/>
                <a:gdLst/>
                <a:ahLst/>
                <a:cxnLst/>
                <a:rect l="l" t="t" r="r" b="b"/>
                <a:pathLst>
                  <a:path w="554" h="452" extrusionOk="0">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1000"/>
                                        <p:tgtEl>
                                          <p:spTgt spid="429"/>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459"/>
                                        </p:tgtEl>
                                        <p:attrNameLst>
                                          <p:attrName>style.visibility</p:attrName>
                                        </p:attrNameLst>
                                      </p:cBhvr>
                                      <p:to>
                                        <p:strVal val="visible"/>
                                      </p:to>
                                    </p:set>
                                    <p:anim calcmode="lin" valueType="num">
                                      <p:cBhvr additive="base">
                                        <p:cTn id="11" dur="500"/>
                                        <p:tgtEl>
                                          <p:spTgt spid="459"/>
                                        </p:tgtEl>
                                        <p:attrNameLst>
                                          <p:attrName>ppt_w</p:attrName>
                                        </p:attrNameLst>
                                      </p:cBhvr>
                                      <p:tavLst>
                                        <p:tav tm="0">
                                          <p:val>
                                            <p:strVal val="0"/>
                                          </p:val>
                                        </p:tav>
                                        <p:tav tm="100000">
                                          <p:val>
                                            <p:strVal val="#ppt_w"/>
                                          </p:val>
                                        </p:tav>
                                      </p:tavLst>
                                    </p:anim>
                                    <p:anim calcmode="lin" valueType="num">
                                      <p:cBhvr additive="base">
                                        <p:cTn id="12" dur="500"/>
                                        <p:tgtEl>
                                          <p:spTgt spid="459"/>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453"/>
                                        </p:tgtEl>
                                        <p:attrNameLst>
                                          <p:attrName>style.visibility</p:attrName>
                                        </p:attrNameLst>
                                      </p:cBhvr>
                                      <p:to>
                                        <p:strVal val="visible"/>
                                      </p:to>
                                    </p:set>
                                    <p:animEffect transition="in" filter="fade">
                                      <p:cBhvr>
                                        <p:cTn id="15" dur="500"/>
                                        <p:tgtEl>
                                          <p:spTgt spid="453"/>
                                        </p:tgtEl>
                                      </p:cBhvr>
                                    </p:animEffect>
                                  </p:childTnLst>
                                </p:cTn>
                              </p:par>
                              <p:par>
                                <p:cTn id="16" presetID="10" presetClass="entr" presetSubtype="0" fill="hold" nodeType="withEffect">
                                  <p:stCondLst>
                                    <p:cond delay="0"/>
                                  </p:stCondLst>
                                  <p:childTnLst>
                                    <p:set>
                                      <p:cBhvr>
                                        <p:cTn id="17" dur="1" fill="hold">
                                          <p:stCondLst>
                                            <p:cond delay="0"/>
                                          </p:stCondLst>
                                        </p:cTn>
                                        <p:tgtEl>
                                          <p:spTgt spid="454"/>
                                        </p:tgtEl>
                                        <p:attrNameLst>
                                          <p:attrName>style.visibility</p:attrName>
                                        </p:attrNameLst>
                                      </p:cBhvr>
                                      <p:to>
                                        <p:strVal val="visible"/>
                                      </p:to>
                                    </p:set>
                                    <p:animEffect transition="in" filter="fade">
                                      <p:cBhvr>
                                        <p:cTn id="18" dur="500"/>
                                        <p:tgtEl>
                                          <p:spTgt spid="454"/>
                                        </p:tgtEl>
                                      </p:cBhvr>
                                    </p:animEffect>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75"/>
                                        </p:tgtEl>
                                        <p:attrNameLst>
                                          <p:attrName>style.visibility</p:attrName>
                                        </p:attrNameLst>
                                      </p:cBhvr>
                                      <p:to>
                                        <p:strVal val="visible"/>
                                      </p:to>
                                    </p:set>
                                    <p:anim calcmode="lin" valueType="num">
                                      <p:cBhvr additive="base">
                                        <p:cTn id="22" dur="500"/>
                                        <p:tgtEl>
                                          <p:spTgt spid="475"/>
                                        </p:tgtEl>
                                        <p:attrNameLst>
                                          <p:attrName>ppt_w</p:attrName>
                                        </p:attrNameLst>
                                      </p:cBhvr>
                                      <p:tavLst>
                                        <p:tav tm="0">
                                          <p:val>
                                            <p:strVal val="0"/>
                                          </p:val>
                                        </p:tav>
                                        <p:tav tm="100000">
                                          <p:val>
                                            <p:strVal val="#ppt_w"/>
                                          </p:val>
                                        </p:tav>
                                      </p:tavLst>
                                    </p:anim>
                                    <p:anim calcmode="lin" valueType="num">
                                      <p:cBhvr additive="base">
                                        <p:cTn id="23" dur="500"/>
                                        <p:tgtEl>
                                          <p:spTgt spid="475"/>
                                        </p:tgtEl>
                                        <p:attrNameLst>
                                          <p:attrName>ppt_h</p:attrName>
                                        </p:attrNameLst>
                                      </p:cBhvr>
                                      <p:tavLst>
                                        <p:tav tm="0">
                                          <p:val>
                                            <p:strVal val="0"/>
                                          </p:val>
                                        </p:tav>
                                        <p:tav tm="100000">
                                          <p:val>
                                            <p:strVal val="#ppt_h"/>
                                          </p:val>
                                        </p:tav>
                                      </p:tavLst>
                                    </p:anim>
                                  </p:childTnLst>
                                </p:cTn>
                              </p:par>
                              <p:par>
                                <p:cTn id="24" presetID="10" presetClass="entr" presetSubtype="0" fill="hold" nodeType="withEffect">
                                  <p:stCondLst>
                                    <p:cond delay="0"/>
                                  </p:stCondLst>
                                  <p:childTnLst>
                                    <p:set>
                                      <p:cBhvr>
                                        <p:cTn id="25" dur="1" fill="hold">
                                          <p:stCondLst>
                                            <p:cond delay="0"/>
                                          </p:stCondLst>
                                        </p:cTn>
                                        <p:tgtEl>
                                          <p:spTgt spid="455"/>
                                        </p:tgtEl>
                                        <p:attrNameLst>
                                          <p:attrName>style.visibility</p:attrName>
                                        </p:attrNameLst>
                                      </p:cBhvr>
                                      <p:to>
                                        <p:strVal val="visible"/>
                                      </p:to>
                                    </p:set>
                                    <p:animEffect transition="in" filter="fade">
                                      <p:cBhvr>
                                        <p:cTn id="26" dur="500"/>
                                        <p:tgtEl>
                                          <p:spTgt spid="455"/>
                                        </p:tgtEl>
                                      </p:cBhvr>
                                    </p:animEffect>
                                  </p:childTnLst>
                                </p:cTn>
                              </p:par>
                              <p:par>
                                <p:cTn id="27" presetID="10" presetClass="entr" presetSubtype="0" fill="hold" nodeType="withEffect">
                                  <p:stCondLst>
                                    <p:cond delay="0"/>
                                  </p:stCondLst>
                                  <p:childTnLst>
                                    <p:set>
                                      <p:cBhvr>
                                        <p:cTn id="28" dur="1" fill="hold">
                                          <p:stCondLst>
                                            <p:cond delay="0"/>
                                          </p:stCondLst>
                                        </p:cTn>
                                        <p:tgtEl>
                                          <p:spTgt spid="456"/>
                                        </p:tgtEl>
                                        <p:attrNameLst>
                                          <p:attrName>style.visibility</p:attrName>
                                        </p:attrNameLst>
                                      </p:cBhvr>
                                      <p:to>
                                        <p:strVal val="visible"/>
                                      </p:to>
                                    </p:set>
                                    <p:animEffect transition="in" filter="fade">
                                      <p:cBhvr>
                                        <p:cTn id="29" dur="500"/>
                                        <p:tgtEl>
                                          <p:spTgt spid="456"/>
                                        </p:tgtEl>
                                      </p:cBhvr>
                                    </p:animEffect>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469"/>
                                        </p:tgtEl>
                                        <p:attrNameLst>
                                          <p:attrName>style.visibility</p:attrName>
                                        </p:attrNameLst>
                                      </p:cBhvr>
                                      <p:to>
                                        <p:strVal val="visible"/>
                                      </p:to>
                                    </p:set>
                                    <p:anim calcmode="lin" valueType="num">
                                      <p:cBhvr additive="base">
                                        <p:cTn id="33" dur="500"/>
                                        <p:tgtEl>
                                          <p:spTgt spid="469"/>
                                        </p:tgtEl>
                                        <p:attrNameLst>
                                          <p:attrName>ppt_w</p:attrName>
                                        </p:attrNameLst>
                                      </p:cBhvr>
                                      <p:tavLst>
                                        <p:tav tm="0">
                                          <p:val>
                                            <p:strVal val="0"/>
                                          </p:val>
                                        </p:tav>
                                        <p:tav tm="100000">
                                          <p:val>
                                            <p:strVal val="#ppt_w"/>
                                          </p:val>
                                        </p:tav>
                                      </p:tavLst>
                                    </p:anim>
                                    <p:anim calcmode="lin" valueType="num">
                                      <p:cBhvr additive="base">
                                        <p:cTn id="34" dur="500"/>
                                        <p:tgtEl>
                                          <p:spTgt spid="469"/>
                                        </p:tgtEl>
                                        <p:attrNameLst>
                                          <p:attrName>ppt_h</p:attrName>
                                        </p:attrNameLst>
                                      </p:cBhvr>
                                      <p:tavLst>
                                        <p:tav tm="0">
                                          <p:val>
                                            <p:strVal val="0"/>
                                          </p:val>
                                        </p:tav>
                                        <p:tav tm="100000">
                                          <p:val>
                                            <p:strVal val="#ppt_h"/>
                                          </p:val>
                                        </p:tav>
                                      </p:tavLst>
                                    </p:anim>
                                  </p:childTnLst>
                                </p:cTn>
                              </p:par>
                              <p:par>
                                <p:cTn id="35" presetID="10" presetClass="entr" presetSubtype="0" fill="hold" nodeType="withEffect">
                                  <p:stCondLst>
                                    <p:cond delay="0"/>
                                  </p:stCondLst>
                                  <p:childTnLst>
                                    <p:set>
                                      <p:cBhvr>
                                        <p:cTn id="36" dur="1" fill="hold">
                                          <p:stCondLst>
                                            <p:cond delay="0"/>
                                          </p:stCondLst>
                                        </p:cTn>
                                        <p:tgtEl>
                                          <p:spTgt spid="457"/>
                                        </p:tgtEl>
                                        <p:attrNameLst>
                                          <p:attrName>style.visibility</p:attrName>
                                        </p:attrNameLst>
                                      </p:cBhvr>
                                      <p:to>
                                        <p:strVal val="visible"/>
                                      </p:to>
                                    </p:set>
                                    <p:animEffect transition="in" filter="fade">
                                      <p:cBhvr>
                                        <p:cTn id="37" dur="500"/>
                                        <p:tgtEl>
                                          <p:spTgt spid="457"/>
                                        </p:tgtEl>
                                      </p:cBhvr>
                                    </p:animEffect>
                                  </p:childTnLst>
                                </p:cTn>
                              </p:par>
                              <p:par>
                                <p:cTn id="38" presetID="10" presetClass="entr" presetSubtype="0" fill="hold" nodeType="withEffect">
                                  <p:stCondLst>
                                    <p:cond delay="0"/>
                                  </p:stCondLst>
                                  <p:childTnLst>
                                    <p:set>
                                      <p:cBhvr>
                                        <p:cTn id="39" dur="1" fill="hold">
                                          <p:stCondLst>
                                            <p:cond delay="0"/>
                                          </p:stCondLst>
                                        </p:cTn>
                                        <p:tgtEl>
                                          <p:spTgt spid="458"/>
                                        </p:tgtEl>
                                        <p:attrNameLst>
                                          <p:attrName>style.visibility</p:attrName>
                                        </p:attrNameLst>
                                      </p:cBhvr>
                                      <p:to>
                                        <p:strVal val="visible"/>
                                      </p:to>
                                    </p:set>
                                    <p:animEffect transition="in" filter="fade">
                                      <p:cBhvr>
                                        <p:cTn id="40"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3"/>
          <p:cNvSpPr txBox="1">
            <a:spLocks noGrp="1"/>
          </p:cNvSpPr>
          <p:nvPr>
            <p:ph type="body" idx="2"/>
          </p:nvPr>
        </p:nvSpPr>
        <p:spPr>
          <a:xfrm>
            <a:off x="278738" y="257832"/>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a:t>E-Structure of the MOOC</a:t>
            </a:r>
            <a:endParaRPr dirty="0"/>
          </a:p>
        </p:txBody>
      </p:sp>
      <p:grpSp>
        <p:nvGrpSpPr>
          <p:cNvPr id="485" name="Google Shape;485;p43"/>
          <p:cNvGrpSpPr/>
          <p:nvPr/>
        </p:nvGrpSpPr>
        <p:grpSpPr>
          <a:xfrm rot="10800000" flipH="1">
            <a:off x="612949" y="3603719"/>
            <a:ext cx="950735" cy="362788"/>
            <a:chOff x="3110481" y="1725182"/>
            <a:chExt cx="608475" cy="232186"/>
          </a:xfrm>
        </p:grpSpPr>
        <p:sp>
          <p:nvSpPr>
            <p:cNvPr id="486" name="Google Shape;486;p43"/>
            <p:cNvSpPr/>
            <p:nvPr/>
          </p:nvSpPr>
          <p:spPr>
            <a:xfrm rot="-2700000">
              <a:off x="3144483" y="1759187"/>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7" name="Google Shape;487;p43"/>
            <p:cNvSpPr/>
            <p:nvPr/>
          </p:nvSpPr>
          <p:spPr>
            <a:xfrm rot="-2700000">
              <a:off x="3332629" y="1759186"/>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8" name="Google Shape;488;p43"/>
            <p:cNvSpPr/>
            <p:nvPr/>
          </p:nvSpPr>
          <p:spPr>
            <a:xfrm rot="-2700000">
              <a:off x="3520775" y="1759184"/>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89" name="Google Shape;489;p43"/>
          <p:cNvGrpSpPr/>
          <p:nvPr/>
        </p:nvGrpSpPr>
        <p:grpSpPr>
          <a:xfrm>
            <a:off x="957489" y="1066477"/>
            <a:ext cx="10394266" cy="5363891"/>
            <a:chOff x="1435" y="1011"/>
            <a:chExt cx="6015" cy="3104"/>
          </a:xfrm>
        </p:grpSpPr>
        <p:sp>
          <p:nvSpPr>
            <p:cNvPr id="490" name="Google Shape;490;p43"/>
            <p:cNvSpPr/>
            <p:nvPr/>
          </p:nvSpPr>
          <p:spPr>
            <a:xfrm>
              <a:off x="5614" y="2773"/>
              <a:ext cx="1786" cy="1001"/>
            </a:xfrm>
            <a:custGeom>
              <a:avLst/>
              <a:gdLst/>
              <a:ahLst/>
              <a:cxnLst/>
              <a:rect l="l" t="t" r="r" b="b"/>
              <a:pathLst>
                <a:path w="587" h="722" extrusionOk="0">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43"/>
            <p:cNvSpPr/>
            <p:nvPr/>
          </p:nvSpPr>
          <p:spPr>
            <a:xfrm>
              <a:off x="5616" y="3084"/>
              <a:ext cx="99" cy="273"/>
            </a:xfrm>
            <a:prstGeom prst="rect">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43"/>
            <p:cNvSpPr/>
            <p:nvPr/>
          </p:nvSpPr>
          <p:spPr>
            <a:xfrm>
              <a:off x="4617" y="2444"/>
              <a:ext cx="997" cy="671"/>
            </a:xfrm>
            <a:custGeom>
              <a:avLst/>
              <a:gdLst/>
              <a:ahLst/>
              <a:cxnLst/>
              <a:rect l="l" t="t" r="r" b="b"/>
              <a:pathLst>
                <a:path w="561" h="457" extrusionOk="0">
                  <a:moveTo>
                    <a:pt x="561" y="337"/>
                  </a:moveTo>
                  <a:cubicBezTo>
                    <a:pt x="561" y="457"/>
                    <a:pt x="561" y="457"/>
                    <a:pt x="561"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561" y="337"/>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43"/>
            <p:cNvSpPr/>
            <p:nvPr/>
          </p:nvSpPr>
          <p:spPr>
            <a:xfrm>
              <a:off x="4027" y="1011"/>
              <a:ext cx="1169" cy="1437"/>
            </a:xfrm>
            <a:custGeom>
              <a:avLst/>
              <a:gdLst/>
              <a:ahLst/>
              <a:cxnLst/>
              <a:rect l="l" t="t" r="r" b="b"/>
              <a:pathLst>
                <a:path w="588" h="722" extrusionOk="0">
                  <a:moveTo>
                    <a:pt x="588" y="60"/>
                  </a:moveTo>
                  <a:cubicBezTo>
                    <a:pt x="588" y="662"/>
                    <a:pt x="588" y="662"/>
                    <a:pt x="588" y="662"/>
                  </a:cubicBezTo>
                  <a:cubicBezTo>
                    <a:pt x="588" y="695"/>
                    <a:pt x="561" y="722"/>
                    <a:pt x="528" y="722"/>
                  </a:cubicBezTo>
                  <a:cubicBezTo>
                    <a:pt x="389" y="722"/>
                    <a:pt x="389" y="722"/>
                    <a:pt x="389" y="722"/>
                  </a:cubicBezTo>
                  <a:cubicBezTo>
                    <a:pt x="389" y="689"/>
                    <a:pt x="389" y="689"/>
                    <a:pt x="389" y="689"/>
                  </a:cubicBezTo>
                  <a:cubicBezTo>
                    <a:pt x="515" y="689"/>
                    <a:pt x="515" y="689"/>
                    <a:pt x="515" y="689"/>
                  </a:cubicBezTo>
                  <a:cubicBezTo>
                    <a:pt x="537" y="689"/>
                    <a:pt x="555" y="671"/>
                    <a:pt x="555" y="649"/>
                  </a:cubicBezTo>
                  <a:cubicBezTo>
                    <a:pt x="555" y="73"/>
                    <a:pt x="555" y="73"/>
                    <a:pt x="555" y="73"/>
                  </a:cubicBezTo>
                  <a:cubicBezTo>
                    <a:pt x="555" y="51"/>
                    <a:pt x="537" y="33"/>
                    <a:pt x="515" y="33"/>
                  </a:cubicBezTo>
                  <a:cubicBezTo>
                    <a:pt x="74" y="33"/>
                    <a:pt x="74" y="33"/>
                    <a:pt x="74" y="33"/>
                  </a:cubicBezTo>
                  <a:cubicBezTo>
                    <a:pt x="52" y="33"/>
                    <a:pt x="34" y="51"/>
                    <a:pt x="34" y="73"/>
                  </a:cubicBezTo>
                  <a:cubicBezTo>
                    <a:pt x="34" y="301"/>
                    <a:pt x="34" y="301"/>
                    <a:pt x="34" y="301"/>
                  </a:cubicBezTo>
                  <a:cubicBezTo>
                    <a:pt x="0" y="301"/>
                    <a:pt x="0" y="301"/>
                    <a:pt x="0" y="301"/>
                  </a:cubicBezTo>
                  <a:cubicBezTo>
                    <a:pt x="0" y="60"/>
                    <a:pt x="0" y="60"/>
                    <a:pt x="0" y="60"/>
                  </a:cubicBezTo>
                  <a:cubicBezTo>
                    <a:pt x="0" y="27"/>
                    <a:pt x="27" y="0"/>
                    <a:pt x="60" y="0"/>
                  </a:cubicBezTo>
                  <a:cubicBezTo>
                    <a:pt x="528" y="0"/>
                    <a:pt x="528" y="0"/>
                    <a:pt x="528" y="0"/>
                  </a:cubicBezTo>
                  <a:cubicBezTo>
                    <a:pt x="561" y="0"/>
                    <a:pt x="588" y="27"/>
                    <a:pt x="588" y="6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43"/>
            <p:cNvSpPr/>
            <p:nvPr/>
          </p:nvSpPr>
          <p:spPr>
            <a:xfrm>
              <a:off x="4095" y="1077"/>
              <a:ext cx="1036" cy="1305"/>
            </a:xfrm>
            <a:custGeom>
              <a:avLst/>
              <a:gdLst/>
              <a:ahLst/>
              <a:cxnLst/>
              <a:rect l="l" t="t" r="r" b="b"/>
              <a:pathLst>
                <a:path w="521" h="656" extrusionOk="0">
                  <a:moveTo>
                    <a:pt x="521" y="40"/>
                  </a:moveTo>
                  <a:cubicBezTo>
                    <a:pt x="521" y="616"/>
                    <a:pt x="521" y="616"/>
                    <a:pt x="521" y="616"/>
                  </a:cubicBezTo>
                  <a:cubicBezTo>
                    <a:pt x="521" y="638"/>
                    <a:pt x="503" y="656"/>
                    <a:pt x="481" y="656"/>
                  </a:cubicBezTo>
                  <a:cubicBezTo>
                    <a:pt x="355" y="656"/>
                    <a:pt x="355" y="656"/>
                    <a:pt x="355" y="656"/>
                  </a:cubicBezTo>
                  <a:cubicBezTo>
                    <a:pt x="355" y="328"/>
                    <a:pt x="355" y="328"/>
                    <a:pt x="355" y="328"/>
                  </a:cubicBezTo>
                  <a:cubicBezTo>
                    <a:pt x="355" y="295"/>
                    <a:pt x="328" y="268"/>
                    <a:pt x="295" y="268"/>
                  </a:cubicBezTo>
                  <a:cubicBezTo>
                    <a:pt x="0" y="268"/>
                    <a:pt x="0" y="268"/>
                    <a:pt x="0" y="268"/>
                  </a:cubicBezTo>
                  <a:cubicBezTo>
                    <a:pt x="0" y="40"/>
                    <a:pt x="0" y="40"/>
                    <a:pt x="0" y="40"/>
                  </a:cubicBezTo>
                  <a:cubicBezTo>
                    <a:pt x="0" y="18"/>
                    <a:pt x="18" y="0"/>
                    <a:pt x="40" y="0"/>
                  </a:cubicBezTo>
                  <a:cubicBezTo>
                    <a:pt x="481" y="0"/>
                    <a:pt x="481" y="0"/>
                    <a:pt x="481" y="0"/>
                  </a:cubicBezTo>
                  <a:cubicBezTo>
                    <a:pt x="503" y="0"/>
                    <a:pt x="521" y="18"/>
                    <a:pt x="521" y="40"/>
                  </a:cubicBez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43"/>
            <p:cNvSpPr/>
            <p:nvPr/>
          </p:nvSpPr>
          <p:spPr>
            <a:xfrm>
              <a:off x="4562" y="2382"/>
              <a:ext cx="239" cy="66"/>
            </a:xfrm>
            <a:prstGeom prst="rect">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43"/>
            <p:cNvSpPr/>
            <p:nvPr/>
          </p:nvSpPr>
          <p:spPr>
            <a:xfrm>
              <a:off x="4095" y="1610"/>
              <a:ext cx="706" cy="772"/>
            </a:xfrm>
            <a:custGeom>
              <a:avLst/>
              <a:gdLst/>
              <a:ahLst/>
              <a:cxnLst/>
              <a:rect l="l" t="t" r="r" b="b"/>
              <a:pathLst>
                <a:path w="355" h="388" extrusionOk="0">
                  <a:moveTo>
                    <a:pt x="355" y="60"/>
                  </a:moveTo>
                  <a:cubicBezTo>
                    <a:pt x="355" y="388"/>
                    <a:pt x="355" y="388"/>
                    <a:pt x="355" y="388"/>
                  </a:cubicBezTo>
                  <a:cubicBezTo>
                    <a:pt x="235" y="388"/>
                    <a:pt x="235" y="388"/>
                    <a:pt x="235" y="388"/>
                  </a:cubicBezTo>
                  <a:cubicBezTo>
                    <a:pt x="235" y="120"/>
                    <a:pt x="235" y="120"/>
                    <a:pt x="235" y="120"/>
                  </a:cubicBezTo>
                  <a:cubicBezTo>
                    <a:pt x="0" y="120"/>
                    <a:pt x="0" y="120"/>
                    <a:pt x="0" y="120"/>
                  </a:cubicBezTo>
                  <a:cubicBezTo>
                    <a:pt x="0" y="0"/>
                    <a:pt x="0" y="0"/>
                    <a:pt x="0" y="0"/>
                  </a:cubicBezTo>
                  <a:cubicBezTo>
                    <a:pt x="295" y="0"/>
                    <a:pt x="295" y="0"/>
                    <a:pt x="295" y="0"/>
                  </a:cubicBezTo>
                  <a:cubicBezTo>
                    <a:pt x="328" y="0"/>
                    <a:pt x="355" y="27"/>
                    <a:pt x="355" y="60"/>
                  </a:cubicBez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43"/>
            <p:cNvSpPr/>
            <p:nvPr/>
          </p:nvSpPr>
          <p:spPr>
            <a:xfrm>
              <a:off x="4027" y="1849"/>
              <a:ext cx="535" cy="599"/>
            </a:xfrm>
            <a:custGeom>
              <a:avLst/>
              <a:gdLst/>
              <a:ahLst/>
              <a:cxnLst/>
              <a:rect l="l" t="t" r="r" b="b"/>
              <a:pathLst>
                <a:path w="269" h="301" extrusionOk="0">
                  <a:moveTo>
                    <a:pt x="269" y="268"/>
                  </a:moveTo>
                  <a:cubicBezTo>
                    <a:pt x="269" y="301"/>
                    <a:pt x="269" y="301"/>
                    <a:pt x="269" y="301"/>
                  </a:cubicBezTo>
                  <a:cubicBezTo>
                    <a:pt x="60" y="301"/>
                    <a:pt x="60" y="301"/>
                    <a:pt x="60" y="301"/>
                  </a:cubicBezTo>
                  <a:cubicBezTo>
                    <a:pt x="27" y="301"/>
                    <a:pt x="0" y="274"/>
                    <a:pt x="0" y="241"/>
                  </a:cubicBezTo>
                  <a:cubicBezTo>
                    <a:pt x="0" y="0"/>
                    <a:pt x="0" y="0"/>
                    <a:pt x="0" y="0"/>
                  </a:cubicBezTo>
                  <a:cubicBezTo>
                    <a:pt x="34" y="0"/>
                    <a:pt x="34" y="0"/>
                    <a:pt x="34" y="0"/>
                  </a:cubicBezTo>
                  <a:cubicBezTo>
                    <a:pt x="34" y="228"/>
                    <a:pt x="34" y="228"/>
                    <a:pt x="34" y="228"/>
                  </a:cubicBezTo>
                  <a:cubicBezTo>
                    <a:pt x="34" y="250"/>
                    <a:pt x="52" y="268"/>
                    <a:pt x="74" y="268"/>
                  </a:cubicBezTo>
                  <a:lnTo>
                    <a:pt x="269" y="268"/>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43"/>
            <p:cNvSpPr/>
            <p:nvPr/>
          </p:nvSpPr>
          <p:spPr>
            <a:xfrm>
              <a:off x="4095" y="1849"/>
              <a:ext cx="467" cy="533"/>
            </a:xfrm>
            <a:custGeom>
              <a:avLst/>
              <a:gdLst/>
              <a:ahLst/>
              <a:cxnLst/>
              <a:rect l="l" t="t" r="r" b="b"/>
              <a:pathLst>
                <a:path w="235" h="268" extrusionOk="0">
                  <a:moveTo>
                    <a:pt x="235" y="0"/>
                  </a:moveTo>
                  <a:cubicBezTo>
                    <a:pt x="235" y="268"/>
                    <a:pt x="235" y="268"/>
                    <a:pt x="235" y="268"/>
                  </a:cubicBezTo>
                  <a:cubicBezTo>
                    <a:pt x="40" y="268"/>
                    <a:pt x="40" y="268"/>
                    <a:pt x="40" y="268"/>
                  </a:cubicBezTo>
                  <a:cubicBezTo>
                    <a:pt x="18" y="268"/>
                    <a:pt x="0" y="250"/>
                    <a:pt x="0" y="228"/>
                  </a:cubicBezTo>
                  <a:cubicBezTo>
                    <a:pt x="0" y="0"/>
                    <a:pt x="0" y="0"/>
                    <a:pt x="0" y="0"/>
                  </a:cubicBezTo>
                  <a:lnTo>
                    <a:pt x="235" y="0"/>
                  </a:ln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43"/>
            <p:cNvSpPr/>
            <p:nvPr/>
          </p:nvSpPr>
          <p:spPr>
            <a:xfrm>
              <a:off x="4027" y="1610"/>
              <a:ext cx="68" cy="239"/>
            </a:xfrm>
            <a:prstGeom prst="rect">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43"/>
            <p:cNvSpPr/>
            <p:nvPr/>
          </p:nvSpPr>
          <p:spPr>
            <a:xfrm>
              <a:off x="3222" y="1610"/>
              <a:ext cx="805" cy="1025"/>
            </a:xfrm>
            <a:custGeom>
              <a:avLst/>
              <a:gdLst/>
              <a:ahLst/>
              <a:cxnLst/>
              <a:rect l="l" t="t" r="r" b="b"/>
              <a:pathLst>
                <a:path w="405" h="497" extrusionOk="0">
                  <a:moveTo>
                    <a:pt x="405" y="0"/>
                  </a:moveTo>
                  <a:cubicBezTo>
                    <a:pt x="405" y="120"/>
                    <a:pt x="405" y="120"/>
                    <a:pt x="405" y="120"/>
                  </a:cubicBezTo>
                  <a:cubicBezTo>
                    <a:pt x="120" y="120"/>
                    <a:pt x="120" y="120"/>
                    <a:pt x="120" y="120"/>
                  </a:cubicBezTo>
                  <a:cubicBezTo>
                    <a:pt x="120" y="497"/>
                    <a:pt x="120" y="497"/>
                    <a:pt x="120" y="497"/>
                  </a:cubicBezTo>
                  <a:cubicBezTo>
                    <a:pt x="0" y="497"/>
                    <a:pt x="0" y="497"/>
                    <a:pt x="0" y="497"/>
                  </a:cubicBezTo>
                  <a:cubicBezTo>
                    <a:pt x="0" y="60"/>
                    <a:pt x="0" y="60"/>
                    <a:pt x="0" y="60"/>
                  </a:cubicBezTo>
                  <a:cubicBezTo>
                    <a:pt x="0" y="27"/>
                    <a:pt x="27" y="0"/>
                    <a:pt x="60" y="0"/>
                  </a:cubicBezTo>
                  <a:lnTo>
                    <a:pt x="405" y="0"/>
                  </a:ln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43"/>
            <p:cNvSpPr/>
            <p:nvPr/>
          </p:nvSpPr>
          <p:spPr>
            <a:xfrm>
              <a:off x="3514" y="3596"/>
              <a:ext cx="519" cy="519"/>
            </a:xfrm>
            <a:custGeom>
              <a:avLst/>
              <a:gdLst/>
              <a:ahLst/>
              <a:cxnLst/>
              <a:rect l="l" t="t" r="r" b="b"/>
              <a:pathLst>
                <a:path w="261" h="261" extrusionOk="0">
                  <a:moveTo>
                    <a:pt x="229" y="104"/>
                  </a:moveTo>
                  <a:cubicBezTo>
                    <a:pt x="229" y="79"/>
                    <a:pt x="222" y="56"/>
                    <a:pt x="209" y="36"/>
                  </a:cubicBezTo>
                  <a:cubicBezTo>
                    <a:pt x="221" y="0"/>
                    <a:pt x="221" y="0"/>
                    <a:pt x="221" y="0"/>
                  </a:cubicBezTo>
                  <a:cubicBezTo>
                    <a:pt x="246" y="28"/>
                    <a:pt x="261" y="64"/>
                    <a:pt x="261" y="104"/>
                  </a:cubicBezTo>
                  <a:cubicBezTo>
                    <a:pt x="261" y="190"/>
                    <a:pt x="190" y="261"/>
                    <a:pt x="104" y="261"/>
                  </a:cubicBezTo>
                  <a:cubicBezTo>
                    <a:pt x="64" y="261"/>
                    <a:pt x="28" y="246"/>
                    <a:pt x="0" y="221"/>
                  </a:cubicBezTo>
                  <a:cubicBezTo>
                    <a:pt x="59" y="221"/>
                    <a:pt x="59" y="221"/>
                    <a:pt x="59" y="221"/>
                  </a:cubicBezTo>
                  <a:cubicBezTo>
                    <a:pt x="73" y="226"/>
                    <a:pt x="88" y="229"/>
                    <a:pt x="104" y="229"/>
                  </a:cubicBezTo>
                  <a:cubicBezTo>
                    <a:pt x="173" y="229"/>
                    <a:pt x="229" y="173"/>
                    <a:pt x="229" y="104"/>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43"/>
            <p:cNvSpPr/>
            <p:nvPr/>
          </p:nvSpPr>
          <p:spPr>
            <a:xfrm>
              <a:off x="3902" y="3548"/>
              <a:ext cx="26" cy="30"/>
            </a:xfrm>
            <a:custGeom>
              <a:avLst/>
              <a:gdLst/>
              <a:ahLst/>
              <a:cxnLst/>
              <a:rect l="l" t="t" r="r" b="b"/>
              <a:pathLst>
                <a:path w="13" h="15" extrusionOk="0">
                  <a:moveTo>
                    <a:pt x="13" y="10"/>
                  </a:moveTo>
                  <a:cubicBezTo>
                    <a:pt x="0" y="15"/>
                    <a:pt x="0" y="15"/>
                    <a:pt x="0" y="15"/>
                  </a:cubicBezTo>
                  <a:cubicBezTo>
                    <a:pt x="0" y="0"/>
                    <a:pt x="0" y="0"/>
                    <a:pt x="0" y="0"/>
                  </a:cubicBezTo>
                  <a:cubicBezTo>
                    <a:pt x="4" y="4"/>
                    <a:pt x="9" y="7"/>
                    <a:pt x="13" y="10"/>
                  </a:cubicBezTo>
                  <a:close/>
                </a:path>
              </a:pathLst>
            </a:custGeom>
            <a:solidFill>
              <a:srgbClr val="FB224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43"/>
            <p:cNvSpPr/>
            <p:nvPr/>
          </p:nvSpPr>
          <p:spPr>
            <a:xfrm>
              <a:off x="3837" y="3512"/>
              <a:ext cx="65" cy="82"/>
            </a:xfrm>
            <a:custGeom>
              <a:avLst/>
              <a:gdLst/>
              <a:ahLst/>
              <a:cxnLst/>
              <a:rect l="l" t="t" r="r" b="b"/>
              <a:pathLst>
                <a:path w="33" h="41" extrusionOk="0">
                  <a:moveTo>
                    <a:pt x="33" y="18"/>
                  </a:moveTo>
                  <a:cubicBezTo>
                    <a:pt x="33" y="33"/>
                    <a:pt x="33" y="33"/>
                    <a:pt x="33" y="33"/>
                  </a:cubicBezTo>
                  <a:cubicBezTo>
                    <a:pt x="10" y="41"/>
                    <a:pt x="10" y="41"/>
                    <a:pt x="10" y="41"/>
                  </a:cubicBezTo>
                  <a:cubicBezTo>
                    <a:pt x="7" y="39"/>
                    <a:pt x="3" y="37"/>
                    <a:pt x="0" y="35"/>
                  </a:cubicBezTo>
                  <a:cubicBezTo>
                    <a:pt x="0" y="0"/>
                    <a:pt x="0" y="0"/>
                    <a:pt x="0" y="0"/>
                  </a:cubicBezTo>
                  <a:cubicBezTo>
                    <a:pt x="12" y="5"/>
                    <a:pt x="23" y="11"/>
                    <a:pt x="33" y="18"/>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43"/>
            <p:cNvSpPr/>
            <p:nvPr/>
          </p:nvSpPr>
          <p:spPr>
            <a:xfrm>
              <a:off x="3461" y="2599"/>
              <a:ext cx="441" cy="949"/>
            </a:xfrm>
            <a:custGeom>
              <a:avLst/>
              <a:gdLst/>
              <a:ahLst/>
              <a:cxnLst/>
              <a:rect l="l" t="t" r="r" b="b"/>
              <a:pathLst>
                <a:path w="222" h="477" extrusionOk="0">
                  <a:moveTo>
                    <a:pt x="222" y="60"/>
                  </a:moveTo>
                  <a:cubicBezTo>
                    <a:pt x="222" y="477"/>
                    <a:pt x="222" y="477"/>
                    <a:pt x="222" y="477"/>
                  </a:cubicBezTo>
                  <a:cubicBezTo>
                    <a:pt x="212" y="470"/>
                    <a:pt x="201" y="464"/>
                    <a:pt x="189" y="459"/>
                  </a:cubicBezTo>
                  <a:cubicBezTo>
                    <a:pt x="189" y="73"/>
                    <a:pt x="189" y="73"/>
                    <a:pt x="189" y="73"/>
                  </a:cubicBezTo>
                  <a:cubicBezTo>
                    <a:pt x="189" y="51"/>
                    <a:pt x="171" y="33"/>
                    <a:pt x="149" y="33"/>
                  </a:cubicBezTo>
                  <a:cubicBezTo>
                    <a:pt x="0" y="33"/>
                    <a:pt x="0" y="33"/>
                    <a:pt x="0" y="33"/>
                  </a:cubicBezTo>
                  <a:cubicBezTo>
                    <a:pt x="0" y="0"/>
                    <a:pt x="0" y="0"/>
                    <a:pt x="0" y="0"/>
                  </a:cubicBezTo>
                  <a:cubicBezTo>
                    <a:pt x="162" y="0"/>
                    <a:pt x="162" y="0"/>
                    <a:pt x="162" y="0"/>
                  </a:cubicBezTo>
                  <a:cubicBezTo>
                    <a:pt x="195" y="0"/>
                    <a:pt x="222" y="27"/>
                    <a:pt x="222" y="60"/>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43"/>
            <p:cNvSpPr/>
            <p:nvPr/>
          </p:nvSpPr>
          <p:spPr>
            <a:xfrm>
              <a:off x="3409" y="3490"/>
              <a:ext cx="428" cy="480"/>
            </a:xfrm>
            <a:custGeom>
              <a:avLst/>
              <a:gdLst/>
              <a:ahLst/>
              <a:cxnLst/>
              <a:rect l="l" t="t" r="r" b="b"/>
              <a:pathLst>
                <a:path w="215" h="241" extrusionOk="0">
                  <a:moveTo>
                    <a:pt x="215" y="11"/>
                  </a:moveTo>
                  <a:cubicBezTo>
                    <a:pt x="215" y="46"/>
                    <a:pt x="215" y="46"/>
                    <a:pt x="215" y="46"/>
                  </a:cubicBezTo>
                  <a:cubicBezTo>
                    <a:pt x="197" y="37"/>
                    <a:pt x="178" y="32"/>
                    <a:pt x="157" y="32"/>
                  </a:cubicBezTo>
                  <a:cubicBezTo>
                    <a:pt x="88" y="32"/>
                    <a:pt x="32" y="88"/>
                    <a:pt x="32" y="157"/>
                  </a:cubicBezTo>
                  <a:cubicBezTo>
                    <a:pt x="32" y="189"/>
                    <a:pt x="44" y="219"/>
                    <a:pt x="64" y="241"/>
                  </a:cubicBezTo>
                  <a:cubicBezTo>
                    <a:pt x="25" y="241"/>
                    <a:pt x="25" y="241"/>
                    <a:pt x="25" y="241"/>
                  </a:cubicBezTo>
                  <a:cubicBezTo>
                    <a:pt x="9" y="217"/>
                    <a:pt x="0" y="188"/>
                    <a:pt x="0" y="157"/>
                  </a:cubicBezTo>
                  <a:cubicBezTo>
                    <a:pt x="0" y="71"/>
                    <a:pt x="71" y="0"/>
                    <a:pt x="157" y="0"/>
                  </a:cubicBezTo>
                  <a:cubicBezTo>
                    <a:pt x="177" y="0"/>
                    <a:pt x="197" y="4"/>
                    <a:pt x="215" y="11"/>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43"/>
            <p:cNvSpPr/>
            <p:nvPr/>
          </p:nvSpPr>
          <p:spPr>
            <a:xfrm>
              <a:off x="2799" y="2665"/>
              <a:ext cx="1038" cy="1305"/>
            </a:xfrm>
            <a:custGeom>
              <a:avLst/>
              <a:gdLst/>
              <a:ahLst/>
              <a:cxnLst/>
              <a:rect l="l" t="t" r="r" b="b"/>
              <a:pathLst>
                <a:path w="522" h="656" extrusionOk="0">
                  <a:moveTo>
                    <a:pt x="522" y="40"/>
                  </a:moveTo>
                  <a:cubicBezTo>
                    <a:pt x="522" y="426"/>
                    <a:pt x="522" y="426"/>
                    <a:pt x="522" y="426"/>
                  </a:cubicBezTo>
                  <a:cubicBezTo>
                    <a:pt x="504" y="419"/>
                    <a:pt x="484" y="415"/>
                    <a:pt x="464" y="415"/>
                  </a:cubicBezTo>
                  <a:cubicBezTo>
                    <a:pt x="378" y="415"/>
                    <a:pt x="307" y="486"/>
                    <a:pt x="307" y="572"/>
                  </a:cubicBezTo>
                  <a:cubicBezTo>
                    <a:pt x="307" y="603"/>
                    <a:pt x="316" y="632"/>
                    <a:pt x="332" y="656"/>
                  </a:cubicBezTo>
                  <a:cubicBezTo>
                    <a:pt x="40" y="656"/>
                    <a:pt x="40" y="656"/>
                    <a:pt x="40" y="656"/>
                  </a:cubicBezTo>
                  <a:cubicBezTo>
                    <a:pt x="18" y="656"/>
                    <a:pt x="0" y="638"/>
                    <a:pt x="0" y="616"/>
                  </a:cubicBezTo>
                  <a:cubicBezTo>
                    <a:pt x="0" y="348"/>
                    <a:pt x="0" y="348"/>
                    <a:pt x="0" y="348"/>
                  </a:cubicBezTo>
                  <a:cubicBezTo>
                    <a:pt x="273" y="348"/>
                    <a:pt x="273" y="348"/>
                    <a:pt x="273" y="348"/>
                  </a:cubicBezTo>
                  <a:cubicBezTo>
                    <a:pt x="306" y="348"/>
                    <a:pt x="333" y="321"/>
                    <a:pt x="333" y="288"/>
                  </a:cubicBezTo>
                  <a:cubicBezTo>
                    <a:pt x="333" y="0"/>
                    <a:pt x="333" y="0"/>
                    <a:pt x="333" y="0"/>
                  </a:cubicBezTo>
                  <a:cubicBezTo>
                    <a:pt x="482" y="0"/>
                    <a:pt x="482" y="0"/>
                    <a:pt x="482" y="0"/>
                  </a:cubicBezTo>
                  <a:cubicBezTo>
                    <a:pt x="504" y="0"/>
                    <a:pt x="522" y="18"/>
                    <a:pt x="522" y="40"/>
                  </a:cubicBez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43"/>
            <p:cNvSpPr/>
            <p:nvPr/>
          </p:nvSpPr>
          <p:spPr>
            <a:xfrm>
              <a:off x="3459" y="3970"/>
              <a:ext cx="173" cy="65"/>
            </a:xfrm>
            <a:custGeom>
              <a:avLst/>
              <a:gdLst/>
              <a:ahLst/>
              <a:cxnLst/>
              <a:rect l="l" t="t" r="r" b="b"/>
              <a:pathLst>
                <a:path w="87" h="33" extrusionOk="0">
                  <a:moveTo>
                    <a:pt x="87" y="33"/>
                  </a:moveTo>
                  <a:cubicBezTo>
                    <a:pt x="28" y="33"/>
                    <a:pt x="28" y="33"/>
                    <a:pt x="28" y="33"/>
                  </a:cubicBezTo>
                  <a:cubicBezTo>
                    <a:pt x="17" y="23"/>
                    <a:pt x="7" y="12"/>
                    <a:pt x="0" y="0"/>
                  </a:cubicBezTo>
                  <a:cubicBezTo>
                    <a:pt x="39" y="0"/>
                    <a:pt x="39" y="0"/>
                    <a:pt x="39" y="0"/>
                  </a:cubicBezTo>
                  <a:cubicBezTo>
                    <a:pt x="52" y="14"/>
                    <a:pt x="68" y="26"/>
                    <a:pt x="87" y="33"/>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43"/>
            <p:cNvSpPr/>
            <p:nvPr/>
          </p:nvSpPr>
          <p:spPr>
            <a:xfrm>
              <a:off x="2733" y="3357"/>
              <a:ext cx="781" cy="678"/>
            </a:xfrm>
            <a:custGeom>
              <a:avLst/>
              <a:gdLst/>
              <a:ahLst/>
              <a:cxnLst/>
              <a:rect l="l" t="t" r="r" b="b"/>
              <a:pathLst>
                <a:path w="393" h="341" extrusionOk="0">
                  <a:moveTo>
                    <a:pt x="393" y="341"/>
                  </a:moveTo>
                  <a:cubicBezTo>
                    <a:pt x="60" y="341"/>
                    <a:pt x="60" y="341"/>
                    <a:pt x="60" y="341"/>
                  </a:cubicBezTo>
                  <a:cubicBezTo>
                    <a:pt x="27" y="341"/>
                    <a:pt x="0" y="314"/>
                    <a:pt x="0" y="281"/>
                  </a:cubicBezTo>
                  <a:cubicBezTo>
                    <a:pt x="0" y="0"/>
                    <a:pt x="0" y="0"/>
                    <a:pt x="0" y="0"/>
                  </a:cubicBezTo>
                  <a:cubicBezTo>
                    <a:pt x="33" y="0"/>
                    <a:pt x="33" y="0"/>
                    <a:pt x="33" y="0"/>
                  </a:cubicBezTo>
                  <a:cubicBezTo>
                    <a:pt x="33" y="268"/>
                    <a:pt x="33" y="268"/>
                    <a:pt x="33" y="268"/>
                  </a:cubicBezTo>
                  <a:cubicBezTo>
                    <a:pt x="33" y="290"/>
                    <a:pt x="51" y="308"/>
                    <a:pt x="73" y="308"/>
                  </a:cubicBezTo>
                  <a:cubicBezTo>
                    <a:pt x="365" y="308"/>
                    <a:pt x="365" y="308"/>
                    <a:pt x="365" y="308"/>
                  </a:cubicBezTo>
                  <a:cubicBezTo>
                    <a:pt x="372" y="320"/>
                    <a:pt x="382" y="331"/>
                    <a:pt x="393" y="341"/>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43"/>
            <p:cNvSpPr/>
            <p:nvPr/>
          </p:nvSpPr>
          <p:spPr>
            <a:xfrm>
              <a:off x="2799" y="2665"/>
              <a:ext cx="662" cy="692"/>
            </a:xfrm>
            <a:custGeom>
              <a:avLst/>
              <a:gdLst/>
              <a:ahLst/>
              <a:cxnLst/>
              <a:rect l="l" t="t" r="r" b="b"/>
              <a:pathLst>
                <a:path w="333" h="348" extrusionOk="0">
                  <a:moveTo>
                    <a:pt x="333" y="0"/>
                  </a:moveTo>
                  <a:cubicBezTo>
                    <a:pt x="333" y="288"/>
                    <a:pt x="333" y="288"/>
                    <a:pt x="333" y="288"/>
                  </a:cubicBezTo>
                  <a:cubicBezTo>
                    <a:pt x="333" y="321"/>
                    <a:pt x="306" y="348"/>
                    <a:pt x="273" y="348"/>
                  </a:cubicBezTo>
                  <a:cubicBezTo>
                    <a:pt x="0" y="348"/>
                    <a:pt x="0" y="348"/>
                    <a:pt x="0" y="348"/>
                  </a:cubicBezTo>
                  <a:cubicBezTo>
                    <a:pt x="0" y="228"/>
                    <a:pt x="0" y="228"/>
                    <a:pt x="0" y="228"/>
                  </a:cubicBezTo>
                  <a:cubicBezTo>
                    <a:pt x="213" y="228"/>
                    <a:pt x="213" y="228"/>
                    <a:pt x="213" y="228"/>
                  </a:cubicBezTo>
                  <a:cubicBezTo>
                    <a:pt x="213" y="0"/>
                    <a:pt x="213" y="0"/>
                    <a:pt x="213" y="0"/>
                  </a:cubicBezTo>
                  <a:lnTo>
                    <a:pt x="333" y="0"/>
                  </a:ln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43"/>
            <p:cNvSpPr/>
            <p:nvPr/>
          </p:nvSpPr>
          <p:spPr>
            <a:xfrm>
              <a:off x="3222" y="2599"/>
              <a:ext cx="239" cy="66"/>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43"/>
            <p:cNvSpPr/>
            <p:nvPr/>
          </p:nvSpPr>
          <p:spPr>
            <a:xfrm>
              <a:off x="2799" y="2665"/>
              <a:ext cx="423" cy="453"/>
            </a:xfrm>
            <a:custGeom>
              <a:avLst/>
              <a:gdLst/>
              <a:ahLst/>
              <a:cxnLst/>
              <a:rect l="l" t="t" r="r" b="b"/>
              <a:pathLst>
                <a:path w="213" h="228" extrusionOk="0">
                  <a:moveTo>
                    <a:pt x="213" y="0"/>
                  </a:moveTo>
                  <a:cubicBezTo>
                    <a:pt x="213" y="228"/>
                    <a:pt x="213" y="228"/>
                    <a:pt x="213" y="228"/>
                  </a:cubicBezTo>
                  <a:cubicBezTo>
                    <a:pt x="0" y="228"/>
                    <a:pt x="0" y="228"/>
                    <a:pt x="0" y="228"/>
                  </a:cubicBezTo>
                  <a:cubicBezTo>
                    <a:pt x="0" y="40"/>
                    <a:pt x="0" y="40"/>
                    <a:pt x="0" y="40"/>
                  </a:cubicBezTo>
                  <a:cubicBezTo>
                    <a:pt x="0" y="18"/>
                    <a:pt x="18" y="0"/>
                    <a:pt x="40" y="0"/>
                  </a:cubicBezTo>
                  <a:lnTo>
                    <a:pt x="213" y="0"/>
                  </a:ln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43"/>
            <p:cNvSpPr/>
            <p:nvPr/>
          </p:nvSpPr>
          <p:spPr>
            <a:xfrm>
              <a:off x="2733" y="2599"/>
              <a:ext cx="489" cy="519"/>
            </a:xfrm>
            <a:custGeom>
              <a:avLst/>
              <a:gdLst/>
              <a:ahLst/>
              <a:cxnLst/>
              <a:rect l="l" t="t" r="r" b="b"/>
              <a:pathLst>
                <a:path w="246" h="261" extrusionOk="0">
                  <a:moveTo>
                    <a:pt x="246" y="0"/>
                  </a:moveTo>
                  <a:cubicBezTo>
                    <a:pt x="246" y="33"/>
                    <a:pt x="246" y="33"/>
                    <a:pt x="246" y="33"/>
                  </a:cubicBezTo>
                  <a:cubicBezTo>
                    <a:pt x="73" y="33"/>
                    <a:pt x="73" y="33"/>
                    <a:pt x="73" y="33"/>
                  </a:cubicBezTo>
                  <a:cubicBezTo>
                    <a:pt x="51" y="33"/>
                    <a:pt x="33" y="51"/>
                    <a:pt x="33" y="73"/>
                  </a:cubicBezTo>
                  <a:cubicBezTo>
                    <a:pt x="33" y="261"/>
                    <a:pt x="33" y="261"/>
                    <a:pt x="33" y="261"/>
                  </a:cubicBezTo>
                  <a:cubicBezTo>
                    <a:pt x="0" y="261"/>
                    <a:pt x="0" y="261"/>
                    <a:pt x="0" y="261"/>
                  </a:cubicBezTo>
                  <a:cubicBezTo>
                    <a:pt x="0" y="60"/>
                    <a:pt x="0" y="60"/>
                    <a:pt x="0" y="60"/>
                  </a:cubicBezTo>
                  <a:cubicBezTo>
                    <a:pt x="0" y="27"/>
                    <a:pt x="27" y="0"/>
                    <a:pt x="60" y="0"/>
                  </a:cubicBezTo>
                  <a:lnTo>
                    <a:pt x="246" y="0"/>
                  </a:ln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43"/>
            <p:cNvSpPr/>
            <p:nvPr/>
          </p:nvSpPr>
          <p:spPr>
            <a:xfrm>
              <a:off x="2733" y="3118"/>
              <a:ext cx="66" cy="239"/>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43"/>
            <p:cNvSpPr/>
            <p:nvPr/>
          </p:nvSpPr>
          <p:spPr>
            <a:xfrm>
              <a:off x="1900" y="2448"/>
              <a:ext cx="833" cy="909"/>
            </a:xfrm>
            <a:custGeom>
              <a:avLst/>
              <a:gdLst/>
              <a:ahLst/>
              <a:cxnLst/>
              <a:rect l="l" t="t" r="r" b="b"/>
              <a:pathLst>
                <a:path w="419" h="457" extrusionOk="0">
                  <a:moveTo>
                    <a:pt x="419" y="337"/>
                  </a:moveTo>
                  <a:cubicBezTo>
                    <a:pt x="419" y="457"/>
                    <a:pt x="419" y="457"/>
                    <a:pt x="419"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419" y="337"/>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43"/>
            <p:cNvSpPr/>
            <p:nvPr/>
          </p:nvSpPr>
          <p:spPr>
            <a:xfrm>
              <a:off x="1435" y="1011"/>
              <a:ext cx="1169" cy="1437"/>
            </a:xfrm>
            <a:custGeom>
              <a:avLst/>
              <a:gdLst/>
              <a:ahLst/>
              <a:cxnLst/>
              <a:rect l="l" t="t" r="r" b="b"/>
              <a:pathLst>
                <a:path w="588" h="722" extrusionOk="0">
                  <a:moveTo>
                    <a:pt x="588" y="60"/>
                  </a:moveTo>
                  <a:cubicBezTo>
                    <a:pt x="588" y="662"/>
                    <a:pt x="588" y="662"/>
                    <a:pt x="588" y="662"/>
                  </a:cubicBezTo>
                  <a:cubicBezTo>
                    <a:pt x="588" y="695"/>
                    <a:pt x="561" y="722"/>
                    <a:pt x="528" y="722"/>
                  </a:cubicBezTo>
                  <a:cubicBezTo>
                    <a:pt x="354" y="722"/>
                    <a:pt x="354" y="722"/>
                    <a:pt x="354" y="722"/>
                  </a:cubicBezTo>
                  <a:cubicBezTo>
                    <a:pt x="354" y="689"/>
                    <a:pt x="354" y="689"/>
                    <a:pt x="354" y="689"/>
                  </a:cubicBezTo>
                  <a:cubicBezTo>
                    <a:pt x="514" y="689"/>
                    <a:pt x="514" y="689"/>
                    <a:pt x="514" y="689"/>
                  </a:cubicBezTo>
                  <a:cubicBezTo>
                    <a:pt x="536" y="689"/>
                    <a:pt x="554" y="671"/>
                    <a:pt x="554" y="649"/>
                  </a:cubicBezTo>
                  <a:cubicBezTo>
                    <a:pt x="554" y="73"/>
                    <a:pt x="554" y="73"/>
                    <a:pt x="554" y="73"/>
                  </a:cubicBezTo>
                  <a:cubicBezTo>
                    <a:pt x="554" y="51"/>
                    <a:pt x="536" y="33"/>
                    <a:pt x="514" y="33"/>
                  </a:cubicBezTo>
                  <a:cubicBezTo>
                    <a:pt x="73" y="33"/>
                    <a:pt x="73" y="33"/>
                    <a:pt x="73" y="33"/>
                  </a:cubicBezTo>
                  <a:cubicBezTo>
                    <a:pt x="51" y="33"/>
                    <a:pt x="33" y="51"/>
                    <a:pt x="33" y="73"/>
                  </a:cubicBezTo>
                  <a:cubicBezTo>
                    <a:pt x="33" y="649"/>
                    <a:pt x="33" y="649"/>
                    <a:pt x="33" y="649"/>
                  </a:cubicBezTo>
                  <a:cubicBezTo>
                    <a:pt x="33" y="671"/>
                    <a:pt x="51" y="689"/>
                    <a:pt x="73" y="689"/>
                  </a:cubicBezTo>
                  <a:cubicBezTo>
                    <a:pt x="234" y="689"/>
                    <a:pt x="234" y="689"/>
                    <a:pt x="234" y="689"/>
                  </a:cubicBezTo>
                  <a:cubicBezTo>
                    <a:pt x="234" y="722"/>
                    <a:pt x="234" y="722"/>
                    <a:pt x="234" y="722"/>
                  </a:cubicBezTo>
                  <a:cubicBezTo>
                    <a:pt x="60" y="722"/>
                    <a:pt x="60" y="722"/>
                    <a:pt x="60" y="722"/>
                  </a:cubicBezTo>
                  <a:cubicBezTo>
                    <a:pt x="27" y="722"/>
                    <a:pt x="0" y="695"/>
                    <a:pt x="0" y="662"/>
                  </a:cubicBezTo>
                  <a:cubicBezTo>
                    <a:pt x="0" y="60"/>
                    <a:pt x="0" y="60"/>
                    <a:pt x="0" y="60"/>
                  </a:cubicBezTo>
                  <a:cubicBezTo>
                    <a:pt x="0" y="27"/>
                    <a:pt x="27" y="0"/>
                    <a:pt x="60" y="0"/>
                  </a:cubicBezTo>
                  <a:cubicBezTo>
                    <a:pt x="528" y="0"/>
                    <a:pt x="528" y="0"/>
                    <a:pt x="528" y="0"/>
                  </a:cubicBezTo>
                  <a:cubicBezTo>
                    <a:pt x="561" y="0"/>
                    <a:pt x="588" y="27"/>
                    <a:pt x="588" y="6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43"/>
            <p:cNvSpPr/>
            <p:nvPr/>
          </p:nvSpPr>
          <p:spPr>
            <a:xfrm>
              <a:off x="1501" y="1077"/>
              <a:ext cx="1035" cy="1305"/>
            </a:xfrm>
            <a:custGeom>
              <a:avLst/>
              <a:gdLst/>
              <a:ahLst/>
              <a:cxnLst/>
              <a:rect l="l" t="t" r="r" b="b"/>
              <a:pathLst>
                <a:path w="521" h="656" extrusionOk="0">
                  <a:moveTo>
                    <a:pt x="521" y="40"/>
                  </a:moveTo>
                  <a:cubicBezTo>
                    <a:pt x="521" y="616"/>
                    <a:pt x="521" y="616"/>
                    <a:pt x="521" y="616"/>
                  </a:cubicBezTo>
                  <a:cubicBezTo>
                    <a:pt x="521" y="638"/>
                    <a:pt x="503" y="656"/>
                    <a:pt x="481" y="656"/>
                  </a:cubicBezTo>
                  <a:cubicBezTo>
                    <a:pt x="321" y="656"/>
                    <a:pt x="321" y="656"/>
                    <a:pt x="321" y="656"/>
                  </a:cubicBezTo>
                  <a:cubicBezTo>
                    <a:pt x="321" y="328"/>
                    <a:pt x="321" y="328"/>
                    <a:pt x="321" y="328"/>
                  </a:cubicBezTo>
                  <a:cubicBezTo>
                    <a:pt x="321" y="295"/>
                    <a:pt x="294" y="268"/>
                    <a:pt x="261" y="268"/>
                  </a:cubicBezTo>
                  <a:cubicBezTo>
                    <a:pt x="228" y="268"/>
                    <a:pt x="201" y="295"/>
                    <a:pt x="201" y="328"/>
                  </a:cubicBezTo>
                  <a:cubicBezTo>
                    <a:pt x="201" y="656"/>
                    <a:pt x="201" y="656"/>
                    <a:pt x="201" y="656"/>
                  </a:cubicBezTo>
                  <a:cubicBezTo>
                    <a:pt x="40" y="656"/>
                    <a:pt x="40" y="656"/>
                    <a:pt x="40" y="656"/>
                  </a:cubicBezTo>
                  <a:cubicBezTo>
                    <a:pt x="18" y="656"/>
                    <a:pt x="0" y="638"/>
                    <a:pt x="0" y="616"/>
                  </a:cubicBezTo>
                  <a:cubicBezTo>
                    <a:pt x="0" y="40"/>
                    <a:pt x="0" y="40"/>
                    <a:pt x="0" y="40"/>
                  </a:cubicBezTo>
                  <a:cubicBezTo>
                    <a:pt x="0" y="18"/>
                    <a:pt x="18" y="0"/>
                    <a:pt x="40" y="0"/>
                  </a:cubicBezTo>
                  <a:cubicBezTo>
                    <a:pt x="481" y="0"/>
                    <a:pt x="481" y="0"/>
                    <a:pt x="481" y="0"/>
                  </a:cubicBezTo>
                  <a:cubicBezTo>
                    <a:pt x="503" y="0"/>
                    <a:pt x="521" y="18"/>
                    <a:pt x="521" y="40"/>
                  </a:cubicBez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43"/>
            <p:cNvSpPr/>
            <p:nvPr/>
          </p:nvSpPr>
          <p:spPr>
            <a:xfrm>
              <a:off x="1900" y="2382"/>
              <a:ext cx="239" cy="66"/>
            </a:xfrm>
            <a:prstGeom prst="rect">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43"/>
            <p:cNvSpPr/>
            <p:nvPr/>
          </p:nvSpPr>
          <p:spPr>
            <a:xfrm>
              <a:off x="1900" y="1610"/>
              <a:ext cx="239" cy="772"/>
            </a:xfrm>
            <a:custGeom>
              <a:avLst/>
              <a:gdLst/>
              <a:ahLst/>
              <a:cxnLst/>
              <a:rect l="l" t="t" r="r" b="b"/>
              <a:pathLst>
                <a:path w="120" h="388" extrusionOk="0">
                  <a:moveTo>
                    <a:pt x="120" y="60"/>
                  </a:moveTo>
                  <a:cubicBezTo>
                    <a:pt x="120" y="388"/>
                    <a:pt x="120" y="388"/>
                    <a:pt x="120" y="388"/>
                  </a:cubicBezTo>
                  <a:cubicBezTo>
                    <a:pt x="0" y="388"/>
                    <a:pt x="0" y="388"/>
                    <a:pt x="0" y="388"/>
                  </a:cubicBezTo>
                  <a:cubicBezTo>
                    <a:pt x="0" y="60"/>
                    <a:pt x="0" y="60"/>
                    <a:pt x="0" y="60"/>
                  </a:cubicBezTo>
                  <a:cubicBezTo>
                    <a:pt x="0" y="27"/>
                    <a:pt x="27" y="0"/>
                    <a:pt x="60" y="0"/>
                  </a:cubicBezTo>
                  <a:cubicBezTo>
                    <a:pt x="93" y="0"/>
                    <a:pt x="120" y="27"/>
                    <a:pt x="120" y="60"/>
                  </a:cubicBez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43"/>
            <p:cNvSpPr/>
            <p:nvPr/>
          </p:nvSpPr>
          <p:spPr>
            <a:xfrm>
              <a:off x="2103" y="1902"/>
              <a:ext cx="622" cy="625"/>
            </a:xfrm>
            <a:prstGeom prst="ellipse">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43"/>
            <p:cNvSpPr/>
            <p:nvPr/>
          </p:nvSpPr>
          <p:spPr>
            <a:xfrm>
              <a:off x="2172" y="1966"/>
              <a:ext cx="499" cy="498"/>
            </a:xfrm>
            <a:custGeom>
              <a:avLst/>
              <a:gdLst/>
              <a:ahLst/>
              <a:cxnLst/>
              <a:rect l="l" t="t" r="r" b="b"/>
              <a:pathLst>
                <a:path w="251" h="250" extrusionOk="0">
                  <a:moveTo>
                    <a:pt x="231" y="193"/>
                  </a:moveTo>
                  <a:cubicBezTo>
                    <a:pt x="244" y="173"/>
                    <a:pt x="251" y="150"/>
                    <a:pt x="251" y="125"/>
                  </a:cubicBezTo>
                  <a:cubicBezTo>
                    <a:pt x="251" y="56"/>
                    <a:pt x="195" y="0"/>
                    <a:pt x="126" y="0"/>
                  </a:cubicBezTo>
                  <a:cubicBezTo>
                    <a:pt x="56" y="0"/>
                    <a:pt x="0" y="56"/>
                    <a:pt x="0" y="125"/>
                  </a:cubicBezTo>
                  <a:cubicBezTo>
                    <a:pt x="0" y="194"/>
                    <a:pt x="56" y="250"/>
                    <a:pt x="126" y="250"/>
                  </a:cubicBezTo>
                  <a:cubicBezTo>
                    <a:pt x="151" y="250"/>
                    <a:pt x="174" y="243"/>
                    <a:pt x="194" y="230"/>
                  </a:cubicBezTo>
                  <a:cubicBezTo>
                    <a:pt x="250" y="250"/>
                    <a:pt x="250" y="250"/>
                    <a:pt x="250" y="250"/>
                  </a:cubicBezTo>
                  <a:lnTo>
                    <a:pt x="231" y="193"/>
                  </a:lnTo>
                  <a:close/>
                </a:path>
              </a:pathLst>
            </a:cu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43"/>
            <p:cNvSpPr/>
            <p:nvPr/>
          </p:nvSpPr>
          <p:spPr>
            <a:xfrm>
              <a:off x="4695" y="1902"/>
              <a:ext cx="625" cy="625"/>
            </a:xfrm>
            <a:prstGeom prst="ellipse">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43"/>
            <p:cNvSpPr/>
            <p:nvPr/>
          </p:nvSpPr>
          <p:spPr>
            <a:xfrm>
              <a:off x="4759" y="1966"/>
              <a:ext cx="497" cy="498"/>
            </a:xfrm>
            <a:custGeom>
              <a:avLst/>
              <a:gdLst/>
              <a:ahLst/>
              <a:cxnLst/>
              <a:rect l="l" t="t" r="r" b="b"/>
              <a:pathLst>
                <a:path w="250" h="250" extrusionOk="0">
                  <a:moveTo>
                    <a:pt x="230" y="193"/>
                  </a:moveTo>
                  <a:cubicBezTo>
                    <a:pt x="243" y="173"/>
                    <a:pt x="250" y="150"/>
                    <a:pt x="250" y="125"/>
                  </a:cubicBezTo>
                  <a:cubicBezTo>
                    <a:pt x="250" y="56"/>
                    <a:pt x="194" y="0"/>
                    <a:pt x="125" y="0"/>
                  </a:cubicBezTo>
                  <a:cubicBezTo>
                    <a:pt x="56" y="0"/>
                    <a:pt x="0" y="56"/>
                    <a:pt x="0" y="125"/>
                  </a:cubicBezTo>
                  <a:cubicBezTo>
                    <a:pt x="0" y="194"/>
                    <a:pt x="56" y="250"/>
                    <a:pt x="125" y="250"/>
                  </a:cubicBezTo>
                  <a:cubicBezTo>
                    <a:pt x="150" y="250"/>
                    <a:pt x="173" y="243"/>
                    <a:pt x="193" y="230"/>
                  </a:cubicBezTo>
                  <a:cubicBezTo>
                    <a:pt x="250" y="250"/>
                    <a:pt x="250" y="250"/>
                    <a:pt x="250" y="250"/>
                  </a:cubicBezTo>
                  <a:lnTo>
                    <a:pt x="230" y="193"/>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43"/>
            <p:cNvSpPr/>
            <p:nvPr/>
          </p:nvSpPr>
          <p:spPr>
            <a:xfrm>
              <a:off x="6945" y="3568"/>
              <a:ext cx="505" cy="503"/>
            </a:xfrm>
            <a:prstGeom prst="ellipse">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4" name="Google Shape;524;p43"/>
          <p:cNvSpPr/>
          <p:nvPr/>
        </p:nvSpPr>
        <p:spPr>
          <a:xfrm rot="-5400000">
            <a:off x="4519290" y="5524438"/>
            <a:ext cx="792162" cy="790575"/>
          </a:xfrm>
          <a:custGeom>
            <a:avLst/>
            <a:gdLst/>
            <a:ahLst/>
            <a:cxnLst/>
            <a:rect l="l" t="t" r="r" b="b"/>
            <a:pathLst>
              <a:path w="251" h="250" extrusionOk="0">
                <a:moveTo>
                  <a:pt x="231" y="193"/>
                </a:moveTo>
                <a:cubicBezTo>
                  <a:pt x="244" y="173"/>
                  <a:pt x="251" y="150"/>
                  <a:pt x="251" y="125"/>
                </a:cubicBezTo>
                <a:cubicBezTo>
                  <a:pt x="251" y="56"/>
                  <a:pt x="195" y="0"/>
                  <a:pt x="126" y="0"/>
                </a:cubicBezTo>
                <a:cubicBezTo>
                  <a:pt x="56" y="0"/>
                  <a:pt x="0" y="56"/>
                  <a:pt x="0" y="125"/>
                </a:cubicBezTo>
                <a:cubicBezTo>
                  <a:pt x="0" y="194"/>
                  <a:pt x="56" y="250"/>
                  <a:pt x="126" y="250"/>
                </a:cubicBezTo>
                <a:cubicBezTo>
                  <a:pt x="151" y="250"/>
                  <a:pt x="174" y="243"/>
                  <a:pt x="194" y="230"/>
                </a:cubicBezTo>
                <a:cubicBezTo>
                  <a:pt x="250" y="250"/>
                  <a:pt x="250" y="250"/>
                  <a:pt x="250" y="250"/>
                </a:cubicBezTo>
                <a:lnTo>
                  <a:pt x="231" y="193"/>
                </a:lnTo>
                <a:close/>
              </a:path>
            </a:pathLst>
          </a:cu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43"/>
          <p:cNvSpPr/>
          <p:nvPr/>
        </p:nvSpPr>
        <p:spPr>
          <a:xfrm>
            <a:off x="10582204" y="5606805"/>
            <a:ext cx="702872" cy="700089"/>
          </a:xfrm>
          <a:prstGeom prst="ellipse">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26" name="Google Shape;526;p43"/>
          <p:cNvGrpSpPr/>
          <p:nvPr/>
        </p:nvGrpSpPr>
        <p:grpSpPr>
          <a:xfrm rot="10800000" flipH="1">
            <a:off x="3243559" y="1555277"/>
            <a:ext cx="950735" cy="362788"/>
            <a:chOff x="3110481" y="1725182"/>
            <a:chExt cx="608475" cy="232186"/>
          </a:xfrm>
        </p:grpSpPr>
        <p:sp>
          <p:nvSpPr>
            <p:cNvPr id="527" name="Google Shape;527;p43"/>
            <p:cNvSpPr/>
            <p:nvPr/>
          </p:nvSpPr>
          <p:spPr>
            <a:xfrm rot="-2700000">
              <a:off x="3144483" y="1759187"/>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8" name="Google Shape;528;p43"/>
            <p:cNvSpPr/>
            <p:nvPr/>
          </p:nvSpPr>
          <p:spPr>
            <a:xfrm rot="-2700000">
              <a:off x="3332629" y="1759186"/>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9" name="Google Shape;529;p43"/>
            <p:cNvSpPr/>
            <p:nvPr/>
          </p:nvSpPr>
          <p:spPr>
            <a:xfrm rot="-2700000">
              <a:off x="3520775" y="1759184"/>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30" name="Google Shape;530;p43"/>
          <p:cNvSpPr txBox="1"/>
          <p:nvPr/>
        </p:nvSpPr>
        <p:spPr>
          <a:xfrm>
            <a:off x="1104665" y="1195549"/>
            <a:ext cx="1777221" cy="502702"/>
          </a:xfrm>
          <a:prstGeom prst="rect">
            <a:avLst/>
          </a:prstGeom>
          <a:noFill/>
          <a:ln>
            <a:noFill/>
          </a:ln>
        </p:spPr>
        <p:txBody>
          <a:bodyPr spcFirstLastPara="1" wrap="square" lIns="91425" tIns="45700" rIns="91425" bIns="45700" anchor="t" anchorCtr="0">
            <a:spAutoFit/>
          </a:bodyPr>
          <a:lstStyle/>
          <a:p>
            <a:pPr marL="0" marR="0" lvl="0" indent="0" algn="l" rtl="0">
              <a:lnSpc>
                <a:spcPct val="114285"/>
              </a:lnSpc>
              <a:spcBef>
                <a:spcPts val="0"/>
              </a:spcBef>
              <a:spcAft>
                <a:spcPts val="0"/>
              </a:spcAft>
              <a:buNone/>
            </a:pPr>
            <a:r>
              <a:rPr lang="en-US" sz="2800" b="1" i="0" u="none" strike="noStrike" cap="none">
                <a:solidFill>
                  <a:srgbClr val="7F7F7F"/>
                </a:solidFill>
                <a:latin typeface="Arial"/>
                <a:ea typeface="Arial"/>
                <a:cs typeface="Arial"/>
                <a:sym typeface="Arial"/>
              </a:rPr>
              <a:t>Module 1</a:t>
            </a:r>
            <a:endParaRPr sz="3600" b="1" i="0" u="none" strike="noStrike" cap="none">
              <a:solidFill>
                <a:srgbClr val="7F7F7F"/>
              </a:solidFill>
              <a:latin typeface="Arial"/>
              <a:ea typeface="Arial"/>
              <a:cs typeface="Arial"/>
              <a:sym typeface="Arial"/>
            </a:endParaRPr>
          </a:p>
        </p:txBody>
      </p:sp>
      <p:sp>
        <p:nvSpPr>
          <p:cNvPr id="531" name="Google Shape;531;p43"/>
          <p:cNvSpPr txBox="1"/>
          <p:nvPr/>
        </p:nvSpPr>
        <p:spPr>
          <a:xfrm>
            <a:off x="3378219" y="3951575"/>
            <a:ext cx="1859668" cy="502702"/>
          </a:xfrm>
          <a:prstGeom prst="rect">
            <a:avLst/>
          </a:prstGeom>
          <a:noFill/>
          <a:ln>
            <a:noFill/>
          </a:ln>
        </p:spPr>
        <p:txBody>
          <a:bodyPr spcFirstLastPara="1" wrap="square" lIns="91425" tIns="45700" rIns="91425" bIns="45700" anchor="t" anchorCtr="0">
            <a:spAutoFit/>
          </a:bodyPr>
          <a:lstStyle/>
          <a:p>
            <a:pPr marL="0" marR="0" lvl="0" indent="0" algn="l" rtl="0">
              <a:lnSpc>
                <a:spcPct val="114285"/>
              </a:lnSpc>
              <a:spcBef>
                <a:spcPts val="0"/>
              </a:spcBef>
              <a:spcAft>
                <a:spcPts val="0"/>
              </a:spcAft>
              <a:buNone/>
            </a:pPr>
            <a:r>
              <a:rPr lang="en-US" sz="2800" b="1" i="0" u="none" strike="noStrike" cap="none">
                <a:solidFill>
                  <a:srgbClr val="7F7F7F"/>
                </a:solidFill>
                <a:latin typeface="Arial"/>
                <a:ea typeface="Arial"/>
                <a:cs typeface="Arial"/>
                <a:sym typeface="Arial"/>
              </a:rPr>
              <a:t>Module 2</a:t>
            </a:r>
            <a:endParaRPr sz="3600" b="1" i="0" u="none" strike="noStrike" cap="none">
              <a:solidFill>
                <a:srgbClr val="7F7F7F"/>
              </a:solidFill>
              <a:latin typeface="Arial"/>
              <a:ea typeface="Arial"/>
              <a:cs typeface="Arial"/>
              <a:sym typeface="Arial"/>
            </a:endParaRPr>
          </a:p>
        </p:txBody>
      </p:sp>
      <p:sp>
        <p:nvSpPr>
          <p:cNvPr id="532" name="Google Shape;532;p43"/>
          <p:cNvSpPr txBox="1"/>
          <p:nvPr/>
        </p:nvSpPr>
        <p:spPr>
          <a:xfrm>
            <a:off x="5656362" y="1129175"/>
            <a:ext cx="1742785" cy="502702"/>
          </a:xfrm>
          <a:prstGeom prst="rect">
            <a:avLst/>
          </a:prstGeom>
          <a:noFill/>
          <a:ln>
            <a:noFill/>
          </a:ln>
        </p:spPr>
        <p:txBody>
          <a:bodyPr spcFirstLastPara="1" wrap="square" lIns="91425" tIns="45700" rIns="91425" bIns="45700" anchor="t" anchorCtr="0">
            <a:spAutoFit/>
          </a:bodyPr>
          <a:lstStyle/>
          <a:p>
            <a:pPr marL="0" marR="0" lvl="0" indent="0" algn="l" rtl="0">
              <a:lnSpc>
                <a:spcPct val="114285"/>
              </a:lnSpc>
              <a:spcBef>
                <a:spcPts val="0"/>
              </a:spcBef>
              <a:spcAft>
                <a:spcPts val="0"/>
              </a:spcAft>
              <a:buNone/>
            </a:pPr>
            <a:r>
              <a:rPr lang="en-US" sz="2800" b="1" i="0" u="none" strike="noStrike" cap="none">
                <a:solidFill>
                  <a:srgbClr val="7F7F7F"/>
                </a:solidFill>
                <a:latin typeface="Arial"/>
                <a:ea typeface="Arial"/>
                <a:cs typeface="Arial"/>
                <a:sym typeface="Arial"/>
              </a:rPr>
              <a:t>Module 3</a:t>
            </a:r>
            <a:endParaRPr sz="3600" b="1" i="0" u="none" strike="noStrike" cap="none">
              <a:solidFill>
                <a:srgbClr val="7F7F7F"/>
              </a:solidFill>
              <a:latin typeface="Arial"/>
              <a:ea typeface="Arial"/>
              <a:cs typeface="Arial"/>
              <a:sym typeface="Arial"/>
            </a:endParaRPr>
          </a:p>
        </p:txBody>
      </p:sp>
      <p:sp>
        <p:nvSpPr>
          <p:cNvPr id="533" name="Google Shape;533;p43"/>
          <p:cNvSpPr txBox="1"/>
          <p:nvPr/>
        </p:nvSpPr>
        <p:spPr>
          <a:xfrm>
            <a:off x="1004837" y="1860498"/>
            <a:ext cx="1897917" cy="861694"/>
          </a:xfrm>
          <a:prstGeom prst="rect">
            <a:avLst/>
          </a:prstGeom>
          <a:noFill/>
          <a:ln>
            <a:noFill/>
          </a:ln>
        </p:spPr>
        <p:txBody>
          <a:bodyPr spcFirstLastPara="1" wrap="square" lIns="182825" tIns="91400" rIns="182825" bIns="91400" anchor="t" anchorCtr="0">
            <a:spAutoFit/>
          </a:bodyPr>
          <a:lstStyle/>
          <a:p>
            <a:pPr marL="0" marR="0" lvl="0" indent="0" algn="ctr" rtl="0">
              <a:lnSpc>
                <a:spcPct val="110000"/>
              </a:lnSpc>
              <a:spcBef>
                <a:spcPts val="0"/>
              </a:spcBef>
              <a:spcAft>
                <a:spcPts val="0"/>
              </a:spcAft>
              <a:buNone/>
            </a:pPr>
            <a:r>
              <a:rPr lang="en-US" sz="2000" b="1"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Digital Literacy</a:t>
            </a:r>
            <a:r>
              <a:rPr lang="en-US" sz="20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Lato"/>
              </a:rPr>
              <a:t> </a:t>
            </a:r>
            <a:endParaRPr sz="20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Lato"/>
            </a:endParaRPr>
          </a:p>
        </p:txBody>
      </p:sp>
      <p:sp>
        <p:nvSpPr>
          <p:cNvPr id="534" name="Google Shape;534;p43"/>
          <p:cNvSpPr txBox="1"/>
          <p:nvPr/>
        </p:nvSpPr>
        <p:spPr>
          <a:xfrm>
            <a:off x="3346070" y="4532728"/>
            <a:ext cx="1730244" cy="843227"/>
          </a:xfrm>
          <a:prstGeom prst="rect">
            <a:avLst/>
          </a:prstGeom>
          <a:noFill/>
          <a:ln>
            <a:noFill/>
          </a:ln>
        </p:spPr>
        <p:txBody>
          <a:bodyPr spcFirstLastPara="1" wrap="square" lIns="182825" tIns="91400" rIns="182825" bIns="91400" anchor="t" anchorCtr="0">
            <a:spAutoFit/>
          </a:bodyPr>
          <a:lstStyle/>
          <a:p>
            <a:pPr marL="0" marR="0" lvl="0" indent="0" algn="ctr" rtl="0">
              <a:lnSpc>
                <a:spcPct val="107000"/>
              </a:lnSpc>
              <a:spcBef>
                <a:spcPts val="0"/>
              </a:spcBef>
              <a:spcAft>
                <a:spcPts val="0"/>
              </a:spcAft>
              <a:buNone/>
            </a:pPr>
            <a:r>
              <a:rPr lang="en-US" sz="2000" b="1" i="0" u="none" strike="noStrike" cap="none" dirty="0">
                <a:solidFill>
                  <a:srgbClr val="002060"/>
                </a:solidFill>
                <a:latin typeface="Calibri"/>
                <a:ea typeface="Calibri"/>
                <a:cs typeface="Calibri"/>
                <a:sym typeface="Calibri"/>
              </a:rPr>
              <a:t>Human Digital Skills</a:t>
            </a:r>
            <a:endParaRPr sz="2000" b="1" i="0" u="none" strike="noStrike" cap="none" dirty="0">
              <a:solidFill>
                <a:srgbClr val="002060"/>
              </a:solidFill>
              <a:latin typeface="Calibri"/>
              <a:ea typeface="Calibri"/>
              <a:cs typeface="Calibri"/>
              <a:sym typeface="Calibri"/>
            </a:endParaRPr>
          </a:p>
        </p:txBody>
      </p:sp>
      <p:sp>
        <p:nvSpPr>
          <p:cNvPr id="535" name="Google Shape;535;p43"/>
          <p:cNvSpPr txBox="1"/>
          <p:nvPr/>
        </p:nvSpPr>
        <p:spPr>
          <a:xfrm>
            <a:off x="5401751" y="1560897"/>
            <a:ext cx="2089824" cy="1538802"/>
          </a:xfrm>
          <a:prstGeom prst="rect">
            <a:avLst/>
          </a:prstGeom>
          <a:noFill/>
          <a:ln>
            <a:noFill/>
          </a:ln>
        </p:spPr>
        <p:txBody>
          <a:bodyPr spcFirstLastPara="1" wrap="square" lIns="182825" tIns="91400" rIns="182825" bIns="91400" anchor="t" anchorCtr="0">
            <a:spAutoFit/>
          </a:bodyPr>
          <a:lstStyle/>
          <a:p>
            <a:pPr marL="0" marR="0" lvl="0" indent="0" algn="ctr" rtl="0">
              <a:lnSpc>
                <a:spcPct val="110000"/>
              </a:lnSpc>
              <a:spcBef>
                <a:spcPts val="0"/>
              </a:spcBef>
              <a:spcAft>
                <a:spcPts val="0"/>
              </a:spcAft>
              <a:buNone/>
            </a:pPr>
            <a:r>
              <a:rPr lang="en-US" sz="2000" b="1" i="0" u="none" strike="noStrike" cap="none" dirty="0">
                <a:solidFill>
                  <a:srgbClr val="002060"/>
                </a:solidFill>
                <a:latin typeface="Calibri"/>
                <a:ea typeface="Calibri"/>
                <a:cs typeface="Calibri"/>
                <a:sym typeface="Calibri"/>
              </a:rPr>
              <a:t>Digital technologies for the healthcare field </a:t>
            </a:r>
            <a:endParaRPr sz="2000" b="1" i="0" u="none" strike="noStrike" cap="none" dirty="0">
              <a:solidFill>
                <a:srgbClr val="002060"/>
              </a:solidFill>
              <a:latin typeface="Calibri"/>
              <a:ea typeface="Calibri"/>
              <a:cs typeface="Calibri"/>
              <a:sym typeface="Calibri"/>
            </a:endParaRPr>
          </a:p>
        </p:txBody>
      </p:sp>
      <p:grpSp>
        <p:nvGrpSpPr>
          <p:cNvPr id="536" name="Google Shape;536;p43"/>
          <p:cNvGrpSpPr/>
          <p:nvPr/>
        </p:nvGrpSpPr>
        <p:grpSpPr>
          <a:xfrm>
            <a:off x="2480746" y="2850591"/>
            <a:ext cx="390525" cy="575088"/>
            <a:chOff x="2323" y="1983"/>
            <a:chExt cx="292" cy="430"/>
          </a:xfrm>
        </p:grpSpPr>
        <p:sp>
          <p:nvSpPr>
            <p:cNvPr id="537" name="Google Shape;537;p43"/>
            <p:cNvSpPr/>
            <p:nvPr/>
          </p:nvSpPr>
          <p:spPr>
            <a:xfrm>
              <a:off x="2401" y="2306"/>
              <a:ext cx="134" cy="32"/>
            </a:xfrm>
            <a:custGeom>
              <a:avLst/>
              <a:gdLst/>
              <a:ahLst/>
              <a:cxnLst/>
              <a:rect l="l" t="t" r="r" b="b"/>
              <a:pathLst>
                <a:path w="55" h="13" extrusionOk="0">
                  <a:moveTo>
                    <a:pt x="49" y="13"/>
                  </a:moveTo>
                  <a:cubicBezTo>
                    <a:pt x="7" y="13"/>
                    <a:pt x="7" y="13"/>
                    <a:pt x="7" y="13"/>
                  </a:cubicBezTo>
                  <a:cubicBezTo>
                    <a:pt x="3" y="13"/>
                    <a:pt x="0" y="10"/>
                    <a:pt x="0" y="7"/>
                  </a:cubicBezTo>
                  <a:cubicBezTo>
                    <a:pt x="0" y="7"/>
                    <a:pt x="0" y="7"/>
                    <a:pt x="0" y="7"/>
                  </a:cubicBezTo>
                  <a:cubicBezTo>
                    <a:pt x="0" y="3"/>
                    <a:pt x="3" y="0"/>
                    <a:pt x="7" y="0"/>
                  </a:cubicBezTo>
                  <a:cubicBezTo>
                    <a:pt x="49" y="0"/>
                    <a:pt x="49" y="0"/>
                    <a:pt x="49" y="0"/>
                  </a:cubicBezTo>
                  <a:cubicBezTo>
                    <a:pt x="52" y="0"/>
                    <a:pt x="55" y="3"/>
                    <a:pt x="55" y="7"/>
                  </a:cubicBezTo>
                  <a:cubicBezTo>
                    <a:pt x="55" y="7"/>
                    <a:pt x="55" y="7"/>
                    <a:pt x="55" y="7"/>
                  </a:cubicBezTo>
                  <a:cubicBezTo>
                    <a:pt x="55" y="10"/>
                    <a:pt x="52" y="13"/>
                    <a:pt x="49" y="13"/>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43"/>
            <p:cNvSpPr/>
            <p:nvPr/>
          </p:nvSpPr>
          <p:spPr>
            <a:xfrm>
              <a:off x="2401" y="2350"/>
              <a:ext cx="134" cy="34"/>
            </a:xfrm>
            <a:custGeom>
              <a:avLst/>
              <a:gdLst/>
              <a:ahLst/>
              <a:cxnLst/>
              <a:rect l="l" t="t" r="r" b="b"/>
              <a:pathLst>
                <a:path w="55" h="14" extrusionOk="0">
                  <a:moveTo>
                    <a:pt x="49" y="14"/>
                  </a:moveTo>
                  <a:cubicBezTo>
                    <a:pt x="7" y="14"/>
                    <a:pt x="7" y="14"/>
                    <a:pt x="7" y="14"/>
                  </a:cubicBezTo>
                  <a:cubicBezTo>
                    <a:pt x="3" y="14"/>
                    <a:pt x="0" y="11"/>
                    <a:pt x="0" y="7"/>
                  </a:cubicBezTo>
                  <a:cubicBezTo>
                    <a:pt x="0" y="7"/>
                    <a:pt x="0" y="7"/>
                    <a:pt x="0" y="7"/>
                  </a:cubicBezTo>
                  <a:cubicBezTo>
                    <a:pt x="0" y="3"/>
                    <a:pt x="3" y="0"/>
                    <a:pt x="7" y="0"/>
                  </a:cubicBezTo>
                  <a:cubicBezTo>
                    <a:pt x="49" y="0"/>
                    <a:pt x="49" y="0"/>
                    <a:pt x="49" y="0"/>
                  </a:cubicBezTo>
                  <a:cubicBezTo>
                    <a:pt x="52" y="0"/>
                    <a:pt x="55" y="3"/>
                    <a:pt x="55" y="7"/>
                  </a:cubicBezTo>
                  <a:cubicBezTo>
                    <a:pt x="55" y="7"/>
                    <a:pt x="55" y="7"/>
                    <a:pt x="55" y="7"/>
                  </a:cubicBezTo>
                  <a:cubicBezTo>
                    <a:pt x="55" y="11"/>
                    <a:pt x="52" y="14"/>
                    <a:pt x="49" y="14"/>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43"/>
            <p:cNvSpPr/>
            <p:nvPr/>
          </p:nvSpPr>
          <p:spPr>
            <a:xfrm>
              <a:off x="2452" y="2396"/>
              <a:ext cx="34" cy="17"/>
            </a:xfrm>
            <a:custGeom>
              <a:avLst/>
              <a:gdLst/>
              <a:ahLst/>
              <a:cxnLst/>
              <a:rect l="l" t="t" r="r" b="b"/>
              <a:pathLst>
                <a:path w="14" h="7" extrusionOk="0">
                  <a:moveTo>
                    <a:pt x="0" y="0"/>
                  </a:moveTo>
                  <a:cubicBezTo>
                    <a:pt x="0" y="4"/>
                    <a:pt x="3" y="7"/>
                    <a:pt x="7" y="7"/>
                  </a:cubicBezTo>
                  <a:cubicBezTo>
                    <a:pt x="11" y="7"/>
                    <a:pt x="14" y="4"/>
                    <a:pt x="14" y="0"/>
                  </a:cubicBezTo>
                  <a:lnTo>
                    <a:pt x="0" y="0"/>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43"/>
            <p:cNvSpPr/>
            <p:nvPr/>
          </p:nvSpPr>
          <p:spPr>
            <a:xfrm>
              <a:off x="2323" y="1983"/>
              <a:ext cx="292" cy="311"/>
            </a:xfrm>
            <a:custGeom>
              <a:avLst/>
              <a:gdLst/>
              <a:ahLst/>
              <a:cxnLst/>
              <a:rect l="l" t="t" r="r" b="b"/>
              <a:pathLst>
                <a:path w="120" h="129" extrusionOk="0">
                  <a:moveTo>
                    <a:pt x="60" y="0"/>
                  </a:moveTo>
                  <a:cubicBezTo>
                    <a:pt x="27" y="0"/>
                    <a:pt x="0" y="27"/>
                    <a:pt x="0" y="60"/>
                  </a:cubicBezTo>
                  <a:cubicBezTo>
                    <a:pt x="0" y="84"/>
                    <a:pt x="13" y="113"/>
                    <a:pt x="32" y="129"/>
                  </a:cubicBezTo>
                  <a:cubicBezTo>
                    <a:pt x="48" y="129"/>
                    <a:pt x="48" y="129"/>
                    <a:pt x="48" y="129"/>
                  </a:cubicBezTo>
                  <a:cubicBezTo>
                    <a:pt x="48" y="90"/>
                    <a:pt x="48" y="90"/>
                    <a:pt x="48" y="90"/>
                  </a:cubicBezTo>
                  <a:cubicBezTo>
                    <a:pt x="45" y="89"/>
                    <a:pt x="43" y="87"/>
                    <a:pt x="43" y="84"/>
                  </a:cubicBezTo>
                  <a:cubicBezTo>
                    <a:pt x="43" y="80"/>
                    <a:pt x="46" y="77"/>
                    <a:pt x="50" y="77"/>
                  </a:cubicBezTo>
                  <a:cubicBezTo>
                    <a:pt x="54" y="77"/>
                    <a:pt x="58" y="80"/>
                    <a:pt x="58" y="84"/>
                  </a:cubicBezTo>
                  <a:cubicBezTo>
                    <a:pt x="58" y="87"/>
                    <a:pt x="56" y="89"/>
                    <a:pt x="53" y="90"/>
                  </a:cubicBezTo>
                  <a:cubicBezTo>
                    <a:pt x="53" y="129"/>
                    <a:pt x="53" y="129"/>
                    <a:pt x="53" y="129"/>
                  </a:cubicBezTo>
                  <a:cubicBezTo>
                    <a:pt x="67" y="129"/>
                    <a:pt x="67" y="129"/>
                    <a:pt x="67" y="129"/>
                  </a:cubicBezTo>
                  <a:cubicBezTo>
                    <a:pt x="67" y="74"/>
                    <a:pt x="67" y="74"/>
                    <a:pt x="67" y="74"/>
                  </a:cubicBezTo>
                  <a:cubicBezTo>
                    <a:pt x="64" y="73"/>
                    <a:pt x="62" y="70"/>
                    <a:pt x="62" y="67"/>
                  </a:cubicBezTo>
                  <a:cubicBezTo>
                    <a:pt x="62" y="63"/>
                    <a:pt x="65" y="60"/>
                    <a:pt x="69" y="60"/>
                  </a:cubicBezTo>
                  <a:cubicBezTo>
                    <a:pt x="73" y="60"/>
                    <a:pt x="76" y="63"/>
                    <a:pt x="76" y="67"/>
                  </a:cubicBezTo>
                  <a:cubicBezTo>
                    <a:pt x="76" y="70"/>
                    <a:pt x="74" y="73"/>
                    <a:pt x="72" y="74"/>
                  </a:cubicBezTo>
                  <a:cubicBezTo>
                    <a:pt x="72" y="129"/>
                    <a:pt x="72" y="129"/>
                    <a:pt x="72" y="129"/>
                  </a:cubicBezTo>
                  <a:cubicBezTo>
                    <a:pt x="87" y="129"/>
                    <a:pt x="87" y="129"/>
                    <a:pt x="87" y="129"/>
                  </a:cubicBezTo>
                  <a:cubicBezTo>
                    <a:pt x="107" y="113"/>
                    <a:pt x="120" y="84"/>
                    <a:pt x="120" y="60"/>
                  </a:cubicBezTo>
                  <a:cubicBezTo>
                    <a:pt x="120" y="27"/>
                    <a:pt x="93" y="0"/>
                    <a:pt x="60" y="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41" name="Google Shape;541;p43"/>
          <p:cNvGrpSpPr/>
          <p:nvPr/>
        </p:nvGrpSpPr>
        <p:grpSpPr>
          <a:xfrm>
            <a:off x="4687221" y="5582458"/>
            <a:ext cx="474663" cy="596677"/>
            <a:chOff x="6619890" y="5067524"/>
            <a:chExt cx="474663" cy="596677"/>
          </a:xfrm>
        </p:grpSpPr>
        <p:sp>
          <p:nvSpPr>
            <p:cNvPr id="542" name="Google Shape;542;p43"/>
            <p:cNvSpPr/>
            <p:nvPr/>
          </p:nvSpPr>
          <p:spPr>
            <a:xfrm>
              <a:off x="6619890" y="5537723"/>
              <a:ext cx="471687" cy="126478"/>
            </a:xfrm>
            <a:custGeom>
              <a:avLst/>
              <a:gdLst/>
              <a:ahLst/>
              <a:cxnLst/>
              <a:rect l="l" t="t" r="r" b="b"/>
              <a:pathLst>
                <a:path w="141" h="38" extrusionOk="0">
                  <a:moveTo>
                    <a:pt x="71" y="28"/>
                  </a:moveTo>
                  <a:cubicBezTo>
                    <a:pt x="47" y="28"/>
                    <a:pt x="26" y="17"/>
                    <a:pt x="12" y="0"/>
                  </a:cubicBezTo>
                  <a:cubicBezTo>
                    <a:pt x="6" y="8"/>
                    <a:pt x="2" y="18"/>
                    <a:pt x="1" y="29"/>
                  </a:cubicBezTo>
                  <a:cubicBezTo>
                    <a:pt x="0" y="34"/>
                    <a:pt x="4" y="38"/>
                    <a:pt x="9" y="38"/>
                  </a:cubicBezTo>
                  <a:cubicBezTo>
                    <a:pt x="133" y="38"/>
                    <a:pt x="133" y="38"/>
                    <a:pt x="133" y="38"/>
                  </a:cubicBezTo>
                  <a:cubicBezTo>
                    <a:pt x="138" y="38"/>
                    <a:pt x="141" y="34"/>
                    <a:pt x="141" y="29"/>
                  </a:cubicBezTo>
                  <a:cubicBezTo>
                    <a:pt x="139" y="18"/>
                    <a:pt x="136" y="8"/>
                    <a:pt x="130" y="0"/>
                  </a:cubicBezTo>
                  <a:cubicBezTo>
                    <a:pt x="116" y="17"/>
                    <a:pt x="95" y="28"/>
                    <a:pt x="71" y="28"/>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43"/>
            <p:cNvSpPr/>
            <p:nvPr/>
          </p:nvSpPr>
          <p:spPr>
            <a:xfrm>
              <a:off x="6619890" y="5067524"/>
              <a:ext cx="474663" cy="547574"/>
            </a:xfrm>
            <a:custGeom>
              <a:avLst/>
              <a:gdLst/>
              <a:ahLst/>
              <a:cxnLst/>
              <a:rect l="l" t="t" r="r" b="b"/>
              <a:pathLst>
                <a:path w="142" h="164" extrusionOk="0">
                  <a:moveTo>
                    <a:pt x="76" y="23"/>
                  </a:moveTo>
                  <a:cubicBezTo>
                    <a:pt x="76" y="13"/>
                    <a:pt x="76" y="13"/>
                    <a:pt x="76" y="13"/>
                  </a:cubicBezTo>
                  <a:cubicBezTo>
                    <a:pt x="79" y="13"/>
                    <a:pt x="79" y="13"/>
                    <a:pt x="79" y="13"/>
                  </a:cubicBezTo>
                  <a:cubicBezTo>
                    <a:pt x="80" y="13"/>
                    <a:pt x="82" y="12"/>
                    <a:pt x="82" y="10"/>
                  </a:cubicBezTo>
                  <a:cubicBezTo>
                    <a:pt x="82" y="8"/>
                    <a:pt x="80" y="7"/>
                    <a:pt x="79" y="7"/>
                  </a:cubicBezTo>
                  <a:cubicBezTo>
                    <a:pt x="78" y="7"/>
                    <a:pt x="78" y="7"/>
                    <a:pt x="78" y="7"/>
                  </a:cubicBezTo>
                  <a:cubicBezTo>
                    <a:pt x="78" y="3"/>
                    <a:pt x="75" y="0"/>
                    <a:pt x="71" y="0"/>
                  </a:cubicBezTo>
                  <a:cubicBezTo>
                    <a:pt x="67" y="0"/>
                    <a:pt x="64" y="3"/>
                    <a:pt x="64" y="7"/>
                  </a:cubicBezTo>
                  <a:cubicBezTo>
                    <a:pt x="63" y="7"/>
                    <a:pt x="63" y="7"/>
                    <a:pt x="63" y="7"/>
                  </a:cubicBezTo>
                  <a:cubicBezTo>
                    <a:pt x="62" y="7"/>
                    <a:pt x="60" y="8"/>
                    <a:pt x="60" y="10"/>
                  </a:cubicBezTo>
                  <a:cubicBezTo>
                    <a:pt x="60" y="12"/>
                    <a:pt x="62" y="13"/>
                    <a:pt x="63" y="13"/>
                  </a:cubicBezTo>
                  <a:cubicBezTo>
                    <a:pt x="66" y="13"/>
                    <a:pt x="66" y="13"/>
                    <a:pt x="66" y="13"/>
                  </a:cubicBezTo>
                  <a:cubicBezTo>
                    <a:pt x="66" y="23"/>
                    <a:pt x="66" y="23"/>
                    <a:pt x="66" y="23"/>
                  </a:cubicBezTo>
                  <a:cubicBezTo>
                    <a:pt x="29" y="25"/>
                    <a:pt x="0" y="56"/>
                    <a:pt x="0" y="93"/>
                  </a:cubicBezTo>
                  <a:cubicBezTo>
                    <a:pt x="0" y="133"/>
                    <a:pt x="32" y="164"/>
                    <a:pt x="71" y="164"/>
                  </a:cubicBezTo>
                  <a:cubicBezTo>
                    <a:pt x="110" y="164"/>
                    <a:pt x="142" y="133"/>
                    <a:pt x="142" y="93"/>
                  </a:cubicBezTo>
                  <a:cubicBezTo>
                    <a:pt x="142" y="56"/>
                    <a:pt x="112" y="25"/>
                    <a:pt x="76" y="23"/>
                  </a:cubicBezTo>
                  <a:close/>
                  <a:moveTo>
                    <a:pt x="71" y="157"/>
                  </a:moveTo>
                  <a:cubicBezTo>
                    <a:pt x="36" y="157"/>
                    <a:pt x="7" y="129"/>
                    <a:pt x="7" y="93"/>
                  </a:cubicBezTo>
                  <a:cubicBezTo>
                    <a:pt x="7" y="58"/>
                    <a:pt x="36" y="30"/>
                    <a:pt x="71" y="30"/>
                  </a:cubicBezTo>
                  <a:cubicBezTo>
                    <a:pt x="106" y="30"/>
                    <a:pt x="135" y="58"/>
                    <a:pt x="135" y="93"/>
                  </a:cubicBezTo>
                  <a:cubicBezTo>
                    <a:pt x="135" y="129"/>
                    <a:pt x="106" y="157"/>
                    <a:pt x="71" y="157"/>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43"/>
            <p:cNvSpPr/>
            <p:nvPr/>
          </p:nvSpPr>
          <p:spPr>
            <a:xfrm>
              <a:off x="6660065" y="5180610"/>
              <a:ext cx="394313" cy="397289"/>
            </a:xfrm>
            <a:custGeom>
              <a:avLst/>
              <a:gdLst/>
              <a:ahLst/>
              <a:cxnLst/>
              <a:rect l="l" t="t" r="r" b="b"/>
              <a:pathLst>
                <a:path w="118" h="119" extrusionOk="0">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73" y="64"/>
                  </a:moveTo>
                  <a:cubicBezTo>
                    <a:pt x="66" y="62"/>
                    <a:pt x="66" y="62"/>
                    <a:pt x="66" y="62"/>
                  </a:cubicBezTo>
                  <a:cubicBezTo>
                    <a:pt x="65" y="64"/>
                    <a:pt x="62" y="67"/>
                    <a:pt x="59" y="67"/>
                  </a:cubicBezTo>
                  <a:cubicBezTo>
                    <a:pt x="55" y="67"/>
                    <a:pt x="52" y="63"/>
                    <a:pt x="52" y="59"/>
                  </a:cubicBezTo>
                  <a:cubicBezTo>
                    <a:pt x="52" y="56"/>
                    <a:pt x="54" y="54"/>
                    <a:pt x="57" y="53"/>
                  </a:cubicBezTo>
                  <a:cubicBezTo>
                    <a:pt x="55" y="46"/>
                    <a:pt x="55" y="46"/>
                    <a:pt x="55" y="46"/>
                  </a:cubicBezTo>
                  <a:cubicBezTo>
                    <a:pt x="59" y="24"/>
                    <a:pt x="59" y="24"/>
                    <a:pt x="59" y="24"/>
                  </a:cubicBezTo>
                  <a:cubicBezTo>
                    <a:pt x="63" y="46"/>
                    <a:pt x="63" y="46"/>
                    <a:pt x="63" y="46"/>
                  </a:cubicBezTo>
                  <a:cubicBezTo>
                    <a:pt x="61" y="53"/>
                    <a:pt x="61" y="53"/>
                    <a:pt x="61" y="53"/>
                  </a:cubicBezTo>
                  <a:cubicBezTo>
                    <a:pt x="63" y="53"/>
                    <a:pt x="65" y="55"/>
                    <a:pt x="66" y="57"/>
                  </a:cubicBezTo>
                  <a:cubicBezTo>
                    <a:pt x="73" y="55"/>
                    <a:pt x="73" y="55"/>
                    <a:pt x="73" y="55"/>
                  </a:cubicBezTo>
                  <a:cubicBezTo>
                    <a:pt x="107" y="59"/>
                    <a:pt x="107" y="59"/>
                    <a:pt x="107" y="59"/>
                  </a:cubicBezTo>
                  <a:lnTo>
                    <a:pt x="73" y="64"/>
                  </a:ln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45" name="Google Shape;545;p43"/>
          <p:cNvGrpSpPr/>
          <p:nvPr/>
        </p:nvGrpSpPr>
        <p:grpSpPr>
          <a:xfrm>
            <a:off x="6893714" y="2932085"/>
            <a:ext cx="490537" cy="460375"/>
            <a:chOff x="4833" y="2118"/>
            <a:chExt cx="309" cy="290"/>
          </a:xfrm>
        </p:grpSpPr>
        <p:sp>
          <p:nvSpPr>
            <p:cNvPr id="546" name="Google Shape;546;p43"/>
            <p:cNvSpPr/>
            <p:nvPr/>
          </p:nvSpPr>
          <p:spPr>
            <a:xfrm>
              <a:off x="4833" y="2118"/>
              <a:ext cx="309" cy="290"/>
            </a:xfrm>
            <a:custGeom>
              <a:avLst/>
              <a:gdLst/>
              <a:ahLst/>
              <a:cxnLst/>
              <a:rect l="l" t="t" r="r" b="b"/>
              <a:pathLst>
                <a:path w="163" h="153" extrusionOk="0">
                  <a:moveTo>
                    <a:pt x="157" y="0"/>
                  </a:moveTo>
                  <a:cubicBezTo>
                    <a:pt x="5" y="0"/>
                    <a:pt x="5" y="0"/>
                    <a:pt x="5" y="0"/>
                  </a:cubicBezTo>
                  <a:cubicBezTo>
                    <a:pt x="2" y="0"/>
                    <a:pt x="0" y="3"/>
                    <a:pt x="0" y="6"/>
                  </a:cubicBezTo>
                  <a:cubicBezTo>
                    <a:pt x="0" y="100"/>
                    <a:pt x="0" y="100"/>
                    <a:pt x="0" y="100"/>
                  </a:cubicBezTo>
                  <a:cubicBezTo>
                    <a:pt x="0" y="103"/>
                    <a:pt x="2" y="106"/>
                    <a:pt x="5" y="106"/>
                  </a:cubicBezTo>
                  <a:cubicBezTo>
                    <a:pt x="71" y="106"/>
                    <a:pt x="71" y="106"/>
                    <a:pt x="71" y="106"/>
                  </a:cubicBezTo>
                  <a:cubicBezTo>
                    <a:pt x="71" y="140"/>
                    <a:pt x="71" y="140"/>
                    <a:pt x="71" y="140"/>
                  </a:cubicBezTo>
                  <a:cubicBezTo>
                    <a:pt x="41" y="140"/>
                    <a:pt x="41" y="140"/>
                    <a:pt x="41" y="140"/>
                  </a:cubicBezTo>
                  <a:cubicBezTo>
                    <a:pt x="38" y="140"/>
                    <a:pt x="35" y="143"/>
                    <a:pt x="35" y="146"/>
                  </a:cubicBezTo>
                  <a:cubicBezTo>
                    <a:pt x="35" y="150"/>
                    <a:pt x="38" y="153"/>
                    <a:pt x="41" y="153"/>
                  </a:cubicBezTo>
                  <a:cubicBezTo>
                    <a:pt x="121" y="153"/>
                    <a:pt x="121" y="153"/>
                    <a:pt x="121" y="153"/>
                  </a:cubicBezTo>
                  <a:cubicBezTo>
                    <a:pt x="125" y="153"/>
                    <a:pt x="128" y="150"/>
                    <a:pt x="128" y="146"/>
                  </a:cubicBezTo>
                  <a:cubicBezTo>
                    <a:pt x="128" y="143"/>
                    <a:pt x="125" y="140"/>
                    <a:pt x="121" y="140"/>
                  </a:cubicBezTo>
                  <a:cubicBezTo>
                    <a:pt x="91" y="140"/>
                    <a:pt x="91" y="140"/>
                    <a:pt x="91" y="140"/>
                  </a:cubicBezTo>
                  <a:cubicBezTo>
                    <a:pt x="91" y="106"/>
                    <a:pt x="91" y="106"/>
                    <a:pt x="91" y="106"/>
                  </a:cubicBezTo>
                  <a:cubicBezTo>
                    <a:pt x="157" y="106"/>
                    <a:pt x="157" y="106"/>
                    <a:pt x="157" y="106"/>
                  </a:cubicBezTo>
                  <a:cubicBezTo>
                    <a:pt x="160" y="106"/>
                    <a:pt x="163" y="103"/>
                    <a:pt x="163" y="100"/>
                  </a:cubicBezTo>
                  <a:cubicBezTo>
                    <a:pt x="163" y="6"/>
                    <a:pt x="163" y="6"/>
                    <a:pt x="163" y="6"/>
                  </a:cubicBezTo>
                  <a:cubicBezTo>
                    <a:pt x="163" y="3"/>
                    <a:pt x="160" y="0"/>
                    <a:pt x="157" y="0"/>
                  </a:cubicBezTo>
                  <a:close/>
                  <a:moveTo>
                    <a:pt x="153" y="92"/>
                  </a:moveTo>
                  <a:cubicBezTo>
                    <a:pt x="153" y="95"/>
                    <a:pt x="150" y="97"/>
                    <a:pt x="147" y="97"/>
                  </a:cubicBezTo>
                  <a:cubicBezTo>
                    <a:pt x="15" y="97"/>
                    <a:pt x="15" y="97"/>
                    <a:pt x="15" y="97"/>
                  </a:cubicBezTo>
                  <a:cubicBezTo>
                    <a:pt x="12" y="97"/>
                    <a:pt x="9" y="95"/>
                    <a:pt x="9" y="92"/>
                  </a:cubicBezTo>
                  <a:cubicBezTo>
                    <a:pt x="9" y="15"/>
                    <a:pt x="9" y="15"/>
                    <a:pt x="9" y="15"/>
                  </a:cubicBezTo>
                  <a:cubicBezTo>
                    <a:pt x="9" y="11"/>
                    <a:pt x="12" y="9"/>
                    <a:pt x="15" y="9"/>
                  </a:cubicBezTo>
                  <a:cubicBezTo>
                    <a:pt x="147" y="9"/>
                    <a:pt x="147" y="9"/>
                    <a:pt x="147" y="9"/>
                  </a:cubicBezTo>
                  <a:cubicBezTo>
                    <a:pt x="150" y="9"/>
                    <a:pt x="153" y="11"/>
                    <a:pt x="153" y="15"/>
                  </a:cubicBezTo>
                  <a:lnTo>
                    <a:pt x="153" y="92"/>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43"/>
            <p:cNvSpPr/>
            <p:nvPr/>
          </p:nvSpPr>
          <p:spPr>
            <a:xfrm>
              <a:off x="4981" y="2234"/>
              <a:ext cx="9" cy="5"/>
            </a:xfrm>
            <a:custGeom>
              <a:avLst/>
              <a:gdLst/>
              <a:ahLst/>
              <a:cxnLst/>
              <a:rect l="l" t="t" r="r" b="b"/>
              <a:pathLst>
                <a:path w="5" h="3" extrusionOk="0">
                  <a:moveTo>
                    <a:pt x="5" y="1"/>
                  </a:moveTo>
                  <a:cubicBezTo>
                    <a:pt x="4" y="0"/>
                    <a:pt x="3" y="0"/>
                    <a:pt x="2" y="0"/>
                  </a:cubicBezTo>
                  <a:cubicBezTo>
                    <a:pt x="2" y="0"/>
                    <a:pt x="1" y="0"/>
                    <a:pt x="0" y="1"/>
                  </a:cubicBezTo>
                  <a:cubicBezTo>
                    <a:pt x="3" y="3"/>
                    <a:pt x="3" y="3"/>
                    <a:pt x="3" y="3"/>
                  </a:cubicBezTo>
                  <a:lnTo>
                    <a:pt x="5" y="1"/>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43"/>
            <p:cNvSpPr/>
            <p:nvPr/>
          </p:nvSpPr>
          <p:spPr>
            <a:xfrm>
              <a:off x="4975" y="2239"/>
              <a:ext cx="19" cy="14"/>
            </a:xfrm>
            <a:custGeom>
              <a:avLst/>
              <a:gdLst/>
              <a:ahLst/>
              <a:cxnLst/>
              <a:rect l="l" t="t" r="r" b="b"/>
              <a:pathLst>
                <a:path w="10" h="7" extrusionOk="0">
                  <a:moveTo>
                    <a:pt x="6" y="3"/>
                  </a:moveTo>
                  <a:cubicBezTo>
                    <a:pt x="6" y="3"/>
                    <a:pt x="6" y="3"/>
                    <a:pt x="6" y="3"/>
                  </a:cubicBezTo>
                  <a:cubicBezTo>
                    <a:pt x="5" y="3"/>
                    <a:pt x="5" y="3"/>
                    <a:pt x="5" y="3"/>
                  </a:cubicBezTo>
                  <a:cubicBezTo>
                    <a:pt x="1" y="0"/>
                    <a:pt x="1" y="0"/>
                    <a:pt x="1" y="0"/>
                  </a:cubicBezTo>
                  <a:cubicBezTo>
                    <a:pt x="1" y="0"/>
                    <a:pt x="0" y="1"/>
                    <a:pt x="0" y="2"/>
                  </a:cubicBezTo>
                  <a:cubicBezTo>
                    <a:pt x="0" y="5"/>
                    <a:pt x="3" y="7"/>
                    <a:pt x="5" y="7"/>
                  </a:cubicBezTo>
                  <a:cubicBezTo>
                    <a:pt x="8" y="7"/>
                    <a:pt x="10" y="5"/>
                    <a:pt x="10" y="2"/>
                  </a:cubicBezTo>
                  <a:cubicBezTo>
                    <a:pt x="10" y="1"/>
                    <a:pt x="10" y="0"/>
                    <a:pt x="10" y="0"/>
                  </a:cubicBezTo>
                  <a:lnTo>
                    <a:pt x="6" y="3"/>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43"/>
            <p:cNvSpPr/>
            <p:nvPr/>
          </p:nvSpPr>
          <p:spPr>
            <a:xfrm>
              <a:off x="4937" y="2196"/>
              <a:ext cx="17" cy="13"/>
            </a:xfrm>
            <a:custGeom>
              <a:avLst/>
              <a:gdLst/>
              <a:ahLst/>
              <a:cxnLst/>
              <a:rect l="l" t="t" r="r" b="b"/>
              <a:pathLst>
                <a:path w="9" h="7" extrusionOk="0">
                  <a:moveTo>
                    <a:pt x="5" y="0"/>
                  </a:moveTo>
                  <a:cubicBezTo>
                    <a:pt x="2" y="0"/>
                    <a:pt x="0" y="2"/>
                    <a:pt x="0" y="5"/>
                  </a:cubicBezTo>
                  <a:cubicBezTo>
                    <a:pt x="0" y="6"/>
                    <a:pt x="0" y="6"/>
                    <a:pt x="0" y="7"/>
                  </a:cubicBezTo>
                  <a:cubicBezTo>
                    <a:pt x="4" y="3"/>
                    <a:pt x="4" y="3"/>
                    <a:pt x="4" y="3"/>
                  </a:cubicBezTo>
                  <a:cubicBezTo>
                    <a:pt x="4" y="3"/>
                    <a:pt x="5" y="3"/>
                    <a:pt x="6" y="3"/>
                  </a:cubicBezTo>
                  <a:cubicBezTo>
                    <a:pt x="9" y="7"/>
                    <a:pt x="9" y="7"/>
                    <a:pt x="9" y="7"/>
                  </a:cubicBezTo>
                  <a:cubicBezTo>
                    <a:pt x="9" y="6"/>
                    <a:pt x="9" y="6"/>
                    <a:pt x="9" y="5"/>
                  </a:cubicBezTo>
                  <a:cubicBezTo>
                    <a:pt x="9" y="2"/>
                    <a:pt x="7" y="0"/>
                    <a:pt x="5" y="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43"/>
            <p:cNvSpPr/>
            <p:nvPr/>
          </p:nvSpPr>
          <p:spPr>
            <a:xfrm>
              <a:off x="4890" y="2241"/>
              <a:ext cx="19" cy="19"/>
            </a:xfrm>
            <a:custGeom>
              <a:avLst/>
              <a:gdLst/>
              <a:ahLst/>
              <a:cxnLst/>
              <a:rect l="l" t="t" r="r" b="b"/>
              <a:pathLst>
                <a:path w="10" h="10" extrusionOk="0">
                  <a:moveTo>
                    <a:pt x="5" y="0"/>
                  </a:moveTo>
                  <a:cubicBezTo>
                    <a:pt x="2" y="0"/>
                    <a:pt x="0" y="2"/>
                    <a:pt x="0" y="5"/>
                  </a:cubicBezTo>
                  <a:cubicBezTo>
                    <a:pt x="0" y="8"/>
                    <a:pt x="2" y="10"/>
                    <a:pt x="5" y="10"/>
                  </a:cubicBezTo>
                  <a:cubicBezTo>
                    <a:pt x="8" y="10"/>
                    <a:pt x="10" y="8"/>
                    <a:pt x="10" y="5"/>
                  </a:cubicBezTo>
                  <a:cubicBezTo>
                    <a:pt x="10" y="2"/>
                    <a:pt x="8" y="0"/>
                    <a:pt x="5" y="0"/>
                  </a:cubicBezTo>
                  <a:close/>
                  <a:moveTo>
                    <a:pt x="5" y="9"/>
                  </a:moveTo>
                  <a:cubicBezTo>
                    <a:pt x="3" y="9"/>
                    <a:pt x="1" y="7"/>
                    <a:pt x="1" y="5"/>
                  </a:cubicBezTo>
                  <a:cubicBezTo>
                    <a:pt x="1" y="3"/>
                    <a:pt x="3" y="1"/>
                    <a:pt x="5" y="1"/>
                  </a:cubicBezTo>
                  <a:cubicBezTo>
                    <a:pt x="7" y="1"/>
                    <a:pt x="9" y="3"/>
                    <a:pt x="9" y="5"/>
                  </a:cubicBezTo>
                  <a:cubicBezTo>
                    <a:pt x="9" y="7"/>
                    <a:pt x="7" y="9"/>
                    <a:pt x="5" y="9"/>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43"/>
            <p:cNvSpPr/>
            <p:nvPr/>
          </p:nvSpPr>
          <p:spPr>
            <a:xfrm>
              <a:off x="5019" y="2207"/>
              <a:ext cx="11" cy="8"/>
            </a:xfrm>
            <a:custGeom>
              <a:avLst/>
              <a:gdLst/>
              <a:ahLst/>
              <a:cxnLst/>
              <a:rect l="l" t="t" r="r" b="b"/>
              <a:pathLst>
                <a:path w="6" h="4" extrusionOk="0">
                  <a:moveTo>
                    <a:pt x="0" y="3"/>
                  </a:moveTo>
                  <a:cubicBezTo>
                    <a:pt x="1" y="4"/>
                    <a:pt x="2" y="4"/>
                    <a:pt x="3" y="4"/>
                  </a:cubicBezTo>
                  <a:cubicBezTo>
                    <a:pt x="4" y="4"/>
                    <a:pt x="5" y="4"/>
                    <a:pt x="6" y="3"/>
                  </a:cubicBezTo>
                  <a:cubicBezTo>
                    <a:pt x="3" y="0"/>
                    <a:pt x="3" y="0"/>
                    <a:pt x="3" y="0"/>
                  </a:cubicBezTo>
                  <a:lnTo>
                    <a:pt x="0" y="3"/>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43"/>
            <p:cNvSpPr/>
            <p:nvPr/>
          </p:nvSpPr>
          <p:spPr>
            <a:xfrm>
              <a:off x="4941" y="2207"/>
              <a:ext cx="11" cy="8"/>
            </a:xfrm>
            <a:custGeom>
              <a:avLst/>
              <a:gdLst/>
              <a:ahLst/>
              <a:cxnLst/>
              <a:rect l="l" t="t" r="r" b="b"/>
              <a:pathLst>
                <a:path w="6" h="4" extrusionOk="0">
                  <a:moveTo>
                    <a:pt x="0" y="3"/>
                  </a:moveTo>
                  <a:cubicBezTo>
                    <a:pt x="1" y="4"/>
                    <a:pt x="2" y="4"/>
                    <a:pt x="3" y="4"/>
                  </a:cubicBezTo>
                  <a:cubicBezTo>
                    <a:pt x="4" y="4"/>
                    <a:pt x="5" y="3"/>
                    <a:pt x="6" y="3"/>
                  </a:cubicBezTo>
                  <a:cubicBezTo>
                    <a:pt x="3" y="0"/>
                    <a:pt x="3" y="0"/>
                    <a:pt x="3" y="0"/>
                  </a:cubicBezTo>
                  <a:lnTo>
                    <a:pt x="0" y="3"/>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43"/>
            <p:cNvSpPr/>
            <p:nvPr/>
          </p:nvSpPr>
          <p:spPr>
            <a:xfrm>
              <a:off x="5064" y="2177"/>
              <a:ext cx="19" cy="19"/>
            </a:xfrm>
            <a:custGeom>
              <a:avLst/>
              <a:gdLst/>
              <a:ahLst/>
              <a:cxnLst/>
              <a:rect l="l" t="t" r="r" b="b"/>
              <a:pathLst>
                <a:path w="10" h="10" extrusionOk="0">
                  <a:moveTo>
                    <a:pt x="5" y="0"/>
                  </a:moveTo>
                  <a:cubicBezTo>
                    <a:pt x="3" y="0"/>
                    <a:pt x="0" y="2"/>
                    <a:pt x="0" y="5"/>
                  </a:cubicBezTo>
                  <a:cubicBezTo>
                    <a:pt x="0" y="6"/>
                    <a:pt x="1" y="7"/>
                    <a:pt x="1" y="8"/>
                  </a:cubicBezTo>
                  <a:cubicBezTo>
                    <a:pt x="2" y="8"/>
                    <a:pt x="2" y="8"/>
                    <a:pt x="2" y="8"/>
                  </a:cubicBezTo>
                  <a:cubicBezTo>
                    <a:pt x="2" y="8"/>
                    <a:pt x="2" y="9"/>
                    <a:pt x="2" y="9"/>
                  </a:cubicBezTo>
                  <a:cubicBezTo>
                    <a:pt x="3" y="9"/>
                    <a:pt x="4" y="10"/>
                    <a:pt x="5" y="10"/>
                  </a:cubicBezTo>
                  <a:cubicBezTo>
                    <a:pt x="8" y="10"/>
                    <a:pt x="10" y="8"/>
                    <a:pt x="10" y="5"/>
                  </a:cubicBezTo>
                  <a:cubicBezTo>
                    <a:pt x="10" y="2"/>
                    <a:pt x="8" y="0"/>
                    <a:pt x="5" y="0"/>
                  </a:cubicBezTo>
                  <a:close/>
                  <a:moveTo>
                    <a:pt x="5" y="9"/>
                  </a:moveTo>
                  <a:cubicBezTo>
                    <a:pt x="3" y="9"/>
                    <a:pt x="1" y="7"/>
                    <a:pt x="1" y="5"/>
                  </a:cubicBezTo>
                  <a:cubicBezTo>
                    <a:pt x="1" y="3"/>
                    <a:pt x="3" y="1"/>
                    <a:pt x="5" y="1"/>
                  </a:cubicBezTo>
                  <a:cubicBezTo>
                    <a:pt x="7" y="1"/>
                    <a:pt x="9" y="3"/>
                    <a:pt x="9" y="5"/>
                  </a:cubicBezTo>
                  <a:cubicBezTo>
                    <a:pt x="9" y="7"/>
                    <a:pt x="7" y="9"/>
                    <a:pt x="5" y="9"/>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43"/>
            <p:cNvSpPr/>
            <p:nvPr/>
          </p:nvSpPr>
          <p:spPr>
            <a:xfrm>
              <a:off x="5015" y="2196"/>
              <a:ext cx="19" cy="13"/>
            </a:xfrm>
            <a:custGeom>
              <a:avLst/>
              <a:gdLst/>
              <a:ahLst/>
              <a:cxnLst/>
              <a:rect l="l" t="t" r="r" b="b"/>
              <a:pathLst>
                <a:path w="10" h="7" extrusionOk="0">
                  <a:moveTo>
                    <a:pt x="5" y="0"/>
                  </a:moveTo>
                  <a:cubicBezTo>
                    <a:pt x="2" y="0"/>
                    <a:pt x="0" y="2"/>
                    <a:pt x="0" y="5"/>
                  </a:cubicBezTo>
                  <a:cubicBezTo>
                    <a:pt x="0" y="6"/>
                    <a:pt x="0" y="6"/>
                    <a:pt x="1" y="7"/>
                  </a:cubicBezTo>
                  <a:cubicBezTo>
                    <a:pt x="4" y="3"/>
                    <a:pt x="4" y="3"/>
                    <a:pt x="4" y="3"/>
                  </a:cubicBezTo>
                  <a:cubicBezTo>
                    <a:pt x="5" y="3"/>
                    <a:pt x="6" y="3"/>
                    <a:pt x="6" y="3"/>
                  </a:cubicBezTo>
                  <a:cubicBezTo>
                    <a:pt x="10" y="7"/>
                    <a:pt x="10" y="7"/>
                    <a:pt x="10" y="7"/>
                  </a:cubicBezTo>
                  <a:cubicBezTo>
                    <a:pt x="10" y="6"/>
                    <a:pt x="10" y="6"/>
                    <a:pt x="10" y="5"/>
                  </a:cubicBezTo>
                  <a:cubicBezTo>
                    <a:pt x="10" y="2"/>
                    <a:pt x="8" y="0"/>
                    <a:pt x="5" y="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43"/>
            <p:cNvSpPr/>
            <p:nvPr/>
          </p:nvSpPr>
          <p:spPr>
            <a:xfrm>
              <a:off x="4863" y="2147"/>
              <a:ext cx="249" cy="144"/>
            </a:xfrm>
            <a:custGeom>
              <a:avLst/>
              <a:gdLst/>
              <a:ahLst/>
              <a:cxnLst/>
              <a:rect l="l" t="t" r="r" b="b"/>
              <a:pathLst>
                <a:path w="131" h="76" extrusionOk="0">
                  <a:moveTo>
                    <a:pt x="128" y="0"/>
                  </a:moveTo>
                  <a:cubicBezTo>
                    <a:pt x="2" y="0"/>
                    <a:pt x="2" y="0"/>
                    <a:pt x="2" y="0"/>
                  </a:cubicBezTo>
                  <a:cubicBezTo>
                    <a:pt x="1" y="0"/>
                    <a:pt x="0" y="1"/>
                    <a:pt x="0" y="3"/>
                  </a:cubicBezTo>
                  <a:cubicBezTo>
                    <a:pt x="0" y="74"/>
                    <a:pt x="0" y="74"/>
                    <a:pt x="0" y="74"/>
                  </a:cubicBezTo>
                  <a:cubicBezTo>
                    <a:pt x="0" y="75"/>
                    <a:pt x="1" y="76"/>
                    <a:pt x="2" y="76"/>
                  </a:cubicBezTo>
                  <a:cubicBezTo>
                    <a:pt x="128" y="76"/>
                    <a:pt x="128" y="76"/>
                    <a:pt x="128" y="76"/>
                  </a:cubicBezTo>
                  <a:cubicBezTo>
                    <a:pt x="130" y="76"/>
                    <a:pt x="131" y="75"/>
                    <a:pt x="131" y="74"/>
                  </a:cubicBezTo>
                  <a:cubicBezTo>
                    <a:pt x="131" y="3"/>
                    <a:pt x="131" y="3"/>
                    <a:pt x="131" y="3"/>
                  </a:cubicBezTo>
                  <a:cubicBezTo>
                    <a:pt x="131" y="1"/>
                    <a:pt x="130" y="0"/>
                    <a:pt x="128" y="0"/>
                  </a:cubicBezTo>
                  <a:close/>
                  <a:moveTo>
                    <a:pt x="111" y="28"/>
                  </a:moveTo>
                  <a:cubicBezTo>
                    <a:pt x="110" y="28"/>
                    <a:pt x="108" y="28"/>
                    <a:pt x="107" y="27"/>
                  </a:cubicBezTo>
                  <a:cubicBezTo>
                    <a:pt x="94" y="40"/>
                    <a:pt x="94" y="40"/>
                    <a:pt x="94" y="40"/>
                  </a:cubicBezTo>
                  <a:cubicBezTo>
                    <a:pt x="94" y="40"/>
                    <a:pt x="93" y="40"/>
                    <a:pt x="93" y="40"/>
                  </a:cubicBezTo>
                  <a:cubicBezTo>
                    <a:pt x="90" y="37"/>
                    <a:pt x="90" y="37"/>
                    <a:pt x="90" y="37"/>
                  </a:cubicBezTo>
                  <a:cubicBezTo>
                    <a:pt x="88" y="38"/>
                    <a:pt x="87" y="38"/>
                    <a:pt x="85" y="38"/>
                  </a:cubicBezTo>
                  <a:cubicBezTo>
                    <a:pt x="83" y="38"/>
                    <a:pt x="82" y="38"/>
                    <a:pt x="80" y="37"/>
                  </a:cubicBezTo>
                  <a:cubicBezTo>
                    <a:pt x="71" y="47"/>
                    <a:pt x="71" y="47"/>
                    <a:pt x="71" y="47"/>
                  </a:cubicBezTo>
                  <a:cubicBezTo>
                    <a:pt x="71" y="48"/>
                    <a:pt x="72" y="49"/>
                    <a:pt x="72" y="51"/>
                  </a:cubicBezTo>
                  <a:cubicBezTo>
                    <a:pt x="72" y="55"/>
                    <a:pt x="68" y="59"/>
                    <a:pt x="64" y="59"/>
                  </a:cubicBezTo>
                  <a:cubicBezTo>
                    <a:pt x="60" y="59"/>
                    <a:pt x="57" y="55"/>
                    <a:pt x="57" y="51"/>
                  </a:cubicBezTo>
                  <a:cubicBezTo>
                    <a:pt x="57" y="49"/>
                    <a:pt x="57" y="48"/>
                    <a:pt x="58" y="47"/>
                  </a:cubicBezTo>
                  <a:cubicBezTo>
                    <a:pt x="48" y="37"/>
                    <a:pt x="48" y="37"/>
                    <a:pt x="48" y="37"/>
                  </a:cubicBezTo>
                  <a:cubicBezTo>
                    <a:pt x="47" y="38"/>
                    <a:pt x="45" y="38"/>
                    <a:pt x="44" y="38"/>
                  </a:cubicBezTo>
                  <a:cubicBezTo>
                    <a:pt x="42" y="38"/>
                    <a:pt x="40" y="38"/>
                    <a:pt x="39" y="37"/>
                  </a:cubicBezTo>
                  <a:cubicBezTo>
                    <a:pt x="25" y="51"/>
                    <a:pt x="25" y="51"/>
                    <a:pt x="25" y="51"/>
                  </a:cubicBezTo>
                  <a:cubicBezTo>
                    <a:pt x="26" y="52"/>
                    <a:pt x="26" y="54"/>
                    <a:pt x="26" y="55"/>
                  </a:cubicBezTo>
                  <a:cubicBezTo>
                    <a:pt x="26" y="59"/>
                    <a:pt x="23" y="63"/>
                    <a:pt x="19" y="63"/>
                  </a:cubicBezTo>
                  <a:cubicBezTo>
                    <a:pt x="15" y="63"/>
                    <a:pt x="11" y="59"/>
                    <a:pt x="11" y="55"/>
                  </a:cubicBezTo>
                  <a:cubicBezTo>
                    <a:pt x="11" y="51"/>
                    <a:pt x="15" y="48"/>
                    <a:pt x="19" y="48"/>
                  </a:cubicBezTo>
                  <a:cubicBezTo>
                    <a:pt x="20" y="48"/>
                    <a:pt x="22" y="48"/>
                    <a:pt x="23" y="49"/>
                  </a:cubicBezTo>
                  <a:cubicBezTo>
                    <a:pt x="37" y="35"/>
                    <a:pt x="37" y="35"/>
                    <a:pt x="37" y="35"/>
                  </a:cubicBezTo>
                  <a:cubicBezTo>
                    <a:pt x="36" y="34"/>
                    <a:pt x="36" y="32"/>
                    <a:pt x="36" y="31"/>
                  </a:cubicBezTo>
                  <a:cubicBezTo>
                    <a:pt x="36" y="27"/>
                    <a:pt x="39" y="23"/>
                    <a:pt x="44" y="23"/>
                  </a:cubicBezTo>
                  <a:cubicBezTo>
                    <a:pt x="48" y="23"/>
                    <a:pt x="51" y="27"/>
                    <a:pt x="51" y="31"/>
                  </a:cubicBezTo>
                  <a:cubicBezTo>
                    <a:pt x="51" y="32"/>
                    <a:pt x="51" y="34"/>
                    <a:pt x="50" y="35"/>
                  </a:cubicBezTo>
                  <a:cubicBezTo>
                    <a:pt x="60" y="45"/>
                    <a:pt x="60" y="45"/>
                    <a:pt x="60" y="45"/>
                  </a:cubicBezTo>
                  <a:cubicBezTo>
                    <a:pt x="61" y="44"/>
                    <a:pt x="63" y="44"/>
                    <a:pt x="64" y="44"/>
                  </a:cubicBezTo>
                  <a:cubicBezTo>
                    <a:pt x="66" y="44"/>
                    <a:pt x="68" y="44"/>
                    <a:pt x="69" y="45"/>
                  </a:cubicBezTo>
                  <a:cubicBezTo>
                    <a:pt x="79" y="35"/>
                    <a:pt x="79" y="35"/>
                    <a:pt x="79" y="35"/>
                  </a:cubicBezTo>
                  <a:cubicBezTo>
                    <a:pt x="78" y="34"/>
                    <a:pt x="77" y="32"/>
                    <a:pt x="77" y="31"/>
                  </a:cubicBezTo>
                  <a:cubicBezTo>
                    <a:pt x="77" y="27"/>
                    <a:pt x="81" y="23"/>
                    <a:pt x="85" y="23"/>
                  </a:cubicBezTo>
                  <a:cubicBezTo>
                    <a:pt x="89" y="23"/>
                    <a:pt x="93" y="27"/>
                    <a:pt x="93" y="31"/>
                  </a:cubicBezTo>
                  <a:cubicBezTo>
                    <a:pt x="93" y="32"/>
                    <a:pt x="92" y="34"/>
                    <a:pt x="91" y="35"/>
                  </a:cubicBezTo>
                  <a:cubicBezTo>
                    <a:pt x="94" y="37"/>
                    <a:pt x="94" y="37"/>
                    <a:pt x="94" y="37"/>
                  </a:cubicBezTo>
                  <a:cubicBezTo>
                    <a:pt x="105" y="25"/>
                    <a:pt x="105" y="25"/>
                    <a:pt x="105" y="25"/>
                  </a:cubicBezTo>
                  <a:cubicBezTo>
                    <a:pt x="104" y="24"/>
                    <a:pt x="104" y="23"/>
                    <a:pt x="104" y="21"/>
                  </a:cubicBezTo>
                  <a:cubicBezTo>
                    <a:pt x="104" y="17"/>
                    <a:pt x="107" y="13"/>
                    <a:pt x="111" y="13"/>
                  </a:cubicBezTo>
                  <a:cubicBezTo>
                    <a:pt x="115" y="13"/>
                    <a:pt x="119" y="17"/>
                    <a:pt x="119" y="21"/>
                  </a:cubicBezTo>
                  <a:cubicBezTo>
                    <a:pt x="119" y="25"/>
                    <a:pt x="115" y="28"/>
                    <a:pt x="111" y="28"/>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56" name="Google Shape;556;p43"/>
          <p:cNvGrpSpPr/>
          <p:nvPr/>
        </p:nvGrpSpPr>
        <p:grpSpPr>
          <a:xfrm>
            <a:off x="10748398" y="5680771"/>
            <a:ext cx="421086" cy="448874"/>
            <a:chOff x="6544" y="3536"/>
            <a:chExt cx="394" cy="420"/>
          </a:xfrm>
        </p:grpSpPr>
        <p:sp>
          <p:nvSpPr>
            <p:cNvPr id="557" name="Google Shape;557;p43"/>
            <p:cNvSpPr/>
            <p:nvPr/>
          </p:nvSpPr>
          <p:spPr>
            <a:xfrm>
              <a:off x="6544" y="3736"/>
              <a:ext cx="394" cy="220"/>
            </a:xfrm>
            <a:custGeom>
              <a:avLst/>
              <a:gdLst/>
              <a:ahLst/>
              <a:cxnLst/>
              <a:rect l="l" t="t" r="r" b="b"/>
              <a:pathLst>
                <a:path w="163" h="91" extrusionOk="0">
                  <a:moveTo>
                    <a:pt x="116" y="0"/>
                  </a:moveTo>
                  <a:cubicBezTo>
                    <a:pt x="116" y="0"/>
                    <a:pt x="116" y="0"/>
                    <a:pt x="116" y="0"/>
                  </a:cubicBezTo>
                  <a:cubicBezTo>
                    <a:pt x="107" y="9"/>
                    <a:pt x="95" y="14"/>
                    <a:pt x="81" y="14"/>
                  </a:cubicBezTo>
                  <a:cubicBezTo>
                    <a:pt x="68" y="14"/>
                    <a:pt x="56" y="9"/>
                    <a:pt x="47" y="0"/>
                  </a:cubicBezTo>
                  <a:cubicBezTo>
                    <a:pt x="47" y="0"/>
                    <a:pt x="47" y="0"/>
                    <a:pt x="47" y="0"/>
                  </a:cubicBezTo>
                  <a:cubicBezTo>
                    <a:pt x="21" y="0"/>
                    <a:pt x="0" y="21"/>
                    <a:pt x="0" y="47"/>
                  </a:cubicBezTo>
                  <a:cubicBezTo>
                    <a:pt x="0" y="67"/>
                    <a:pt x="0" y="67"/>
                    <a:pt x="0" y="67"/>
                  </a:cubicBezTo>
                  <a:cubicBezTo>
                    <a:pt x="0" y="80"/>
                    <a:pt x="10" y="91"/>
                    <a:pt x="23" y="91"/>
                  </a:cubicBezTo>
                  <a:cubicBezTo>
                    <a:pt x="81" y="91"/>
                    <a:pt x="81" y="91"/>
                    <a:pt x="81" y="91"/>
                  </a:cubicBezTo>
                  <a:cubicBezTo>
                    <a:pt x="67" y="58"/>
                    <a:pt x="67" y="58"/>
                    <a:pt x="67" y="58"/>
                  </a:cubicBezTo>
                  <a:cubicBezTo>
                    <a:pt x="65" y="55"/>
                    <a:pt x="65" y="52"/>
                    <a:pt x="67" y="49"/>
                  </a:cubicBezTo>
                  <a:cubicBezTo>
                    <a:pt x="76" y="32"/>
                    <a:pt x="76" y="32"/>
                    <a:pt x="76" y="32"/>
                  </a:cubicBezTo>
                  <a:cubicBezTo>
                    <a:pt x="72" y="32"/>
                    <a:pt x="68" y="29"/>
                    <a:pt x="68" y="25"/>
                  </a:cubicBezTo>
                  <a:cubicBezTo>
                    <a:pt x="68" y="21"/>
                    <a:pt x="68" y="21"/>
                    <a:pt x="68" y="21"/>
                  </a:cubicBezTo>
                  <a:cubicBezTo>
                    <a:pt x="72" y="22"/>
                    <a:pt x="77" y="22"/>
                    <a:pt x="81" y="22"/>
                  </a:cubicBezTo>
                  <a:cubicBezTo>
                    <a:pt x="86" y="22"/>
                    <a:pt x="91" y="22"/>
                    <a:pt x="95" y="21"/>
                  </a:cubicBezTo>
                  <a:cubicBezTo>
                    <a:pt x="95" y="25"/>
                    <a:pt x="95" y="25"/>
                    <a:pt x="95" y="25"/>
                  </a:cubicBezTo>
                  <a:cubicBezTo>
                    <a:pt x="95" y="29"/>
                    <a:pt x="91" y="32"/>
                    <a:pt x="87" y="32"/>
                  </a:cubicBezTo>
                  <a:cubicBezTo>
                    <a:pt x="96" y="49"/>
                    <a:pt x="96" y="49"/>
                    <a:pt x="96" y="49"/>
                  </a:cubicBezTo>
                  <a:cubicBezTo>
                    <a:pt x="98" y="52"/>
                    <a:pt x="98" y="55"/>
                    <a:pt x="96" y="58"/>
                  </a:cubicBezTo>
                  <a:cubicBezTo>
                    <a:pt x="81" y="91"/>
                    <a:pt x="81" y="91"/>
                    <a:pt x="81" y="91"/>
                  </a:cubicBezTo>
                  <a:cubicBezTo>
                    <a:pt x="139" y="91"/>
                    <a:pt x="139" y="91"/>
                    <a:pt x="139" y="91"/>
                  </a:cubicBezTo>
                  <a:cubicBezTo>
                    <a:pt x="153" y="91"/>
                    <a:pt x="163" y="80"/>
                    <a:pt x="163" y="67"/>
                  </a:cubicBezTo>
                  <a:cubicBezTo>
                    <a:pt x="163" y="47"/>
                    <a:pt x="163" y="47"/>
                    <a:pt x="163" y="47"/>
                  </a:cubicBezTo>
                  <a:cubicBezTo>
                    <a:pt x="163" y="21"/>
                    <a:pt x="142" y="0"/>
                    <a:pt x="116" y="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43"/>
            <p:cNvSpPr/>
            <p:nvPr/>
          </p:nvSpPr>
          <p:spPr>
            <a:xfrm>
              <a:off x="6692" y="3536"/>
              <a:ext cx="162" cy="118"/>
            </a:xfrm>
            <a:custGeom>
              <a:avLst/>
              <a:gdLst/>
              <a:ahLst/>
              <a:cxnLst/>
              <a:rect l="l" t="t" r="r" b="b"/>
              <a:pathLst>
                <a:path w="67" h="49" extrusionOk="0">
                  <a:moveTo>
                    <a:pt x="67" y="49"/>
                  </a:moveTo>
                  <a:cubicBezTo>
                    <a:pt x="67" y="48"/>
                    <a:pt x="67" y="48"/>
                    <a:pt x="67" y="47"/>
                  </a:cubicBezTo>
                  <a:cubicBezTo>
                    <a:pt x="67" y="21"/>
                    <a:pt x="46" y="0"/>
                    <a:pt x="20" y="0"/>
                  </a:cubicBezTo>
                  <a:cubicBezTo>
                    <a:pt x="13" y="0"/>
                    <a:pt x="6" y="2"/>
                    <a:pt x="0" y="5"/>
                  </a:cubicBezTo>
                  <a:cubicBezTo>
                    <a:pt x="3" y="17"/>
                    <a:pt x="15" y="47"/>
                    <a:pt x="67" y="49"/>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43"/>
            <p:cNvSpPr/>
            <p:nvPr/>
          </p:nvSpPr>
          <p:spPr>
            <a:xfrm>
              <a:off x="6629" y="3555"/>
              <a:ext cx="65" cy="80"/>
            </a:xfrm>
            <a:custGeom>
              <a:avLst/>
              <a:gdLst/>
              <a:ahLst/>
              <a:cxnLst/>
              <a:rect l="l" t="t" r="r" b="b"/>
              <a:pathLst>
                <a:path w="27" h="33" extrusionOk="0">
                  <a:moveTo>
                    <a:pt x="27" y="14"/>
                  </a:moveTo>
                  <a:cubicBezTo>
                    <a:pt x="24" y="9"/>
                    <a:pt x="22" y="4"/>
                    <a:pt x="21" y="0"/>
                  </a:cubicBezTo>
                  <a:cubicBezTo>
                    <a:pt x="10" y="7"/>
                    <a:pt x="2" y="19"/>
                    <a:pt x="0" y="33"/>
                  </a:cubicBezTo>
                  <a:cubicBezTo>
                    <a:pt x="16" y="32"/>
                    <a:pt x="25" y="19"/>
                    <a:pt x="27" y="14"/>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43"/>
            <p:cNvSpPr/>
            <p:nvPr/>
          </p:nvSpPr>
          <p:spPr>
            <a:xfrm>
              <a:off x="6629" y="3604"/>
              <a:ext cx="225" cy="159"/>
            </a:xfrm>
            <a:custGeom>
              <a:avLst/>
              <a:gdLst/>
              <a:ahLst/>
              <a:cxnLst/>
              <a:rect l="l" t="t" r="r" b="b"/>
              <a:pathLst>
                <a:path w="93" h="66" extrusionOk="0">
                  <a:moveTo>
                    <a:pt x="31" y="0"/>
                  </a:moveTo>
                  <a:cubicBezTo>
                    <a:pt x="26" y="6"/>
                    <a:pt x="16" y="19"/>
                    <a:pt x="0" y="20"/>
                  </a:cubicBezTo>
                  <a:cubicBezTo>
                    <a:pt x="0" y="45"/>
                    <a:pt x="21" y="66"/>
                    <a:pt x="46" y="66"/>
                  </a:cubicBezTo>
                  <a:cubicBezTo>
                    <a:pt x="70" y="66"/>
                    <a:pt x="89" y="49"/>
                    <a:pt x="93" y="27"/>
                  </a:cubicBezTo>
                  <a:cubicBezTo>
                    <a:pt x="59" y="26"/>
                    <a:pt x="41" y="13"/>
                    <a:pt x="31" y="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61" name="Google Shape;561;p43"/>
          <p:cNvSpPr/>
          <p:nvPr/>
        </p:nvSpPr>
        <p:spPr>
          <a:xfrm>
            <a:off x="8154526" y="2177448"/>
            <a:ext cx="3130550" cy="1662113"/>
          </a:xfrm>
          <a:custGeom>
            <a:avLst/>
            <a:gdLst/>
            <a:ahLst/>
            <a:cxnLst/>
            <a:rect l="l" t="t" r="r" b="b"/>
            <a:pathLst>
              <a:path w="587" h="722" extrusionOk="0">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43"/>
          <p:cNvSpPr/>
          <p:nvPr/>
        </p:nvSpPr>
        <p:spPr>
          <a:xfrm>
            <a:off x="8147893" y="407391"/>
            <a:ext cx="3130550" cy="1662113"/>
          </a:xfrm>
          <a:custGeom>
            <a:avLst/>
            <a:gdLst/>
            <a:ahLst/>
            <a:cxnLst/>
            <a:rect l="l" t="t" r="r" b="b"/>
            <a:pathLst>
              <a:path w="587" h="722" extrusionOk="0">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43"/>
          <p:cNvSpPr/>
          <p:nvPr/>
        </p:nvSpPr>
        <p:spPr>
          <a:xfrm>
            <a:off x="8150389" y="2763811"/>
            <a:ext cx="182562" cy="393700"/>
          </a:xfrm>
          <a:prstGeom prst="rect">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43"/>
          <p:cNvSpPr/>
          <p:nvPr/>
        </p:nvSpPr>
        <p:spPr>
          <a:xfrm>
            <a:off x="8141830" y="927780"/>
            <a:ext cx="182562" cy="393700"/>
          </a:xfrm>
          <a:prstGeom prst="rect">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43"/>
          <p:cNvSpPr/>
          <p:nvPr/>
        </p:nvSpPr>
        <p:spPr>
          <a:xfrm rot="10800000" flipH="1">
            <a:off x="6869186" y="619777"/>
            <a:ext cx="1272643" cy="446697"/>
          </a:xfrm>
          <a:custGeom>
            <a:avLst/>
            <a:gdLst/>
            <a:ahLst/>
            <a:cxnLst/>
            <a:rect l="l" t="t" r="r" b="b"/>
            <a:pathLst>
              <a:path w="561" h="457" extrusionOk="0">
                <a:moveTo>
                  <a:pt x="561" y="337"/>
                </a:moveTo>
                <a:cubicBezTo>
                  <a:pt x="561" y="457"/>
                  <a:pt x="561" y="457"/>
                  <a:pt x="561"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561" y="337"/>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43"/>
          <p:cNvSpPr/>
          <p:nvPr/>
        </p:nvSpPr>
        <p:spPr>
          <a:xfrm>
            <a:off x="7456712" y="2367223"/>
            <a:ext cx="693833" cy="321899"/>
          </a:xfrm>
          <a:prstGeom prst="rect">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7" name="Google Shape;567;p43"/>
          <p:cNvSpPr txBox="1"/>
          <p:nvPr/>
        </p:nvSpPr>
        <p:spPr>
          <a:xfrm>
            <a:off x="8302480" y="557264"/>
            <a:ext cx="2851500" cy="1281552"/>
          </a:xfrm>
          <a:prstGeom prst="rect">
            <a:avLst/>
          </a:prstGeom>
          <a:noFill/>
          <a:ln>
            <a:noFill/>
          </a:ln>
        </p:spPr>
        <p:txBody>
          <a:bodyPr spcFirstLastPara="1" wrap="square" lIns="182825" tIns="91400" rIns="182825" bIns="91400" anchor="t" anchorCtr="0">
            <a:spAutoFit/>
          </a:bodyPr>
          <a:lstStyle/>
          <a:p>
            <a:pPr marL="0" lvl="0" indent="0" algn="ctr" rtl="0">
              <a:lnSpc>
                <a:spcPct val="98850"/>
              </a:lnSpc>
              <a:spcBef>
                <a:spcPts val="0"/>
              </a:spcBef>
              <a:spcAft>
                <a:spcPts val="0"/>
              </a:spcAft>
              <a:buSzPts val="4000"/>
              <a:buNone/>
            </a:pPr>
            <a:r>
              <a:rPr lang="en-US" sz="1800" dirty="0">
                <a:solidFill>
                  <a:srgbClr val="7F3494"/>
                </a:solidFill>
                <a:latin typeface="Calibri"/>
                <a:ea typeface="Calibri"/>
                <a:cs typeface="Calibri"/>
                <a:sym typeface="Calibri"/>
              </a:rPr>
              <a:t>Technology applied to physical activity, healthy lifestyles and preventing cognitive decline</a:t>
            </a:r>
            <a:endParaRPr sz="1800" dirty="0">
              <a:solidFill>
                <a:srgbClr val="7F3494"/>
              </a:solidFill>
              <a:latin typeface="Calibri"/>
              <a:ea typeface="Calibri"/>
              <a:cs typeface="Calibri"/>
              <a:sym typeface="Calibri"/>
            </a:endParaRPr>
          </a:p>
        </p:txBody>
      </p:sp>
      <p:sp>
        <p:nvSpPr>
          <p:cNvPr id="568" name="Google Shape;568;p43"/>
          <p:cNvSpPr txBox="1"/>
          <p:nvPr/>
        </p:nvSpPr>
        <p:spPr>
          <a:xfrm>
            <a:off x="8722101" y="2459650"/>
            <a:ext cx="2091900" cy="1007311"/>
          </a:xfrm>
          <a:prstGeom prst="rect">
            <a:avLst/>
          </a:prstGeom>
          <a:noFill/>
          <a:ln>
            <a:noFill/>
          </a:ln>
        </p:spPr>
        <p:txBody>
          <a:bodyPr spcFirstLastPara="1" wrap="square" lIns="182825" tIns="91400" rIns="182825" bIns="91400" anchor="t" anchorCtr="0">
            <a:spAutoFit/>
          </a:bodyPr>
          <a:lstStyle/>
          <a:p>
            <a:pPr marL="0" lvl="0" indent="0" algn="ctr" rtl="0">
              <a:lnSpc>
                <a:spcPct val="98850"/>
              </a:lnSpc>
              <a:spcBef>
                <a:spcPts val="0"/>
              </a:spcBef>
              <a:spcAft>
                <a:spcPts val="0"/>
              </a:spcAft>
              <a:buClr>
                <a:schemeClr val="lt1"/>
              </a:buClr>
              <a:buSzPts val="4000"/>
              <a:buFont typeface="Arial"/>
              <a:buNone/>
            </a:pPr>
            <a:r>
              <a:rPr lang="en-US" sz="1800" dirty="0">
                <a:solidFill>
                  <a:srgbClr val="7F3494"/>
                </a:solidFill>
                <a:latin typeface="Calibri"/>
                <a:ea typeface="Calibri"/>
                <a:cs typeface="Calibri"/>
                <a:sym typeface="Calibri"/>
              </a:rPr>
              <a:t>Digital Apps for Health care Management</a:t>
            </a:r>
            <a:endParaRPr sz="1800" i="0" u="none" strike="noStrike" cap="none" dirty="0">
              <a:solidFill>
                <a:srgbClr val="7F3494"/>
              </a:solidFill>
              <a:latin typeface="Calibri"/>
              <a:ea typeface="Calibri"/>
              <a:cs typeface="Calibri"/>
              <a:sym typeface="Calibri"/>
            </a:endParaRPr>
          </a:p>
        </p:txBody>
      </p:sp>
      <p:sp>
        <p:nvSpPr>
          <p:cNvPr id="569" name="Google Shape;569;p43"/>
          <p:cNvSpPr txBox="1"/>
          <p:nvPr/>
        </p:nvSpPr>
        <p:spPr>
          <a:xfrm>
            <a:off x="8472509" y="4513318"/>
            <a:ext cx="2400589" cy="793983"/>
          </a:xfrm>
          <a:prstGeom prst="rect">
            <a:avLst/>
          </a:prstGeom>
          <a:noFill/>
          <a:ln>
            <a:noFill/>
          </a:ln>
        </p:spPr>
        <p:txBody>
          <a:bodyPr spcFirstLastPara="1" wrap="square" lIns="182825" tIns="91400" rIns="182825" bIns="91400" anchor="t" anchorCtr="0">
            <a:spAutoFit/>
          </a:bodyPr>
          <a:lstStyle/>
          <a:p>
            <a:pPr marL="0" marR="0" lvl="0" indent="0" algn="ctr" rtl="0">
              <a:lnSpc>
                <a:spcPct val="110000"/>
              </a:lnSpc>
              <a:spcBef>
                <a:spcPts val="0"/>
              </a:spcBef>
              <a:spcAft>
                <a:spcPts val="0"/>
              </a:spcAft>
              <a:buNone/>
            </a:pPr>
            <a:r>
              <a:rPr lang="en-US" sz="1800" i="0" u="none" strike="noStrike" cap="none" dirty="0">
                <a:solidFill>
                  <a:srgbClr val="7F3494"/>
                </a:solidFill>
                <a:latin typeface="Calibri"/>
                <a:ea typeface="Calibri"/>
                <a:cs typeface="Calibri"/>
                <a:sym typeface="Calibri"/>
              </a:rPr>
              <a:t>Social </a:t>
            </a:r>
            <a:endParaRPr sz="1800" dirty="0">
              <a:solidFill>
                <a:srgbClr val="7F3494"/>
              </a:solidFill>
            </a:endParaRPr>
          </a:p>
          <a:p>
            <a:pPr marL="0" marR="0" lvl="0" indent="0" algn="ctr" rtl="0">
              <a:lnSpc>
                <a:spcPct val="110000"/>
              </a:lnSpc>
              <a:spcBef>
                <a:spcPts val="0"/>
              </a:spcBef>
              <a:spcAft>
                <a:spcPts val="0"/>
              </a:spcAft>
              <a:buNone/>
            </a:pPr>
            <a:r>
              <a:rPr lang="en-US" sz="1800" i="0" u="none" strike="noStrike" cap="none" dirty="0">
                <a:solidFill>
                  <a:srgbClr val="7F3494"/>
                </a:solidFill>
                <a:latin typeface="Calibri"/>
                <a:ea typeface="Calibri"/>
                <a:cs typeface="Calibri"/>
                <a:sym typeface="Calibri"/>
              </a:rPr>
              <a:t>Activities Apps</a:t>
            </a:r>
            <a:endParaRPr sz="1800" i="0" u="none" strike="noStrike" cap="none" dirty="0">
              <a:solidFill>
                <a:srgbClr val="7F3494"/>
              </a:solidFill>
              <a:latin typeface="Calibri"/>
              <a:ea typeface="Calibri"/>
              <a:cs typeface="Calibri"/>
              <a:sym typeface="Calibri"/>
            </a:endParaRPr>
          </a:p>
        </p:txBody>
      </p:sp>
      <p:grpSp>
        <p:nvGrpSpPr>
          <p:cNvPr id="570" name="Google Shape;570;p43"/>
          <p:cNvGrpSpPr/>
          <p:nvPr/>
        </p:nvGrpSpPr>
        <p:grpSpPr>
          <a:xfrm rot="10800000" flipH="1">
            <a:off x="5742187" y="586130"/>
            <a:ext cx="950735" cy="362788"/>
            <a:chOff x="3110481" y="1725182"/>
            <a:chExt cx="608475" cy="232186"/>
          </a:xfrm>
        </p:grpSpPr>
        <p:sp>
          <p:nvSpPr>
            <p:cNvPr id="571" name="Google Shape;571;p43"/>
            <p:cNvSpPr/>
            <p:nvPr/>
          </p:nvSpPr>
          <p:spPr>
            <a:xfrm rot="-2700000">
              <a:off x="3144483" y="1759187"/>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2" name="Google Shape;572;p43"/>
            <p:cNvSpPr/>
            <p:nvPr/>
          </p:nvSpPr>
          <p:spPr>
            <a:xfrm rot="-2700000">
              <a:off x="3332629" y="1759186"/>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3" name="Google Shape;573;p43"/>
            <p:cNvSpPr/>
            <p:nvPr/>
          </p:nvSpPr>
          <p:spPr>
            <a:xfrm rot="-2700000">
              <a:off x="3520775" y="1759184"/>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74" name="Google Shape;574;p43"/>
          <p:cNvGrpSpPr/>
          <p:nvPr/>
        </p:nvGrpSpPr>
        <p:grpSpPr>
          <a:xfrm rot="10800000" flipH="1">
            <a:off x="5341765" y="4939106"/>
            <a:ext cx="950735" cy="362788"/>
            <a:chOff x="3110481" y="1725182"/>
            <a:chExt cx="608475" cy="232186"/>
          </a:xfrm>
        </p:grpSpPr>
        <p:sp>
          <p:nvSpPr>
            <p:cNvPr id="575" name="Google Shape;575;p43"/>
            <p:cNvSpPr/>
            <p:nvPr/>
          </p:nvSpPr>
          <p:spPr>
            <a:xfrm rot="-2700000">
              <a:off x="3144483" y="1759187"/>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6" name="Google Shape;576;p43"/>
            <p:cNvSpPr/>
            <p:nvPr/>
          </p:nvSpPr>
          <p:spPr>
            <a:xfrm rot="-2700000">
              <a:off x="3332629" y="1759186"/>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7" name="Google Shape;577;p43"/>
            <p:cNvSpPr/>
            <p:nvPr/>
          </p:nvSpPr>
          <p:spPr>
            <a:xfrm rot="-2700000">
              <a:off x="3520775" y="1759184"/>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4"/>
          <p:cNvSpPr/>
          <p:nvPr/>
        </p:nvSpPr>
        <p:spPr>
          <a:xfrm>
            <a:off x="365760" y="956791"/>
            <a:ext cx="11460480" cy="803654"/>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3" name="Google Shape;583;p44"/>
          <p:cNvSpPr txBox="1">
            <a:spLocks noGrp="1"/>
          </p:cNvSpPr>
          <p:nvPr>
            <p:ph type="body" idx="1"/>
          </p:nvPr>
        </p:nvSpPr>
        <p:spPr>
          <a:xfrm>
            <a:off x="4277361" y="1892323"/>
            <a:ext cx="7154764" cy="4287779"/>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1000"/>
              </a:spcBef>
              <a:spcAft>
                <a:spcPts val="0"/>
              </a:spcAft>
              <a:buSzPts val="2400"/>
            </a:pPr>
            <a:r>
              <a:rPr lang="en-US" dirty="0">
                <a:solidFill>
                  <a:srgbClr val="002060"/>
                </a:solidFill>
              </a:rPr>
              <a:t>Don't forget that collaboratively the partners of the Housing Care project have also created a learner’s guide or handbook that will help you to get the most out of this MOOC. </a:t>
            </a:r>
            <a:endParaRPr dirty="0">
              <a:solidFill>
                <a:srgbClr val="002060"/>
              </a:solidFill>
            </a:endParaRPr>
          </a:p>
          <a:p>
            <a:pPr marL="571500" lvl="0" indent="-190500" algn="just" rtl="0">
              <a:lnSpc>
                <a:spcPct val="90000"/>
              </a:lnSpc>
              <a:spcBef>
                <a:spcPts val="1000"/>
              </a:spcBef>
              <a:spcAft>
                <a:spcPts val="0"/>
              </a:spcAft>
              <a:buSzPts val="2400"/>
              <a:buFont typeface="Arial"/>
              <a:buNone/>
            </a:pPr>
            <a:endParaRPr sz="1200" dirty="0">
              <a:solidFill>
                <a:srgbClr val="002060"/>
              </a:solidFill>
            </a:endParaRPr>
          </a:p>
          <a:p>
            <a:pPr marL="228600" lvl="0" indent="0" algn="just" rtl="0">
              <a:lnSpc>
                <a:spcPct val="90000"/>
              </a:lnSpc>
              <a:spcBef>
                <a:spcPts val="1000"/>
              </a:spcBef>
              <a:spcAft>
                <a:spcPts val="0"/>
              </a:spcAft>
              <a:buSzPts val="2400"/>
            </a:pPr>
            <a:r>
              <a:rPr lang="en-US" dirty="0">
                <a:solidFill>
                  <a:srgbClr val="002060"/>
                </a:solidFill>
              </a:rPr>
              <a:t>In this Guide you will find: </a:t>
            </a:r>
            <a:endParaRPr dirty="0">
              <a:solidFill>
                <a:srgbClr val="002060"/>
              </a:solidFill>
            </a:endParaRPr>
          </a:p>
          <a:p>
            <a:pPr marL="1028700" lvl="1" indent="-342900" algn="just" rtl="0">
              <a:lnSpc>
                <a:spcPct val="90000"/>
              </a:lnSpc>
              <a:spcBef>
                <a:spcPts val="500"/>
              </a:spcBef>
              <a:spcAft>
                <a:spcPts val="0"/>
              </a:spcAft>
              <a:buClr>
                <a:srgbClr val="7F3494"/>
              </a:buClr>
              <a:buSzPts val="2000"/>
              <a:buFont typeface="Arial" panose="020B0604020202020204" pitchFamily="34" charset="0"/>
              <a:buChar char="•"/>
            </a:pPr>
            <a:r>
              <a:rPr lang="en-US" sz="2400" dirty="0">
                <a:solidFill>
                  <a:srgbClr val="002060"/>
                </a:solidFill>
                <a:latin typeface="Calibri"/>
                <a:ea typeface="Calibri"/>
                <a:cs typeface="Calibri"/>
                <a:sym typeface="Calibri"/>
              </a:rPr>
              <a:t>Information about the project and the partners</a:t>
            </a:r>
            <a:endParaRPr dirty="0">
              <a:solidFill>
                <a:srgbClr val="002060"/>
              </a:solidFill>
            </a:endParaRPr>
          </a:p>
          <a:p>
            <a:pPr marL="1028700" lvl="1" indent="-342900" algn="just" rtl="0">
              <a:lnSpc>
                <a:spcPct val="90000"/>
              </a:lnSpc>
              <a:spcBef>
                <a:spcPts val="500"/>
              </a:spcBef>
              <a:spcAft>
                <a:spcPts val="0"/>
              </a:spcAft>
              <a:buClr>
                <a:srgbClr val="7F3494"/>
              </a:buClr>
              <a:buSzPts val="2000"/>
              <a:buFont typeface="Arial" panose="020B0604020202020204" pitchFamily="34" charset="0"/>
              <a:buChar char="•"/>
            </a:pPr>
            <a:r>
              <a:rPr lang="en-US" sz="2400" dirty="0">
                <a:solidFill>
                  <a:srgbClr val="002060"/>
                </a:solidFill>
                <a:latin typeface="Calibri"/>
                <a:ea typeface="Calibri"/>
                <a:cs typeface="Calibri"/>
                <a:sym typeface="Calibri"/>
              </a:rPr>
              <a:t>Details about the course and the modules</a:t>
            </a:r>
            <a:endParaRPr dirty="0">
              <a:solidFill>
                <a:srgbClr val="002060"/>
              </a:solidFill>
            </a:endParaRPr>
          </a:p>
          <a:p>
            <a:pPr marL="1028700" lvl="1" indent="-342900" algn="just" rtl="0">
              <a:lnSpc>
                <a:spcPct val="90000"/>
              </a:lnSpc>
              <a:spcBef>
                <a:spcPts val="500"/>
              </a:spcBef>
              <a:spcAft>
                <a:spcPts val="0"/>
              </a:spcAft>
              <a:buClr>
                <a:srgbClr val="7F3494"/>
              </a:buClr>
              <a:buSzPts val="2000"/>
              <a:buFont typeface="Arial" panose="020B0604020202020204" pitchFamily="34" charset="0"/>
              <a:buChar char="•"/>
            </a:pPr>
            <a:r>
              <a:rPr lang="en-US" sz="2400" dirty="0">
                <a:solidFill>
                  <a:srgbClr val="002060"/>
                </a:solidFill>
                <a:latin typeface="Calibri"/>
                <a:ea typeface="Calibri"/>
                <a:cs typeface="Calibri"/>
                <a:sym typeface="Calibri"/>
              </a:rPr>
              <a:t>Tips for study</a:t>
            </a:r>
            <a:endParaRPr dirty="0">
              <a:solidFill>
                <a:srgbClr val="002060"/>
              </a:solidFill>
            </a:endParaRPr>
          </a:p>
          <a:p>
            <a:pPr marL="1028700" lvl="1" indent="-342900" algn="just" rtl="0">
              <a:lnSpc>
                <a:spcPct val="90000"/>
              </a:lnSpc>
              <a:spcBef>
                <a:spcPts val="500"/>
              </a:spcBef>
              <a:spcAft>
                <a:spcPts val="0"/>
              </a:spcAft>
              <a:buClr>
                <a:srgbClr val="7F3494"/>
              </a:buClr>
              <a:buSzPts val="2000"/>
              <a:buFont typeface="Arial" panose="020B0604020202020204" pitchFamily="34" charset="0"/>
              <a:buChar char="•"/>
            </a:pPr>
            <a:r>
              <a:rPr lang="en-US" sz="2400" dirty="0">
                <a:solidFill>
                  <a:srgbClr val="002060"/>
                </a:solidFill>
                <a:latin typeface="Calibri"/>
                <a:ea typeface="Calibri"/>
                <a:cs typeface="Calibri"/>
                <a:sym typeface="Calibri"/>
              </a:rPr>
              <a:t>How to follow and use the MOOC</a:t>
            </a:r>
          </a:p>
          <a:p>
            <a:pPr marL="1028700" lvl="1" indent="-215900" algn="just" rtl="0">
              <a:lnSpc>
                <a:spcPct val="90000"/>
              </a:lnSpc>
              <a:spcBef>
                <a:spcPts val="500"/>
              </a:spcBef>
              <a:spcAft>
                <a:spcPts val="0"/>
              </a:spcAft>
              <a:buSzPts val="2000"/>
              <a:buFont typeface="Arial"/>
              <a:buNone/>
            </a:pPr>
            <a:endParaRPr sz="2400" dirty="0">
              <a:solidFill>
                <a:srgbClr val="002060"/>
              </a:solidFill>
              <a:latin typeface="Calibri"/>
              <a:ea typeface="Calibri"/>
              <a:cs typeface="Calibri"/>
              <a:sym typeface="Calibri"/>
            </a:endParaRPr>
          </a:p>
          <a:p>
            <a:pPr marL="1028700" lvl="1" indent="-215900" algn="just" rtl="0">
              <a:lnSpc>
                <a:spcPct val="90000"/>
              </a:lnSpc>
              <a:spcBef>
                <a:spcPts val="500"/>
              </a:spcBef>
              <a:spcAft>
                <a:spcPts val="0"/>
              </a:spcAft>
              <a:buSzPts val="2000"/>
              <a:buFont typeface="Arial"/>
              <a:buNone/>
            </a:pPr>
            <a:endParaRPr sz="2400" dirty="0">
              <a:solidFill>
                <a:srgbClr val="002060"/>
              </a:solidFill>
              <a:latin typeface="Calibri"/>
              <a:ea typeface="Calibri"/>
              <a:cs typeface="Calibri"/>
              <a:sym typeface="Calibri"/>
            </a:endParaRPr>
          </a:p>
        </p:txBody>
      </p:sp>
      <p:sp>
        <p:nvSpPr>
          <p:cNvPr id="584" name="Google Shape;584;p44"/>
          <p:cNvSpPr txBox="1">
            <a:spLocks noGrp="1"/>
          </p:cNvSpPr>
          <p:nvPr>
            <p:ph type="body" idx="2"/>
          </p:nvPr>
        </p:nvSpPr>
        <p:spPr>
          <a:xfrm>
            <a:off x="727257" y="956791"/>
            <a:ext cx="10595237"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a:t>If you need more information…</a:t>
            </a:r>
            <a:endParaRPr/>
          </a:p>
        </p:txBody>
      </p:sp>
      <p:pic>
        <p:nvPicPr>
          <p:cNvPr id="585" name="Google Shape;585;p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9742" y="1892323"/>
            <a:ext cx="3149370" cy="4559535"/>
          </a:xfrm>
          <a:prstGeom prst="rect">
            <a:avLst/>
          </a:prstGeom>
          <a:noFill/>
          <a:ln>
            <a:solidFill>
              <a:srgbClr val="000000"/>
            </a:solidFill>
          </a:ln>
        </p:spPr>
      </p:pic>
      <p:pic>
        <p:nvPicPr>
          <p:cNvPr id="586" name="Google Shape;586;p4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587552" y="952003"/>
            <a:ext cx="1096439" cy="747324"/>
          </a:xfrm>
          <a:prstGeom prst="rect">
            <a:avLst/>
          </a:prstGeom>
          <a:noFill/>
          <a:ln>
            <a:noFill/>
          </a:ln>
        </p:spPr>
      </p:pic>
      <p:sp>
        <p:nvSpPr>
          <p:cNvPr id="587" name="Google Shape;587;p44"/>
          <p:cNvSpPr/>
          <p:nvPr/>
        </p:nvSpPr>
        <p:spPr>
          <a:xfrm rot="5400000">
            <a:off x="4274369" y="5383085"/>
            <a:ext cx="719870" cy="1137920"/>
          </a:xfrm>
          <a:prstGeom prst="downArrow">
            <a:avLst>
              <a:gd name="adj1" fmla="val 50000"/>
              <a:gd name="adj2" fmla="val 50000"/>
            </a:avLst>
          </a:prstGeom>
          <a:solidFill>
            <a:srgbClr val="7F3494"/>
          </a:solidFill>
          <a:ln w="25400" cap="flat" cmpd="sng">
            <a:solidFill>
              <a:srgbClr val="24BA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8" name="Google Shape;588;p44"/>
          <p:cNvSpPr txBox="1"/>
          <p:nvPr/>
        </p:nvSpPr>
        <p:spPr>
          <a:xfrm>
            <a:off x="4146624" y="5798156"/>
            <a:ext cx="16052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Click here</a:t>
            </a:r>
            <a:endParaRPr sz="1400" b="1" i="0" u="none" strike="noStrike" cap="none" dirty="0">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5"/>
          <p:cNvSpPr txBox="1">
            <a:spLocks noGrp="1"/>
          </p:cNvSpPr>
          <p:nvPr>
            <p:ph type="body" idx="1"/>
          </p:nvPr>
        </p:nvSpPr>
        <p:spPr>
          <a:xfrm>
            <a:off x="690953" y="4257332"/>
            <a:ext cx="6974444" cy="12016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None/>
            </a:pPr>
            <a:r>
              <a:rPr lang="en-US" sz="3600" dirty="0"/>
              <a:t>You have taken the first step on what will be an amazing journey…</a:t>
            </a:r>
            <a:r>
              <a:rPr lang="en-US" sz="3600" b="1" dirty="0"/>
              <a:t>Let’s do it!  </a:t>
            </a:r>
            <a:endParaRPr sz="3600" b="1" dirty="0"/>
          </a:p>
        </p:txBody>
      </p:sp>
      <p:sp>
        <p:nvSpPr>
          <p:cNvPr id="595" name="Google Shape;595;p45"/>
          <p:cNvSpPr txBox="1">
            <a:spLocks noGrp="1"/>
          </p:cNvSpPr>
          <p:nvPr>
            <p:ph type="body" idx="2"/>
          </p:nvPr>
        </p:nvSpPr>
        <p:spPr>
          <a:xfrm>
            <a:off x="690952" y="3429000"/>
            <a:ext cx="5224072" cy="83725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4BAA2"/>
              </a:buClr>
              <a:buSzPct val="160000"/>
              <a:buNone/>
            </a:pPr>
            <a:r>
              <a:rPr lang="en-US" sz="4800" dirty="0"/>
              <a:t>Congratulations!</a:t>
            </a:r>
            <a:endParaRPr sz="4800" dirty="0"/>
          </a:p>
        </p:txBody>
      </p:sp>
      <p:sp>
        <p:nvSpPr>
          <p:cNvPr id="596" name="Google Shape;596;p45"/>
          <p:cNvSpPr txBox="1">
            <a:spLocks noGrp="1"/>
          </p:cNvSpPr>
          <p:nvPr>
            <p:ph type="body" idx="1"/>
          </p:nvPr>
        </p:nvSpPr>
        <p:spPr>
          <a:xfrm>
            <a:off x="7665396" y="5611394"/>
            <a:ext cx="3875423" cy="73114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pPr>
            <a:r>
              <a:rPr lang="en-US" sz="2800" dirty="0">
                <a:solidFill>
                  <a:schemeClr val="dk1"/>
                </a:solidFill>
                <a:latin typeface="Calibri"/>
                <a:ea typeface="Calibri"/>
                <a:cs typeface="Calibri"/>
                <a:sym typeface="Calibri"/>
              </a:rPr>
              <a:t>www.housingcare.net</a:t>
            </a:r>
            <a:endParaRPr dirty="0"/>
          </a:p>
        </p:txBody>
      </p:sp>
      <p:grpSp>
        <p:nvGrpSpPr>
          <p:cNvPr id="597" name="Google Shape;597;p45"/>
          <p:cNvGrpSpPr/>
          <p:nvPr/>
        </p:nvGrpSpPr>
        <p:grpSpPr>
          <a:xfrm>
            <a:off x="11054594" y="2625849"/>
            <a:ext cx="280634" cy="280634"/>
            <a:chOff x="1950027" y="2499889"/>
            <a:chExt cx="850463" cy="850463"/>
          </a:xfrm>
        </p:grpSpPr>
        <p:sp>
          <p:nvSpPr>
            <p:cNvPr id="598" name="Google Shape;598;p45"/>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99" name="Google Shape;599;p45"/>
            <p:cNvGrpSpPr/>
            <p:nvPr/>
          </p:nvGrpSpPr>
          <p:grpSpPr>
            <a:xfrm>
              <a:off x="2107521" y="2657382"/>
              <a:ext cx="535476" cy="535477"/>
              <a:chOff x="2107521" y="2657382"/>
              <a:chExt cx="535476" cy="535477"/>
            </a:xfrm>
          </p:grpSpPr>
          <p:sp>
            <p:nvSpPr>
              <p:cNvPr id="600" name="Google Shape;600;p45"/>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1" name="Google Shape;601;p45"/>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2" name="Google Shape;602;p45"/>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03" name="Google Shape;603;p45"/>
          <p:cNvGrpSpPr/>
          <p:nvPr/>
        </p:nvGrpSpPr>
        <p:grpSpPr>
          <a:xfrm>
            <a:off x="10362363" y="2625849"/>
            <a:ext cx="280634" cy="280634"/>
            <a:chOff x="-147782" y="2499889"/>
            <a:chExt cx="850463" cy="850463"/>
          </a:xfrm>
        </p:grpSpPr>
        <p:sp>
          <p:nvSpPr>
            <p:cNvPr id="604" name="Google Shape;604;p45"/>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5" name="Google Shape;605;p45"/>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6" name="Google Shape;606;p45"/>
          <p:cNvGrpSpPr/>
          <p:nvPr/>
        </p:nvGrpSpPr>
        <p:grpSpPr>
          <a:xfrm>
            <a:off x="11400502" y="2625849"/>
            <a:ext cx="280634" cy="280634"/>
            <a:chOff x="2998302" y="2499889"/>
            <a:chExt cx="850463" cy="850463"/>
          </a:xfrm>
        </p:grpSpPr>
        <p:sp>
          <p:nvSpPr>
            <p:cNvPr id="607" name="Google Shape;607;p45"/>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8" name="Google Shape;608;p45"/>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9" name="Google Shape;609;p45"/>
          <p:cNvGrpSpPr/>
          <p:nvPr/>
        </p:nvGrpSpPr>
        <p:grpSpPr>
          <a:xfrm>
            <a:off x="10016456" y="2625849"/>
            <a:ext cx="280634" cy="280842"/>
            <a:chOff x="-1196056" y="2499889"/>
            <a:chExt cx="850463" cy="851092"/>
          </a:xfrm>
        </p:grpSpPr>
        <p:sp>
          <p:nvSpPr>
            <p:cNvPr id="610" name="Google Shape;610;p45"/>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45"/>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12" name="Google Shape;612;p45"/>
          <p:cNvSpPr/>
          <p:nvPr/>
        </p:nvSpPr>
        <p:spPr>
          <a:xfrm>
            <a:off x="10708479" y="2625849"/>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3" name="Google Shape;613;p45"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27019" y="2639589"/>
            <a:ext cx="246077" cy="2460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15"/>
          <p:cNvSpPr txBox="1">
            <a:spLocks noGrp="1"/>
          </p:cNvSpPr>
          <p:nvPr>
            <p:ph type="body" idx="1"/>
          </p:nvPr>
        </p:nvSpPr>
        <p:spPr>
          <a:xfrm>
            <a:off x="6096000" y="352414"/>
            <a:ext cx="4724400" cy="56040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n-US" dirty="0"/>
              <a:t>Too often we underestimate the power of a touch, a smile, a kind word, a listening ear, an honest compliment, or the smallest act of caring, all of which have the potential to turn a life around</a:t>
            </a:r>
            <a:endParaRPr dirty="0"/>
          </a:p>
        </p:txBody>
      </p:sp>
      <p:sp>
        <p:nvSpPr>
          <p:cNvPr id="140" name="Google Shape;140;p15"/>
          <p:cNvSpPr/>
          <p:nvPr/>
        </p:nvSpPr>
        <p:spPr>
          <a:xfrm>
            <a:off x="6096000" y="849863"/>
            <a:ext cx="656254" cy="428492"/>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15"/>
          <p:cNvSpPr txBox="1"/>
          <p:nvPr/>
        </p:nvSpPr>
        <p:spPr>
          <a:xfrm>
            <a:off x="6205830" y="5034384"/>
            <a:ext cx="4724400" cy="88065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200"/>
              <a:buFont typeface="Arial"/>
              <a:buNone/>
            </a:pPr>
            <a:r>
              <a:rPr lang="en-US" sz="1400" b="1" i="0" u="none" strike="noStrike" cap="none">
                <a:solidFill>
                  <a:schemeClr val="lt1"/>
                </a:solidFill>
                <a:latin typeface="Arial"/>
                <a:ea typeface="Arial"/>
                <a:cs typeface="Arial"/>
                <a:sym typeface="Arial"/>
              </a:rPr>
              <a:t>LEO BUSCAGLIA</a:t>
            </a:r>
            <a:endParaRPr/>
          </a:p>
        </p:txBody>
      </p:sp>
      <p:sp>
        <p:nvSpPr>
          <p:cNvPr id="142" name="Google Shape;142;p15"/>
          <p:cNvSpPr/>
          <p:nvPr/>
        </p:nvSpPr>
        <p:spPr>
          <a:xfrm rot="10800000">
            <a:off x="9672734" y="4749250"/>
            <a:ext cx="656254" cy="428492"/>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5" name="Google Shape;145;p15" descr="1ro de Octubre: “Día Internacional del Adulto Mayor” - ¡Bienvenido al  Portal de Adultos Mayores!"/>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626989"/>
            <a:ext cx="4895850" cy="56040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body" idx="1"/>
          </p:nvPr>
        </p:nvSpPr>
        <p:spPr>
          <a:xfrm>
            <a:off x="733066" y="1369315"/>
            <a:ext cx="10595237" cy="4923024"/>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092E4B"/>
              </a:buClr>
              <a:buSzPts val="2400"/>
              <a:buFont typeface="Arial"/>
              <a:buChar char="•"/>
            </a:pPr>
            <a:r>
              <a:rPr lang="en-US" b="1" i="1" dirty="0"/>
              <a:t>Housing Care: Using Reframed Skills for Senior </a:t>
            </a:r>
            <a:r>
              <a:rPr lang="en-US" b="1" i="1" dirty="0" err="1"/>
              <a:t>Carers</a:t>
            </a:r>
            <a:r>
              <a:rPr lang="en-US" dirty="0"/>
              <a:t>, arises with the intention of improving the quality of life of dependent seniors through the upskilling and training in new technologies for their care workers. </a:t>
            </a:r>
            <a:endParaRPr dirty="0"/>
          </a:p>
          <a:p>
            <a:pPr marL="342900" lvl="0" indent="-190500" algn="just" rtl="0">
              <a:lnSpc>
                <a:spcPct val="90000"/>
              </a:lnSpc>
              <a:spcBef>
                <a:spcPts val="0"/>
              </a:spcBef>
              <a:spcAft>
                <a:spcPts val="0"/>
              </a:spcAft>
              <a:buClr>
                <a:srgbClr val="092E4B"/>
              </a:buClr>
              <a:buSzPts val="2400"/>
              <a:buFont typeface="Arial"/>
              <a:buNone/>
            </a:pPr>
            <a:endParaRPr dirty="0"/>
          </a:p>
          <a:p>
            <a:pPr marL="342900" lvl="0" indent="-342900" algn="just" rtl="0">
              <a:lnSpc>
                <a:spcPct val="90000"/>
              </a:lnSpc>
              <a:spcBef>
                <a:spcPts val="0"/>
              </a:spcBef>
              <a:spcAft>
                <a:spcPts val="0"/>
              </a:spcAft>
              <a:buClr>
                <a:srgbClr val="092E4B"/>
              </a:buClr>
              <a:buSzPts val="2400"/>
              <a:buFont typeface="Arial"/>
              <a:buChar char="•"/>
            </a:pPr>
            <a:r>
              <a:rPr lang="en-US" dirty="0"/>
              <a:t>The care sector, as the years go by, will become larger and more important since as the data shows, the population over </a:t>
            </a:r>
            <a:r>
              <a:rPr lang="en-US" b="1" dirty="0"/>
              <a:t>65 years of age is going to increase dramatically</a:t>
            </a:r>
            <a:r>
              <a:rPr lang="en-US" dirty="0"/>
              <a:t>. Therefore, the percentage of people in need of </a:t>
            </a:r>
            <a:r>
              <a:rPr lang="en-US" dirty="0" err="1"/>
              <a:t>specialised</a:t>
            </a:r>
            <a:r>
              <a:rPr lang="en-US" dirty="0"/>
              <a:t> personal care, adapted to the current social situation will also increase. </a:t>
            </a:r>
            <a:endParaRPr dirty="0"/>
          </a:p>
          <a:p>
            <a:pPr marL="342900" lvl="0" indent="-190500" algn="just" rtl="0">
              <a:lnSpc>
                <a:spcPct val="90000"/>
              </a:lnSpc>
              <a:spcBef>
                <a:spcPts val="0"/>
              </a:spcBef>
              <a:spcAft>
                <a:spcPts val="0"/>
              </a:spcAft>
              <a:buClr>
                <a:srgbClr val="092E4B"/>
              </a:buClr>
              <a:buSzPts val="2400"/>
              <a:buFont typeface="Arial"/>
              <a:buNone/>
            </a:pPr>
            <a:endParaRPr dirty="0"/>
          </a:p>
          <a:p>
            <a:pPr marL="342900" lvl="0" indent="-342900" algn="just" rtl="0">
              <a:lnSpc>
                <a:spcPct val="90000"/>
              </a:lnSpc>
              <a:spcBef>
                <a:spcPts val="0"/>
              </a:spcBef>
              <a:spcAft>
                <a:spcPts val="0"/>
              </a:spcAft>
              <a:buClr>
                <a:srgbClr val="092E4B"/>
              </a:buClr>
              <a:buSzPts val="2400"/>
              <a:buFont typeface="Arial"/>
              <a:buChar char="•"/>
            </a:pPr>
            <a:r>
              <a:rPr lang="en-US" dirty="0"/>
              <a:t>The Housing Care Project </a:t>
            </a:r>
            <a:r>
              <a:rPr lang="en-US" b="1" dirty="0"/>
              <a:t>aims to offer a new perspective on care</a:t>
            </a:r>
            <a:r>
              <a:rPr lang="en-US" dirty="0"/>
              <a:t>, adapted to the present day and whose main driver for change is the </a:t>
            </a:r>
            <a:r>
              <a:rPr lang="en-US" dirty="0" err="1"/>
              <a:t>adoptation</a:t>
            </a:r>
            <a:r>
              <a:rPr lang="en-US" dirty="0"/>
              <a:t> of new technologies both inside and outside the home of seniors. </a:t>
            </a:r>
            <a:endParaRPr dirty="0"/>
          </a:p>
          <a:p>
            <a:pPr marL="0" lvl="0" indent="0" algn="just" rtl="0">
              <a:lnSpc>
                <a:spcPct val="90000"/>
              </a:lnSpc>
              <a:spcBef>
                <a:spcPts val="0"/>
              </a:spcBef>
              <a:spcAft>
                <a:spcPts val="0"/>
              </a:spcAft>
              <a:buClr>
                <a:srgbClr val="092E4B"/>
              </a:buClr>
              <a:buSzPts val="2400"/>
              <a:buNone/>
            </a:pPr>
            <a:endParaRPr dirty="0"/>
          </a:p>
        </p:txBody>
      </p:sp>
      <p:sp>
        <p:nvSpPr>
          <p:cNvPr id="151" name="Google Shape;151;p16"/>
          <p:cNvSpPr txBox="1">
            <a:spLocks noGrp="1"/>
          </p:cNvSpPr>
          <p:nvPr>
            <p:ph type="body" idx="2"/>
          </p:nvPr>
        </p:nvSpPr>
        <p:spPr>
          <a:xfrm>
            <a:off x="798381" y="565661"/>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a:t>The Project</a:t>
            </a:r>
            <a:endParaRPr dirty="0"/>
          </a:p>
          <a:p>
            <a:pPr marL="0" lvl="0" indent="0" algn="l" rtl="0">
              <a:lnSpc>
                <a:spcPct val="90000"/>
              </a:lnSpc>
              <a:spcBef>
                <a:spcPts val="1000"/>
              </a:spcBef>
              <a:spcAft>
                <a:spcPts val="0"/>
              </a:spcAft>
              <a:buClr>
                <a:srgbClr val="24BAA2"/>
              </a:buClr>
              <a:buSzPts val="36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p:nvPr/>
        </p:nvSpPr>
        <p:spPr>
          <a:xfrm>
            <a:off x="362808" y="176212"/>
            <a:ext cx="5581651" cy="6505575"/>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 name="Google Shape;157;p17"/>
          <p:cNvSpPr txBox="1">
            <a:spLocks noGrp="1"/>
          </p:cNvSpPr>
          <p:nvPr>
            <p:ph type="body" idx="2"/>
          </p:nvPr>
        </p:nvSpPr>
        <p:spPr>
          <a:xfrm>
            <a:off x="466725" y="705664"/>
            <a:ext cx="5126168"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a:t>Project Objectives</a:t>
            </a:r>
            <a:endParaRPr/>
          </a:p>
        </p:txBody>
      </p:sp>
      <p:sp>
        <p:nvSpPr>
          <p:cNvPr id="158" name="Google Shape;158;p17"/>
          <p:cNvSpPr txBox="1">
            <a:spLocks noGrp="1"/>
          </p:cNvSpPr>
          <p:nvPr>
            <p:ph type="body" idx="1"/>
          </p:nvPr>
        </p:nvSpPr>
        <p:spPr>
          <a:xfrm>
            <a:off x="247650" y="1729494"/>
            <a:ext cx="5345243" cy="38499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400"/>
              <a:buNone/>
            </a:pPr>
            <a:r>
              <a:rPr lang="en-US" dirty="0">
                <a:solidFill>
                  <a:schemeClr val="dk2"/>
                </a:solidFill>
              </a:rPr>
              <a:t>Through this MOOC, we want to give care workers the updated tools and adequate skills to equip them to perform their roles effectively and efficiently, with the sole intention of improving their overall well-being, as well as that of their clients or patients. </a:t>
            </a:r>
            <a:endParaRPr dirty="0"/>
          </a:p>
          <a:p>
            <a:pPr marL="0" lvl="0" indent="0" algn="ctr" rtl="0">
              <a:lnSpc>
                <a:spcPct val="90000"/>
              </a:lnSpc>
              <a:spcBef>
                <a:spcPts val="1000"/>
              </a:spcBef>
              <a:spcAft>
                <a:spcPts val="0"/>
              </a:spcAft>
              <a:buSzPts val="2400"/>
              <a:buNone/>
            </a:pPr>
            <a:r>
              <a:rPr lang="en-US" dirty="0">
                <a:solidFill>
                  <a:schemeClr val="dk2"/>
                </a:solidFill>
              </a:rPr>
              <a:t>We do this by showcasing the latest education techniques, offering a variety of tools and platform content and by providing resources that can be used on a day-to-day basis. </a:t>
            </a:r>
            <a:endParaRPr dirty="0">
              <a:solidFill>
                <a:schemeClr val="dk2"/>
              </a:solidFill>
            </a:endParaRPr>
          </a:p>
          <a:p>
            <a:pPr marL="0" lvl="0" indent="0" algn="ctr" rtl="0">
              <a:lnSpc>
                <a:spcPct val="90000"/>
              </a:lnSpc>
              <a:spcBef>
                <a:spcPts val="1000"/>
              </a:spcBef>
              <a:spcAft>
                <a:spcPts val="0"/>
              </a:spcAft>
              <a:buSzPts val="2400"/>
              <a:buNone/>
            </a:pPr>
            <a:r>
              <a:rPr lang="en-US" dirty="0"/>
              <a:t> </a:t>
            </a:r>
            <a:endParaRPr dirty="0"/>
          </a:p>
        </p:txBody>
      </p:sp>
      <p:pic>
        <p:nvPicPr>
          <p:cNvPr id="159" name="Google Shape;159;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6126"/>
            <a:ext cx="1349599" cy="963999"/>
          </a:xfrm>
          <a:prstGeom prst="rect">
            <a:avLst/>
          </a:prstGeom>
          <a:noFill/>
          <a:ln>
            <a:noFill/>
          </a:ln>
        </p:spPr>
      </p:pic>
      <p:sp>
        <p:nvSpPr>
          <p:cNvPr id="160" name="Google Shape;160;p17"/>
          <p:cNvSpPr txBox="1"/>
          <p:nvPr/>
        </p:nvSpPr>
        <p:spPr>
          <a:xfrm>
            <a:off x="6247541" y="390050"/>
            <a:ext cx="5286132" cy="13622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800" b="1"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The Care Workers, at the end of the MOOC will be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equipped</a:t>
            </a:r>
            <a:r>
              <a:rPr lang="en-US" sz="2800" b="1"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to:</a:t>
            </a:r>
            <a:endParaRPr sz="2800" b="1"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61" name="Google Shape;161;p17"/>
          <p:cNvSpPr txBox="1"/>
          <p:nvPr/>
        </p:nvSpPr>
        <p:spPr>
          <a:xfrm>
            <a:off x="6599107" y="1605669"/>
            <a:ext cx="5230085" cy="384991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92E4B"/>
              </a:buClr>
              <a:buSzPts val="2400"/>
              <a:buFont typeface="Arial"/>
              <a:buNone/>
            </a:pPr>
            <a:r>
              <a:rPr lang="en-US" sz="2400" b="1" i="0" u="none" strike="noStrike" cap="none" dirty="0">
                <a:solidFill>
                  <a:srgbClr val="24BAA2"/>
                </a:solidFill>
                <a:latin typeface="Calibri"/>
                <a:ea typeface="Calibri"/>
                <a:cs typeface="Calibri"/>
                <a:sym typeface="Calibri"/>
              </a:rPr>
              <a:t>Test Ambient Assisting Living &amp; E-Health devices to assist and take care of </a:t>
            </a:r>
            <a:r>
              <a:rPr lang="en-IE" sz="2400" b="1" i="0" u="none" strike="noStrike" cap="none" dirty="0">
                <a:solidFill>
                  <a:srgbClr val="24BAA2"/>
                </a:solidFill>
                <a:latin typeface="Calibri"/>
                <a:ea typeface="Calibri"/>
                <a:cs typeface="Calibri"/>
                <a:sym typeface="Calibri"/>
              </a:rPr>
              <a:t>seniors</a:t>
            </a:r>
          </a:p>
          <a:p>
            <a:pPr marL="0" marR="0" lvl="0" indent="0" algn="l" rtl="0">
              <a:lnSpc>
                <a:spcPct val="90000"/>
              </a:lnSpc>
              <a:spcBef>
                <a:spcPts val="1000"/>
              </a:spcBef>
              <a:spcAft>
                <a:spcPts val="0"/>
              </a:spcAft>
              <a:buClr>
                <a:srgbClr val="092E4B"/>
              </a:buClr>
              <a:buSzPts val="2400"/>
              <a:buFont typeface="Arial"/>
              <a:buNone/>
            </a:pPr>
            <a:endParaRPr lang="en-US" sz="500" b="1" i="0" u="none" strike="noStrike" cap="none" dirty="0">
              <a:solidFill>
                <a:srgbClr val="24BAA2"/>
              </a:solidFill>
              <a:latin typeface="Calibri"/>
              <a:ea typeface="Calibri"/>
              <a:cs typeface="Calibri"/>
              <a:sym typeface="Calibri"/>
            </a:endParaRPr>
          </a:p>
          <a:p>
            <a:pPr marL="0" marR="0" lvl="0" indent="0" algn="l" rtl="0">
              <a:lnSpc>
                <a:spcPct val="90000"/>
              </a:lnSpc>
              <a:spcBef>
                <a:spcPts val="1000"/>
              </a:spcBef>
              <a:spcAft>
                <a:spcPts val="0"/>
              </a:spcAft>
              <a:buClr>
                <a:srgbClr val="092E4B"/>
              </a:buClr>
              <a:buSzPts val="2400"/>
              <a:buFont typeface="Arial"/>
              <a:buNone/>
            </a:pPr>
            <a:r>
              <a:rPr lang="en-US" sz="2400" b="1" i="0" u="none" strike="noStrike" cap="none" dirty="0">
                <a:solidFill>
                  <a:srgbClr val="24BAA2"/>
                </a:solidFill>
                <a:latin typeface="Calibri"/>
                <a:ea typeface="Calibri"/>
                <a:cs typeface="Calibri"/>
                <a:sym typeface="Calibri"/>
              </a:rPr>
              <a:t>Practice assistance and care interventions using these technologies, integrated with a strong </a:t>
            </a:r>
            <a:r>
              <a:rPr lang="en-US" sz="2400" b="1" i="0" u="none" strike="noStrike" cap="none" dirty="0" err="1">
                <a:solidFill>
                  <a:srgbClr val="24BAA2"/>
                </a:solidFill>
                <a:latin typeface="Calibri"/>
                <a:ea typeface="Calibri"/>
                <a:cs typeface="Calibri"/>
                <a:sym typeface="Calibri"/>
              </a:rPr>
              <a:t>humanised</a:t>
            </a:r>
            <a:r>
              <a:rPr lang="en-US" sz="2400" b="1" i="0" u="none" strike="noStrike" cap="none" dirty="0">
                <a:solidFill>
                  <a:srgbClr val="24BAA2"/>
                </a:solidFill>
                <a:latin typeface="Calibri"/>
                <a:ea typeface="Calibri"/>
                <a:cs typeface="Calibri"/>
                <a:sym typeface="Calibri"/>
              </a:rPr>
              <a:t> component</a:t>
            </a:r>
          </a:p>
          <a:p>
            <a:pPr marL="0" marR="0" lvl="0" indent="0" algn="l" rtl="0">
              <a:lnSpc>
                <a:spcPct val="90000"/>
              </a:lnSpc>
              <a:spcBef>
                <a:spcPts val="1000"/>
              </a:spcBef>
              <a:spcAft>
                <a:spcPts val="0"/>
              </a:spcAft>
              <a:buClr>
                <a:srgbClr val="092E4B"/>
              </a:buClr>
              <a:buSzPts val="2400"/>
              <a:buFont typeface="Arial"/>
              <a:buNone/>
            </a:pPr>
            <a:endParaRPr sz="500" dirty="0"/>
          </a:p>
          <a:p>
            <a:pPr marL="0" marR="0" lvl="0" indent="0" algn="l" rtl="0">
              <a:lnSpc>
                <a:spcPct val="90000"/>
              </a:lnSpc>
              <a:spcBef>
                <a:spcPts val="1000"/>
              </a:spcBef>
              <a:spcAft>
                <a:spcPts val="0"/>
              </a:spcAft>
              <a:buClr>
                <a:srgbClr val="092E4B"/>
              </a:buClr>
              <a:buSzPts val="2400"/>
              <a:buFont typeface="Arial"/>
              <a:buNone/>
            </a:pPr>
            <a:r>
              <a:rPr lang="en-US" sz="2400" b="1" i="0" u="none" strike="noStrike" cap="none" dirty="0">
                <a:solidFill>
                  <a:srgbClr val="24BAA2"/>
                </a:solidFill>
                <a:latin typeface="Calibri"/>
                <a:ea typeface="Calibri"/>
                <a:cs typeface="Calibri"/>
                <a:sym typeface="Calibri"/>
              </a:rPr>
              <a:t>Manage the multi-functionality of devices at a basic level</a:t>
            </a:r>
          </a:p>
          <a:p>
            <a:pPr marL="0" marR="0" lvl="0" indent="0" algn="l" rtl="0">
              <a:lnSpc>
                <a:spcPct val="90000"/>
              </a:lnSpc>
              <a:spcBef>
                <a:spcPts val="1000"/>
              </a:spcBef>
              <a:spcAft>
                <a:spcPts val="0"/>
              </a:spcAft>
              <a:buClr>
                <a:srgbClr val="092E4B"/>
              </a:buClr>
              <a:buSzPts val="2400"/>
              <a:buFont typeface="Arial"/>
              <a:buNone/>
            </a:pPr>
            <a:endParaRPr sz="500" dirty="0"/>
          </a:p>
          <a:p>
            <a:pPr marL="0" marR="0" lvl="0" indent="0" algn="l" rtl="0">
              <a:lnSpc>
                <a:spcPct val="90000"/>
              </a:lnSpc>
              <a:spcBef>
                <a:spcPts val="1000"/>
              </a:spcBef>
              <a:spcAft>
                <a:spcPts val="0"/>
              </a:spcAft>
              <a:buClr>
                <a:srgbClr val="092E4B"/>
              </a:buClr>
              <a:buSzPts val="2400"/>
              <a:buFont typeface="Arial"/>
              <a:buNone/>
            </a:pPr>
            <a:r>
              <a:rPr lang="en-US" sz="2400" b="1" i="0" u="none" strike="noStrike" cap="none" dirty="0">
                <a:solidFill>
                  <a:srgbClr val="24BAA2"/>
                </a:solidFill>
                <a:latin typeface="Calibri"/>
                <a:ea typeface="Calibri"/>
                <a:cs typeface="Calibri"/>
                <a:sym typeface="Calibri"/>
              </a:rPr>
              <a:t>Understand and use some of the data produced by the technologies.</a:t>
            </a:r>
            <a:endParaRPr dirty="0"/>
          </a:p>
          <a:p>
            <a:pPr marL="457200" marR="0" lvl="0" indent="0" algn="ctr" rtl="0">
              <a:lnSpc>
                <a:spcPct val="90000"/>
              </a:lnSpc>
              <a:spcBef>
                <a:spcPts val="1000"/>
              </a:spcBef>
              <a:spcAft>
                <a:spcPts val="0"/>
              </a:spcAft>
              <a:buClr>
                <a:srgbClr val="092E4B"/>
              </a:buClr>
              <a:buSzPts val="2400"/>
              <a:buFont typeface="Arial"/>
              <a:buNone/>
            </a:pPr>
            <a:r>
              <a:rPr lang="en-US" sz="2400" b="0" i="0" u="none" strike="noStrike" cap="none" dirty="0">
                <a:solidFill>
                  <a:srgbClr val="092E4B"/>
                </a:solidFill>
                <a:latin typeface="Calibri"/>
                <a:ea typeface="Calibri"/>
                <a:cs typeface="Calibri"/>
                <a:sym typeface="Calibri"/>
              </a:rPr>
              <a:t> </a:t>
            </a:r>
            <a:endParaRPr dirty="0"/>
          </a:p>
        </p:txBody>
      </p:sp>
      <p:pic>
        <p:nvPicPr>
          <p:cNvPr id="3" name="Graphic 2" descr="Badge 1 outline">
            <a:extLst>
              <a:ext uri="{FF2B5EF4-FFF2-40B4-BE49-F238E27FC236}">
                <a16:creationId xmlns:a16="http://schemas.microsoft.com/office/drawing/2014/main" id="{D127BE21-2DBF-25E6-9F1D-9DA300FA6B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2499" y="1729494"/>
            <a:ext cx="845149" cy="845149"/>
          </a:xfrm>
          <a:prstGeom prst="rect">
            <a:avLst/>
          </a:prstGeom>
        </p:spPr>
      </p:pic>
      <p:pic>
        <p:nvPicPr>
          <p:cNvPr id="5" name="Graphic 4" descr="Badge outline">
            <a:extLst>
              <a:ext uri="{FF2B5EF4-FFF2-40B4-BE49-F238E27FC236}">
                <a16:creationId xmlns:a16="http://schemas.microsoft.com/office/drawing/2014/main" id="{ADBA6F5E-6DEC-732A-7799-BAAB7E7E68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92499" y="3068938"/>
            <a:ext cx="845149" cy="845149"/>
          </a:xfrm>
          <a:prstGeom prst="rect">
            <a:avLst/>
          </a:prstGeom>
        </p:spPr>
      </p:pic>
      <p:pic>
        <p:nvPicPr>
          <p:cNvPr id="7" name="Graphic 6" descr="Badge 3 outline">
            <a:extLst>
              <a:ext uri="{FF2B5EF4-FFF2-40B4-BE49-F238E27FC236}">
                <a16:creationId xmlns:a16="http://schemas.microsoft.com/office/drawing/2014/main" id="{12D452DA-1199-61FA-28C6-29BC69C6EE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92499" y="4610438"/>
            <a:ext cx="845149" cy="845149"/>
          </a:xfrm>
          <a:prstGeom prst="rect">
            <a:avLst/>
          </a:prstGeom>
        </p:spPr>
      </p:pic>
      <p:pic>
        <p:nvPicPr>
          <p:cNvPr id="9" name="Graphic 8" descr="Badge 4 outline">
            <a:extLst>
              <a:ext uri="{FF2B5EF4-FFF2-40B4-BE49-F238E27FC236}">
                <a16:creationId xmlns:a16="http://schemas.microsoft.com/office/drawing/2014/main" id="{45BE70E5-6EA4-2031-342E-03AE35AC6F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2499" y="5633659"/>
            <a:ext cx="845149" cy="8451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8"/>
          <p:cNvSpPr txBox="1">
            <a:spLocks noGrp="1"/>
          </p:cNvSpPr>
          <p:nvPr>
            <p:ph type="body" idx="1"/>
          </p:nvPr>
        </p:nvSpPr>
        <p:spPr>
          <a:xfrm>
            <a:off x="398103" y="1131303"/>
            <a:ext cx="11283823" cy="3849918"/>
          </a:xfrm>
          <a:prstGeom prst="rect">
            <a:avLst/>
          </a:prstGeom>
          <a:noFill/>
          <a:ln>
            <a:noFill/>
          </a:ln>
        </p:spPr>
        <p:txBody>
          <a:bodyPr spcFirstLastPara="1" wrap="square" lIns="91425" tIns="45700" rIns="91425" bIns="45700" anchor="t" anchorCtr="0">
            <a:noAutofit/>
          </a:bodyPr>
          <a:lstStyle/>
          <a:p>
            <a:pPr marL="571500" lvl="0" indent="-342900" algn="just" rtl="0">
              <a:lnSpc>
                <a:spcPct val="90000"/>
              </a:lnSpc>
              <a:spcBef>
                <a:spcPts val="1000"/>
              </a:spcBef>
              <a:spcAft>
                <a:spcPts val="0"/>
              </a:spcAft>
              <a:buSzPts val="2400"/>
              <a:buFont typeface="Arial"/>
              <a:buChar char="•"/>
            </a:pPr>
            <a:r>
              <a:rPr lang="en-US" dirty="0"/>
              <a:t>The population is ageing, and unlike in previous decades, this is the first time that we don’t have one generational replacement. As a result, the demographic pyramid is inverting faster and faster. </a:t>
            </a:r>
            <a:endParaRPr dirty="0"/>
          </a:p>
          <a:p>
            <a:pPr marL="571500" lvl="0" indent="-342900" algn="just" rtl="0">
              <a:lnSpc>
                <a:spcPct val="90000"/>
              </a:lnSpc>
              <a:spcBef>
                <a:spcPts val="1000"/>
              </a:spcBef>
              <a:spcAft>
                <a:spcPts val="0"/>
              </a:spcAft>
              <a:buSzPts val="2400"/>
              <a:buFont typeface="Arial"/>
              <a:buChar char="•"/>
            </a:pPr>
            <a:r>
              <a:rPr lang="en-US" dirty="0"/>
              <a:t>In 2022, there </a:t>
            </a:r>
            <a:r>
              <a:rPr lang="en-US" b="1" dirty="0"/>
              <a:t>were 771 million people aged 65 years </a:t>
            </a:r>
            <a:r>
              <a:rPr lang="en-US" dirty="0"/>
              <a:t>or over globally, 3 times more than the size in 1980 (258 million). The older population is projected to reach </a:t>
            </a:r>
            <a:r>
              <a:rPr lang="en-US" b="1" dirty="0"/>
              <a:t>994 million by 2030 and 1.6 billion by 2050</a:t>
            </a:r>
            <a:r>
              <a:rPr lang="en-US" dirty="0"/>
              <a:t>.</a:t>
            </a:r>
            <a:endParaRPr dirty="0"/>
          </a:p>
          <a:p>
            <a:pPr marL="571500" lvl="0" indent="-342900" algn="just" rtl="0">
              <a:lnSpc>
                <a:spcPct val="90000"/>
              </a:lnSpc>
              <a:spcBef>
                <a:spcPts val="1000"/>
              </a:spcBef>
              <a:spcAft>
                <a:spcPts val="0"/>
              </a:spcAft>
              <a:buSzPts val="2400"/>
              <a:buFont typeface="Arial"/>
              <a:buChar char="•"/>
            </a:pPr>
            <a:r>
              <a:rPr lang="en-US" dirty="0"/>
              <a:t>Population growth is caused in part by declining levels of mortality. Globally, life </a:t>
            </a:r>
            <a:r>
              <a:rPr lang="en-US" b="1" dirty="0"/>
              <a:t>expectancy reached 72.8 years in 2019</a:t>
            </a:r>
            <a:r>
              <a:rPr lang="en-US" dirty="0"/>
              <a:t>, an increase of almost 9 years since 1990. Further reductions in mortality are projected to result in an average longevity of around 77.2 years globally in 2050.</a:t>
            </a:r>
            <a:endParaRPr dirty="0"/>
          </a:p>
          <a:p>
            <a:pPr marL="571500" lvl="0" indent="-342900" algn="just" rtl="0">
              <a:lnSpc>
                <a:spcPct val="90000"/>
              </a:lnSpc>
              <a:spcBef>
                <a:spcPts val="1000"/>
              </a:spcBef>
              <a:spcAft>
                <a:spcPts val="0"/>
              </a:spcAft>
              <a:buSzPts val="2400"/>
              <a:buFont typeface="Arial"/>
              <a:buChar char="•"/>
            </a:pPr>
            <a:r>
              <a:rPr lang="en-US" dirty="0"/>
              <a:t>A </a:t>
            </a:r>
            <a:r>
              <a:rPr lang="en-US" b="1" i="1" dirty="0"/>
              <a:t>silver economic future</a:t>
            </a:r>
            <a:r>
              <a:rPr lang="en-US" dirty="0"/>
              <a:t>, which will require a change in the model as we currently conceive it, especially in the care model. </a:t>
            </a:r>
            <a:r>
              <a:rPr lang="en-US" b="1" dirty="0"/>
              <a:t>A person-</a:t>
            </a:r>
            <a:r>
              <a:rPr lang="en-US" b="1" dirty="0" err="1"/>
              <a:t>centred</a:t>
            </a:r>
            <a:r>
              <a:rPr lang="en-US" b="1" dirty="0"/>
              <a:t> care model adapted to a technological society. </a:t>
            </a:r>
            <a:endParaRPr b="1" dirty="0"/>
          </a:p>
        </p:txBody>
      </p:sp>
      <p:sp>
        <p:nvSpPr>
          <p:cNvPr id="171" name="Google Shape;171;p18"/>
          <p:cNvSpPr txBox="1">
            <a:spLocks noGrp="1"/>
          </p:cNvSpPr>
          <p:nvPr>
            <p:ph type="body" idx="2"/>
          </p:nvPr>
        </p:nvSpPr>
        <p:spPr>
          <a:xfrm>
            <a:off x="798381" y="40666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a:t>We need act as soon as possible </a:t>
            </a:r>
            <a:endParaRPr/>
          </a:p>
        </p:txBody>
      </p:sp>
      <p:sp>
        <p:nvSpPr>
          <p:cNvPr id="172" name="Google Shape;172;p18"/>
          <p:cNvSpPr txBox="1"/>
          <p:nvPr/>
        </p:nvSpPr>
        <p:spPr>
          <a:xfrm>
            <a:off x="9745208" y="6021651"/>
            <a:ext cx="20962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3"/>
              </a:rPr>
              <a:t>Source: United Nations</a:t>
            </a:r>
            <a:endParaRPr sz="1400" b="0" i="0" u="none" strike="noStrike" cap="none">
              <a:solidFill>
                <a:srgbClr val="24BAA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body" idx="1"/>
          </p:nvPr>
        </p:nvSpPr>
        <p:spPr>
          <a:xfrm>
            <a:off x="0" y="1240152"/>
            <a:ext cx="5998479" cy="4377696"/>
          </a:xfrm>
          <a:prstGeom prst="rect">
            <a:avLst/>
          </a:prstGeom>
          <a:noFill/>
          <a:ln>
            <a:noFill/>
          </a:ln>
        </p:spPr>
        <p:txBody>
          <a:bodyPr spcFirstLastPara="1" wrap="square" lIns="91425" tIns="45700" rIns="91425" bIns="45700" anchor="t" anchorCtr="0">
            <a:noAutofit/>
          </a:bodyPr>
          <a:lstStyle/>
          <a:p>
            <a:pPr marL="228600" lvl="0" indent="0" rtl="0">
              <a:lnSpc>
                <a:spcPct val="90000"/>
              </a:lnSpc>
              <a:spcBef>
                <a:spcPts val="0"/>
              </a:spcBef>
              <a:spcAft>
                <a:spcPts val="0"/>
              </a:spcAft>
              <a:buClr>
                <a:schemeClr val="lt1"/>
              </a:buClr>
              <a:buSzPts val="2400"/>
              <a:buNone/>
            </a:pPr>
            <a:r>
              <a:rPr lang="en-US" dirty="0"/>
              <a:t>Within this economic future, one of the most important roles is that of Care Workers.</a:t>
            </a:r>
            <a:endParaRPr dirty="0"/>
          </a:p>
          <a:p>
            <a:pPr marL="228600" lvl="0" indent="0" rtl="0">
              <a:lnSpc>
                <a:spcPct val="90000"/>
              </a:lnSpc>
              <a:spcBef>
                <a:spcPts val="0"/>
              </a:spcBef>
              <a:spcAft>
                <a:spcPts val="0"/>
              </a:spcAft>
              <a:buClr>
                <a:schemeClr val="lt1"/>
              </a:buClr>
              <a:buSzPts val="2400"/>
              <a:buNone/>
            </a:pPr>
            <a:endParaRPr dirty="0"/>
          </a:p>
          <a:p>
            <a:pPr marL="228600" lvl="0" indent="0" rtl="0">
              <a:lnSpc>
                <a:spcPct val="90000"/>
              </a:lnSpc>
              <a:spcBef>
                <a:spcPts val="0"/>
              </a:spcBef>
              <a:spcAft>
                <a:spcPts val="0"/>
              </a:spcAft>
              <a:buClr>
                <a:schemeClr val="lt1"/>
              </a:buClr>
              <a:buSzPts val="2400"/>
              <a:buNone/>
            </a:pPr>
            <a:r>
              <a:rPr lang="en-US" dirty="0"/>
              <a:t>Indispensable in the care of people, whether dependent or not, they carry out a challenging role, </a:t>
            </a:r>
            <a:r>
              <a:rPr lang="en-US" b="1" dirty="0"/>
              <a:t>with a lot of physical and emotional effort</a:t>
            </a:r>
            <a:r>
              <a:rPr lang="en-US" dirty="0"/>
              <a:t>, </a:t>
            </a:r>
            <a:r>
              <a:rPr lang="en-US" dirty="0">
                <a:solidFill>
                  <a:schemeClr val="lt1"/>
                </a:solidFill>
              </a:rPr>
              <a:t>which is often </a:t>
            </a:r>
            <a:r>
              <a:rPr lang="en-US" u="sng" dirty="0">
                <a:solidFill>
                  <a:srgbClr val="24BAA2"/>
                </a:solidFill>
                <a:hlinkClick r:id="rId3">
                  <a:extLst>
                    <a:ext uri="{A12FA001-AC4F-418D-AE19-62706E023703}">
                      <ahyp:hlinkClr xmlns:ahyp="http://schemas.microsoft.com/office/drawing/2018/hyperlinkcolor" val="tx"/>
                    </a:ext>
                  </a:extLst>
                </a:hlinkClick>
              </a:rPr>
              <a:t>not </a:t>
            </a:r>
            <a:r>
              <a:rPr lang="en-US" u="sng" dirty="0" err="1">
                <a:solidFill>
                  <a:srgbClr val="24BAA2"/>
                </a:solidFill>
                <a:hlinkClick r:id="rId3">
                  <a:extLst>
                    <a:ext uri="{A12FA001-AC4F-418D-AE19-62706E023703}">
                      <ahyp:hlinkClr xmlns:ahyp="http://schemas.microsoft.com/office/drawing/2018/hyperlinkcolor" val="tx"/>
                    </a:ext>
                  </a:extLst>
                </a:hlinkClick>
              </a:rPr>
              <a:t>recognised</a:t>
            </a:r>
            <a:r>
              <a:rPr lang="en-US" u="sng" dirty="0">
                <a:solidFill>
                  <a:srgbClr val="24BAA2"/>
                </a:solidFill>
                <a:hlinkClick r:id="rId3">
                  <a:extLst>
                    <a:ext uri="{A12FA001-AC4F-418D-AE19-62706E023703}">
                      <ahyp:hlinkClr xmlns:ahyp="http://schemas.microsoft.com/office/drawing/2018/hyperlinkcolor" val="tx"/>
                    </a:ext>
                  </a:extLst>
                </a:hlinkClick>
              </a:rPr>
              <a:t> or financially rewarded. </a:t>
            </a:r>
            <a:endParaRPr dirty="0">
              <a:solidFill>
                <a:srgbClr val="24BAA2"/>
              </a:solidFill>
            </a:endParaRPr>
          </a:p>
          <a:p>
            <a:pPr marL="228600" lvl="0" indent="0" rtl="0">
              <a:lnSpc>
                <a:spcPct val="90000"/>
              </a:lnSpc>
              <a:spcBef>
                <a:spcPts val="0"/>
              </a:spcBef>
              <a:spcAft>
                <a:spcPts val="0"/>
              </a:spcAft>
              <a:buClr>
                <a:schemeClr val="lt1"/>
              </a:buClr>
              <a:buSzPts val="2400"/>
              <a:buNone/>
            </a:pPr>
            <a:endParaRPr dirty="0"/>
          </a:p>
          <a:p>
            <a:pPr marL="228600" lvl="0" indent="0" rtl="0">
              <a:lnSpc>
                <a:spcPct val="90000"/>
              </a:lnSpc>
              <a:spcBef>
                <a:spcPts val="0"/>
              </a:spcBef>
              <a:spcAft>
                <a:spcPts val="0"/>
              </a:spcAft>
              <a:buClr>
                <a:schemeClr val="lt1"/>
              </a:buClr>
              <a:buSzPts val="2400"/>
              <a:buNone/>
            </a:pPr>
            <a:r>
              <a:rPr lang="en-US" dirty="0" err="1">
                <a:solidFill>
                  <a:schemeClr val="lt1"/>
                </a:solidFill>
              </a:rPr>
              <a:t>Characterised</a:t>
            </a:r>
            <a:r>
              <a:rPr lang="en-US" dirty="0">
                <a:solidFill>
                  <a:schemeClr val="lt1"/>
                </a:solidFill>
              </a:rPr>
              <a:t> as an outdated sector, </a:t>
            </a:r>
            <a:r>
              <a:rPr lang="en-US" u="sng" dirty="0">
                <a:solidFill>
                  <a:srgbClr val="24BAA2"/>
                </a:solidFill>
                <a:hlinkClick r:id="rId4">
                  <a:extLst>
                    <a:ext uri="{A12FA001-AC4F-418D-AE19-62706E023703}">
                      <ahyp:hlinkClr xmlns:ahyp="http://schemas.microsoft.com/office/drawing/2018/hyperlinkcolor" val="tx"/>
                    </a:ext>
                  </a:extLst>
                </a:hlinkClick>
              </a:rPr>
              <a:t>some studies</a:t>
            </a:r>
            <a:r>
              <a:rPr lang="en-US" dirty="0">
                <a:solidFill>
                  <a:schemeClr val="lt1"/>
                </a:solidFill>
              </a:rPr>
              <a:t> </a:t>
            </a:r>
            <a:r>
              <a:rPr lang="en-US" dirty="0"/>
              <a:t>indicate that training in new technologies would improve the quality of life of Care Workers and therefore the care received by older people. </a:t>
            </a:r>
            <a:endParaRPr dirty="0"/>
          </a:p>
          <a:p>
            <a:pPr marL="228600" lvl="0" indent="0" rtl="0">
              <a:lnSpc>
                <a:spcPct val="90000"/>
              </a:lnSpc>
              <a:spcBef>
                <a:spcPts val="0"/>
              </a:spcBef>
              <a:spcAft>
                <a:spcPts val="0"/>
              </a:spcAft>
              <a:buClr>
                <a:schemeClr val="lt1"/>
              </a:buClr>
              <a:buSzPts val="2400"/>
              <a:buNone/>
            </a:pPr>
            <a:endParaRPr dirty="0"/>
          </a:p>
          <a:p>
            <a:pPr marL="228600" lvl="0" indent="0" rtl="0">
              <a:lnSpc>
                <a:spcPct val="90000"/>
              </a:lnSpc>
              <a:spcBef>
                <a:spcPts val="0"/>
              </a:spcBef>
              <a:spcAft>
                <a:spcPts val="0"/>
              </a:spcAft>
              <a:buClr>
                <a:schemeClr val="lt1"/>
              </a:buClr>
              <a:buSzPts val="2400"/>
              <a:buNone/>
            </a:pPr>
            <a:endParaRPr dirty="0"/>
          </a:p>
          <a:p>
            <a:pPr marL="228600" lvl="0" indent="0" rtl="0">
              <a:lnSpc>
                <a:spcPct val="90000"/>
              </a:lnSpc>
              <a:spcBef>
                <a:spcPts val="0"/>
              </a:spcBef>
              <a:spcAft>
                <a:spcPts val="0"/>
              </a:spcAft>
              <a:buClr>
                <a:schemeClr val="lt1"/>
              </a:buClr>
              <a:buSzPts val="2400"/>
              <a:buNone/>
            </a:pPr>
            <a:endParaRPr dirty="0"/>
          </a:p>
          <a:p>
            <a:pPr marL="228600" lvl="0" indent="-228600" rtl="0">
              <a:lnSpc>
                <a:spcPct val="90000"/>
              </a:lnSpc>
              <a:spcBef>
                <a:spcPts val="1000"/>
              </a:spcBef>
              <a:spcAft>
                <a:spcPts val="0"/>
              </a:spcAft>
              <a:buClr>
                <a:schemeClr val="lt1"/>
              </a:buClr>
              <a:buSzPts val="2400"/>
              <a:buNone/>
            </a:pPr>
            <a:endParaRPr dirty="0"/>
          </a:p>
        </p:txBody>
      </p:sp>
      <p:sp>
        <p:nvSpPr>
          <p:cNvPr id="178" name="Google Shape;178;p19"/>
          <p:cNvSpPr txBox="1"/>
          <p:nvPr/>
        </p:nvSpPr>
        <p:spPr>
          <a:xfrm>
            <a:off x="0" y="402900"/>
            <a:ext cx="543446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sz="3600" b="1" i="0" u="none" strike="noStrike" cap="none" dirty="0">
                <a:solidFill>
                  <a:srgbClr val="24BAA2"/>
                </a:solidFill>
                <a:latin typeface="Calibri"/>
                <a:ea typeface="Calibri"/>
                <a:cs typeface="Calibri"/>
                <a:sym typeface="Calibri"/>
              </a:rPr>
              <a:t>The project: Care Workers </a:t>
            </a:r>
            <a:endParaRPr dirty="0"/>
          </a:p>
        </p:txBody>
      </p:sp>
      <p:pic>
        <p:nvPicPr>
          <p:cNvPr id="179" name="Google Shape;179;p19" descr="bluaU Senior – Cuidado de mayores a domicilio"/>
          <p:cNvPicPr preferRelativeResize="0">
            <a:picLocks noGrp="1"/>
          </p:cNvPicPr>
          <p:nvPr>
            <p:ph type="pic" idx="3"/>
          </p:nvPr>
        </p:nvPicPr>
        <p:blipFill rotWithShape="1">
          <a:blip r:embed="rId5" cstate="screen">
            <a:alphaModFix/>
            <a:extLst>
              <a:ext uri="{28A0092B-C50C-407E-A947-70E740481C1C}">
                <a14:useLocalDpi xmlns:a14="http://schemas.microsoft.com/office/drawing/2010/main"/>
              </a:ext>
            </a:extLst>
          </a:blip>
          <a:srcRect/>
          <a:stretch/>
        </p:blipFill>
        <p:spPr>
          <a:xfrm>
            <a:off x="6255565" y="439730"/>
            <a:ext cx="5292968" cy="56531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body" idx="1"/>
          </p:nvPr>
        </p:nvSpPr>
        <p:spPr>
          <a:xfrm>
            <a:off x="5457826" y="1647711"/>
            <a:ext cx="5686424" cy="3138747"/>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0"/>
              </a:spcBef>
              <a:spcAft>
                <a:spcPts val="0"/>
              </a:spcAft>
              <a:buClr>
                <a:schemeClr val="lt1"/>
              </a:buClr>
              <a:buSzPts val="2400"/>
              <a:buNone/>
            </a:pPr>
            <a:r>
              <a:rPr lang="en-US" dirty="0"/>
              <a:t>There are many categories within the care sector, but regardless of whether they worked in a hospital, in a health center, in a nursing home or in an individual’s home, their efforts during Covid-19 were immeasurable. </a:t>
            </a:r>
            <a:endParaRPr dirty="0"/>
          </a:p>
          <a:p>
            <a:pPr marL="228600" lvl="0" indent="0" algn="just" rtl="0">
              <a:lnSpc>
                <a:spcPct val="90000"/>
              </a:lnSpc>
              <a:spcBef>
                <a:spcPts val="0"/>
              </a:spcBef>
              <a:spcAft>
                <a:spcPts val="0"/>
              </a:spcAft>
              <a:buClr>
                <a:schemeClr val="lt1"/>
              </a:buClr>
              <a:buSzPts val="2400"/>
              <a:buNone/>
            </a:pPr>
            <a:endParaRPr sz="1600" dirty="0"/>
          </a:p>
          <a:p>
            <a:pPr marL="228600" lvl="0" indent="0" algn="just" rtl="0">
              <a:lnSpc>
                <a:spcPct val="90000"/>
              </a:lnSpc>
              <a:spcBef>
                <a:spcPts val="0"/>
              </a:spcBef>
              <a:spcAft>
                <a:spcPts val="0"/>
              </a:spcAft>
              <a:buClr>
                <a:schemeClr val="lt1"/>
              </a:buClr>
              <a:buSzPts val="2400"/>
              <a:buNone/>
            </a:pPr>
            <a:r>
              <a:rPr lang="en-US" dirty="0"/>
              <a:t>That is why we now have an obligation to take care of them. Improving their working conditions and giving them the professional tools that they need in their daily work. </a:t>
            </a:r>
            <a:endParaRPr dirty="0"/>
          </a:p>
          <a:p>
            <a:pPr marL="228600" lvl="0" indent="0" algn="just" rtl="0">
              <a:lnSpc>
                <a:spcPct val="90000"/>
              </a:lnSpc>
              <a:spcBef>
                <a:spcPts val="0"/>
              </a:spcBef>
              <a:spcAft>
                <a:spcPts val="0"/>
              </a:spcAft>
              <a:buClr>
                <a:schemeClr val="lt1"/>
              </a:buClr>
              <a:buSzPts val="2400"/>
              <a:buNone/>
            </a:pPr>
            <a:endParaRPr sz="1600" dirty="0"/>
          </a:p>
          <a:p>
            <a:pPr marL="228600" lvl="0" indent="0" algn="ctr" rtl="0">
              <a:lnSpc>
                <a:spcPct val="90000"/>
              </a:lnSpc>
              <a:spcBef>
                <a:spcPts val="0"/>
              </a:spcBef>
              <a:spcAft>
                <a:spcPts val="0"/>
              </a:spcAft>
              <a:buClr>
                <a:schemeClr val="lt1"/>
              </a:buClr>
              <a:buSzPts val="2400"/>
              <a:buNone/>
            </a:pPr>
            <a:r>
              <a:rPr lang="en-US" b="1" dirty="0"/>
              <a:t>Perhaps, this is our small contribution!</a:t>
            </a:r>
            <a:endParaRPr dirty="0"/>
          </a:p>
          <a:p>
            <a:pPr marL="228600" lvl="0" indent="0" algn="just" rtl="0">
              <a:lnSpc>
                <a:spcPct val="90000"/>
              </a:lnSpc>
              <a:spcBef>
                <a:spcPts val="0"/>
              </a:spcBef>
              <a:spcAft>
                <a:spcPts val="0"/>
              </a:spcAft>
              <a:buClr>
                <a:schemeClr val="lt1"/>
              </a:buClr>
              <a:buSzPts val="2400"/>
              <a:buNone/>
            </a:pPr>
            <a:endParaRPr dirty="0"/>
          </a:p>
          <a:p>
            <a:pPr marL="228600" lvl="0" indent="-228600" algn="l" rtl="0">
              <a:lnSpc>
                <a:spcPct val="90000"/>
              </a:lnSpc>
              <a:spcBef>
                <a:spcPts val="1000"/>
              </a:spcBef>
              <a:spcAft>
                <a:spcPts val="0"/>
              </a:spcAft>
              <a:buClr>
                <a:schemeClr val="lt1"/>
              </a:buClr>
              <a:buSzPts val="2400"/>
              <a:buNone/>
            </a:pPr>
            <a:endParaRPr dirty="0"/>
          </a:p>
        </p:txBody>
      </p:sp>
      <p:sp>
        <p:nvSpPr>
          <p:cNvPr id="193" name="Google Shape;193;p21"/>
          <p:cNvSpPr txBox="1">
            <a:spLocks noGrp="1"/>
          </p:cNvSpPr>
          <p:nvPr>
            <p:ph type="body" idx="2"/>
          </p:nvPr>
        </p:nvSpPr>
        <p:spPr>
          <a:xfrm>
            <a:off x="4916694" y="320775"/>
            <a:ext cx="6628240" cy="64991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a:t>An example of perseverance, strength and self-improvement.</a:t>
            </a:r>
            <a:endParaRPr dirty="0"/>
          </a:p>
        </p:txBody>
      </p:sp>
      <p:sp>
        <p:nvSpPr>
          <p:cNvPr id="196" name="Google Shape;196;p21"/>
          <p:cNvSpPr txBox="1"/>
          <p:nvPr/>
        </p:nvSpPr>
        <p:spPr>
          <a:xfrm>
            <a:off x="1152710" y="217198"/>
            <a:ext cx="263935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7F3494"/>
                </a:solidFill>
                <a:latin typeface="Calibri"/>
                <a:ea typeface="Calibri"/>
                <a:cs typeface="Calibri"/>
                <a:sym typeface="Calibri"/>
              </a:rPr>
              <a:t>We Owe Them a Lot!!</a:t>
            </a:r>
            <a:endParaRPr dirty="0"/>
          </a:p>
        </p:txBody>
      </p:sp>
      <p:sp>
        <p:nvSpPr>
          <p:cNvPr id="5" name="Picture Placeholder 4">
            <a:extLst>
              <a:ext uri="{FF2B5EF4-FFF2-40B4-BE49-F238E27FC236}">
                <a16:creationId xmlns:a16="http://schemas.microsoft.com/office/drawing/2014/main" id="{856866B1-2578-E0D6-6A60-7EAB77172AFE}"/>
              </a:ext>
            </a:extLst>
          </p:cNvPr>
          <p:cNvSpPr>
            <a:spLocks noGrp="1"/>
          </p:cNvSpPr>
          <p:nvPr>
            <p:ph type="pic" idx="3"/>
          </p:nvPr>
        </p:nvSpPr>
        <p:spPr/>
      </p:sp>
      <p:pic>
        <p:nvPicPr>
          <p:cNvPr id="6" name="Online Media 5" title="International Year of Health and Care Workers">
            <a:hlinkClick r:id="" action="ppaction://media"/>
            <a:extLst>
              <a:ext uri="{FF2B5EF4-FFF2-40B4-BE49-F238E27FC236}">
                <a16:creationId xmlns:a16="http://schemas.microsoft.com/office/drawing/2014/main" id="{3D567521-CB05-C844-72CD-D5D2A03B28B2}"/>
              </a:ext>
            </a:extLst>
          </p:cNvPr>
          <p:cNvPicPr>
            <a:picLocks noRot="1" noChangeAspect="1"/>
          </p:cNvPicPr>
          <p:nvPr>
            <a:videoFile r:link="rId1"/>
          </p:nvPr>
        </p:nvPicPr>
        <p:blipFill>
          <a:blip r:embed="rId4"/>
          <a:stretch>
            <a:fillRect/>
          </a:stretch>
        </p:blipFill>
        <p:spPr>
          <a:xfrm>
            <a:off x="0" y="1743075"/>
            <a:ext cx="5248275" cy="4036900"/>
          </a:xfrm>
          <a:prstGeom prst="rect">
            <a:avLst/>
          </a:prstGeom>
        </p:spPr>
      </p:pic>
      <p:sp>
        <p:nvSpPr>
          <p:cNvPr id="8" name="TextBox 7">
            <a:extLst>
              <a:ext uri="{FF2B5EF4-FFF2-40B4-BE49-F238E27FC236}">
                <a16:creationId xmlns:a16="http://schemas.microsoft.com/office/drawing/2014/main" id="{1525F9CE-1891-1006-B4C3-2D80FB2EEB5F}"/>
              </a:ext>
            </a:extLst>
          </p:cNvPr>
          <p:cNvSpPr txBox="1"/>
          <p:nvPr/>
        </p:nvSpPr>
        <p:spPr>
          <a:xfrm>
            <a:off x="69056" y="6486913"/>
            <a:ext cx="6119812" cy="276999"/>
          </a:xfrm>
          <a:prstGeom prst="rect">
            <a:avLst/>
          </a:prstGeom>
          <a:noFill/>
        </p:spPr>
        <p:txBody>
          <a:bodyPr wrap="square">
            <a:spAutoFit/>
          </a:bodyPr>
          <a:lstStyle/>
          <a:p>
            <a:r>
              <a:rPr lang="en-US" sz="1200" dirty="0">
                <a:solidFill>
                  <a:srgbClr val="24BAA2"/>
                </a:solidFill>
                <a:hlinkClick r:id="rId5">
                  <a:extLst>
                    <a:ext uri="{A12FA001-AC4F-418D-AE19-62706E023703}">
                      <ahyp:hlinkClr xmlns:ahyp="http://schemas.microsoft.com/office/drawing/2018/hyperlinkcolor" val="tx"/>
                    </a:ext>
                  </a:extLst>
                </a:hlinkClick>
              </a:rPr>
              <a:t>International Year of Health and Care Workers - YouTube</a:t>
            </a:r>
            <a:endParaRPr lang="en-IE" sz="1200" dirty="0">
              <a:solidFill>
                <a:srgbClr val="24BA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2705</Words>
  <Application>Microsoft Office PowerPoint</Application>
  <PresentationFormat>Widescreen</PresentationFormat>
  <Paragraphs>249</Paragraphs>
  <Slides>33</Slides>
  <Notes>33</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Montserrat Light</vt:lpstr>
      <vt:lpstr>Montserrat</vt:lpstr>
      <vt:lpstr>Arial</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Whyte</dc:creator>
  <cp:lastModifiedBy>Paula Whyte ( Momentum Consulting )</cp:lastModifiedBy>
  <cp:revision>4</cp:revision>
  <dcterms:modified xsi:type="dcterms:W3CDTF">2023-01-17T15:40:12Z</dcterms:modified>
</cp:coreProperties>
</file>