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8" r:id="rId1"/>
  </p:sldMasterIdLst>
  <p:notesMasterIdLst>
    <p:notesMasterId r:id="rId35"/>
  </p:notesMasterIdLst>
  <p:sldIdLst>
    <p:sldId id="256" r:id="rId2"/>
    <p:sldId id="257" r:id="rId3"/>
    <p:sldId id="258" r:id="rId4"/>
    <p:sldId id="259" r:id="rId5"/>
    <p:sldId id="260" r:id="rId6"/>
    <p:sldId id="261" r:id="rId7"/>
    <p:sldId id="262" r:id="rId8"/>
    <p:sldId id="263"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Lst>
  <p:sldSz cx="12192000" cy="6858000"/>
  <p:notesSz cx="6858000" cy="9144000"/>
  <p:embeddedFontLst>
    <p:embeddedFont>
      <p:font typeface="Calibri" panose="020F0502020204030204" pitchFamily="34" charset="0"/>
      <p:regular r:id="rId36"/>
      <p:bold r:id="rId37"/>
      <p:italic r:id="rId38"/>
      <p:boldItalic r:id="rId39"/>
    </p:embeddedFont>
    <p:embeddedFont>
      <p:font typeface="Montserrat" panose="00000500000000000000" pitchFamily="2" charset="0"/>
      <p:regular r:id="rId40"/>
      <p:bold r:id="rId41"/>
      <p:italic r:id="rId42"/>
      <p:boldItalic r:id="rId43"/>
    </p:embeddedFont>
    <p:embeddedFont>
      <p:font typeface="Montserrat Light" panose="00000400000000000000" pitchFamily="2" charset="0"/>
      <p:regular r:id="rId44"/>
      <p:bold r:id="rId45"/>
      <p:italic r:id="rId46"/>
      <p:boldItalic r:id="rId47"/>
    </p:embeddedFont>
    <p:embeddedFont>
      <p:font typeface="Open Sans" panose="020B0606030504020204" pitchFamily="34" charset="0"/>
      <p:regular r:id="rId48"/>
      <p:bold r:id="rId49"/>
      <p:italic r:id="rId50"/>
      <p:boldItalic r:id="rId5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7F3494"/>
    <a:srgbClr val="24BAA2"/>
    <a:srgbClr val="EE664C"/>
    <a:srgbClr val="5F5F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95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4.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7.fntdata"/><Relationship Id="rId47" Type="http://schemas.openxmlformats.org/officeDocument/2006/relationships/font" Target="fonts/font12.fntdata"/><Relationship Id="rId50" Type="http://schemas.openxmlformats.org/officeDocument/2006/relationships/font" Target="fonts/font15.fntdata"/><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font" Target="fonts/font10.fntdata"/><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9.fntdata"/><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43" Type="http://schemas.openxmlformats.org/officeDocument/2006/relationships/font" Target="fonts/font8.fntdata"/><Relationship Id="rId48" Type="http://schemas.openxmlformats.org/officeDocument/2006/relationships/font" Target="fonts/font13.fntdata"/><Relationship Id="rId8" Type="http://schemas.openxmlformats.org/officeDocument/2006/relationships/slide" Target="slides/slide7.xml"/><Relationship Id="rId51" Type="http://schemas.openxmlformats.org/officeDocument/2006/relationships/font" Target="fonts/font16.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3.fntdata"/><Relationship Id="rId46" Type="http://schemas.openxmlformats.org/officeDocument/2006/relationships/font" Target="fonts/font11.fntdata"/><Relationship Id="rId20" Type="http://schemas.openxmlformats.org/officeDocument/2006/relationships/slide" Target="slides/slide19.xml"/><Relationship Id="rId41" Type="http://schemas.openxmlformats.org/officeDocument/2006/relationships/font" Target="fonts/font6.fntdata"/><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1.fntdata"/><Relationship Id="rId49" Type="http://schemas.openxmlformats.org/officeDocument/2006/relationships/font" Target="fonts/font1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4" name="Google Shape;104;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5" name="Google Shape;105;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0" name="Google Shape;200;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1" name="Google Shape;201;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7" name="Google Shape;207;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6" name="Google Shape;216;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3" name="Google Shape;223;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0" name="Google Shape;230;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6" name="Google Shape;236;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1" name="Google Shape;271;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7" name="Google Shape;307;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7" name="Google Shape;317;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8" name="Google Shape;318;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4" name="Google Shape;324;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 name="Google Shape;113;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4" name="Google Shape;114;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3" name="Google Shape;333;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5" name="Google Shape;345;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4" name="Google Shape;354;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3" name="Google Shape;363;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4" name="Google Shape;364;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0" name="Google Shape;370;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1" name="Google Shape;371;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0" name="Google Shape;380;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8" name="Google Shape;388;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6" name="Google Shape;396;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7" name="Google Shape;397;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3" name="Google Shape;403;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5" name="Google Shape;415;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 name="Google Shape;12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0" name="Google Shape;130;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6" name="Google Shape;426;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p3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2" name="Google Shape;482;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p:cNvGrpSpPr/>
        <p:nvPr/>
      </p:nvGrpSpPr>
      <p:grpSpPr>
        <a:xfrm>
          <a:off x="0" y="0"/>
          <a:ext cx="0" cy="0"/>
          <a:chOff x="0" y="0"/>
          <a:chExt cx="0" cy="0"/>
        </a:xfrm>
      </p:grpSpPr>
      <p:sp>
        <p:nvSpPr>
          <p:cNvPr id="579" name="Google Shape;579;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0" name="Google Shape;580;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9"/>
        <p:cNvGrpSpPr/>
        <p:nvPr/>
      </p:nvGrpSpPr>
      <p:grpSpPr>
        <a:xfrm>
          <a:off x="0" y="0"/>
          <a:ext cx="0" cy="0"/>
          <a:chOff x="0" y="0"/>
          <a:chExt cx="0" cy="0"/>
        </a:xfrm>
      </p:grpSpPr>
      <p:sp>
        <p:nvSpPr>
          <p:cNvPr id="590" name="Google Shape;590;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1" name="Google Shape;591;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2" name="Google Shape;592;p3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6" name="Google Shape;136;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8" name="Google Shape;14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4" name="Google Shape;154;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8" name="Google Shape;168;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5" name="Google Shape;175;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9" name="Google Shape;189;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0" name="Google Shape;190;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
  <p:cSld name="Cover Slide ">
    <p:spTree>
      <p:nvGrpSpPr>
        <p:cNvPr id="1" name="Shape 12"/>
        <p:cNvGrpSpPr/>
        <p:nvPr/>
      </p:nvGrpSpPr>
      <p:grpSpPr>
        <a:xfrm>
          <a:off x="0" y="0"/>
          <a:ext cx="0" cy="0"/>
          <a:chOff x="0" y="0"/>
          <a:chExt cx="0" cy="0"/>
        </a:xfrm>
      </p:grpSpPr>
      <p:sp>
        <p:nvSpPr>
          <p:cNvPr id="13" name="Google Shape;13;p2"/>
          <p:cNvSpPr/>
          <p:nvPr/>
        </p:nvSpPr>
        <p:spPr>
          <a:xfrm>
            <a:off x="0" y="2454512"/>
            <a:ext cx="12172692" cy="3432703"/>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sp>
        <p:nvSpPr>
          <p:cNvPr id="14" name="Google Shape;14;p2"/>
          <p:cNvSpPr txBox="1">
            <a:spLocks noGrp="1"/>
          </p:cNvSpPr>
          <p:nvPr>
            <p:ph type="body" idx="1"/>
          </p:nvPr>
        </p:nvSpPr>
        <p:spPr>
          <a:xfrm>
            <a:off x="575887" y="3922846"/>
            <a:ext cx="3354126" cy="100839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8850"/>
              </a:lnSpc>
              <a:spcBef>
                <a:spcPts val="0"/>
              </a:spcBef>
              <a:spcAft>
                <a:spcPts val="0"/>
              </a:spcAft>
              <a:buClr>
                <a:schemeClr val="lt1"/>
              </a:buClr>
              <a:buSzPts val="4000"/>
              <a:buFont typeface="Arial"/>
              <a:buNone/>
              <a:defRPr sz="4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 name="Google Shape;15;p2"/>
          <p:cNvSpPr txBox="1">
            <a:spLocks noGrp="1"/>
          </p:cNvSpPr>
          <p:nvPr>
            <p:ph type="body" idx="2"/>
          </p:nvPr>
        </p:nvSpPr>
        <p:spPr>
          <a:xfrm>
            <a:off x="618012" y="3232383"/>
            <a:ext cx="3311988" cy="5331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6" name="Google Shape;16;p2"/>
          <p:cNvGrpSpPr/>
          <p:nvPr/>
        </p:nvGrpSpPr>
        <p:grpSpPr>
          <a:xfrm>
            <a:off x="162193" y="6091871"/>
            <a:ext cx="2471731" cy="613729"/>
            <a:chOff x="0" y="0"/>
            <a:chExt cx="2301694" cy="571500"/>
          </a:xfrm>
        </p:grpSpPr>
        <p:sp>
          <p:nvSpPr>
            <p:cNvPr id="17" name="Google Shape;17;p2"/>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8" name="Google Shape;18;p2"/>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312965" y="96237"/>
              <a:ext cx="1675765" cy="384810"/>
            </a:xfrm>
            <a:prstGeom prst="rect">
              <a:avLst/>
            </a:prstGeom>
            <a:noFill/>
            <a:ln>
              <a:noFill/>
            </a:ln>
          </p:spPr>
        </p:pic>
      </p:grpSp>
      <p:sp>
        <p:nvSpPr>
          <p:cNvPr id="19" name="Google Shape;19;p2"/>
          <p:cNvSpPr/>
          <p:nvPr/>
        </p:nvSpPr>
        <p:spPr>
          <a:xfrm>
            <a:off x="12192000" y="153500"/>
            <a:ext cx="3690980" cy="7687732"/>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EBEBE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grpSp>
        <p:nvGrpSpPr>
          <p:cNvPr id="20" name="Google Shape;20;p2"/>
          <p:cNvGrpSpPr/>
          <p:nvPr/>
        </p:nvGrpSpPr>
        <p:grpSpPr>
          <a:xfrm>
            <a:off x="9565775" y="3574321"/>
            <a:ext cx="3525984" cy="2857223"/>
            <a:chOff x="1659400" y="1572038"/>
            <a:chExt cx="970931" cy="786778"/>
          </a:xfrm>
        </p:grpSpPr>
        <p:sp>
          <p:nvSpPr>
            <p:cNvPr id="21" name="Google Shape;21;p2"/>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2;p2"/>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3" name="Google Shape;23;p2"/>
          <p:cNvSpPr>
            <a:spLocks noGrp="1"/>
          </p:cNvSpPr>
          <p:nvPr>
            <p:ph type="pic" idx="3"/>
          </p:nvPr>
        </p:nvSpPr>
        <p:spPr>
          <a:xfrm>
            <a:off x="5718875" y="423474"/>
            <a:ext cx="5982506" cy="4551482"/>
          </a:xfrm>
          <a:prstGeom prst="rect">
            <a:avLst/>
          </a:prstGeom>
          <a:solidFill>
            <a:srgbClr val="F2F2F2"/>
          </a:solidFill>
          <a:ln>
            <a:noFill/>
          </a:ln>
        </p:spPr>
      </p:sp>
      <p:sp>
        <p:nvSpPr>
          <p:cNvPr id="24" name="Google Shape;24;p2"/>
          <p:cNvSpPr/>
          <p:nvPr/>
        </p:nvSpPr>
        <p:spPr>
          <a:xfrm>
            <a:off x="6903719" y="5585903"/>
            <a:ext cx="5257377" cy="756631"/>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sp>
        <p:nvSpPr>
          <p:cNvPr id="25" name="Google Shape;25;p2"/>
          <p:cNvSpPr txBox="1">
            <a:spLocks noGrp="1"/>
          </p:cNvSpPr>
          <p:nvPr>
            <p:ph type="body" idx="4"/>
          </p:nvPr>
        </p:nvSpPr>
        <p:spPr>
          <a:xfrm>
            <a:off x="8064230" y="5611394"/>
            <a:ext cx="3476589" cy="731140"/>
          </a:xfrm>
          <a:prstGeom prst="rect">
            <a:avLst/>
          </a:prstGeom>
          <a:noFill/>
          <a:ln>
            <a:noFill/>
          </a:ln>
        </p:spPr>
        <p:txBody>
          <a:bodyPr spcFirstLastPara="1" wrap="square" lIns="91425" tIns="45700" rIns="91425" bIns="45700" anchor="ctr" anchorCtr="0">
            <a:normAutofit/>
          </a:bodyPr>
          <a:lstStyle>
            <a:lvl1pPr marL="457200" marR="0" lvl="0" indent="-228600" algn="r"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26" name="Google Shape;26;p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31403" y="569217"/>
            <a:ext cx="4405042" cy="1680639"/>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Icons">
  <p:cSld name="Icons">
    <p:spTree>
      <p:nvGrpSpPr>
        <p:cNvPr id="1" name="Shape 101"/>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view/Content Slide">
  <p:cSld name="Overview/Content Slide">
    <p:spTree>
      <p:nvGrpSpPr>
        <p:cNvPr id="1" name="Shape 27"/>
        <p:cNvGrpSpPr/>
        <p:nvPr/>
      </p:nvGrpSpPr>
      <p:grpSpPr>
        <a:xfrm>
          <a:off x="0" y="0"/>
          <a:ext cx="0" cy="0"/>
          <a:chOff x="0" y="0"/>
          <a:chExt cx="0" cy="0"/>
        </a:xfrm>
      </p:grpSpPr>
      <p:sp>
        <p:nvSpPr>
          <p:cNvPr id="28" name="Google Shape;28;p3"/>
          <p:cNvSpPr txBox="1">
            <a:spLocks noGrp="1"/>
          </p:cNvSpPr>
          <p:nvPr>
            <p:ph type="body" idx="1"/>
          </p:nvPr>
        </p:nvSpPr>
        <p:spPr>
          <a:xfrm>
            <a:off x="565673" y="254449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 name="Google Shape;29;p3"/>
          <p:cNvSpPr txBox="1">
            <a:spLocks noGrp="1"/>
          </p:cNvSpPr>
          <p:nvPr>
            <p:ph type="body" idx="2"/>
          </p:nvPr>
        </p:nvSpPr>
        <p:spPr>
          <a:xfrm>
            <a:off x="1400970" y="2544495"/>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 name="Google Shape;30;p3"/>
          <p:cNvSpPr txBox="1">
            <a:spLocks noGrp="1"/>
          </p:cNvSpPr>
          <p:nvPr>
            <p:ph type="body" idx="3"/>
          </p:nvPr>
        </p:nvSpPr>
        <p:spPr>
          <a:xfrm>
            <a:off x="565673" y="325628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1" name="Google Shape;31;p3"/>
          <p:cNvSpPr txBox="1">
            <a:spLocks noGrp="1"/>
          </p:cNvSpPr>
          <p:nvPr>
            <p:ph type="body" idx="4"/>
          </p:nvPr>
        </p:nvSpPr>
        <p:spPr>
          <a:xfrm>
            <a:off x="1400970" y="3256285"/>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 name="Google Shape;32;p3"/>
          <p:cNvSpPr txBox="1">
            <a:spLocks noGrp="1"/>
          </p:cNvSpPr>
          <p:nvPr>
            <p:ph type="body" idx="5"/>
          </p:nvPr>
        </p:nvSpPr>
        <p:spPr>
          <a:xfrm>
            <a:off x="565673" y="3968072"/>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 name="Google Shape;33;p3"/>
          <p:cNvSpPr txBox="1">
            <a:spLocks noGrp="1"/>
          </p:cNvSpPr>
          <p:nvPr>
            <p:ph type="body" idx="6"/>
          </p:nvPr>
        </p:nvSpPr>
        <p:spPr>
          <a:xfrm>
            <a:off x="1400970" y="3968072"/>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4" name="Google Shape;34;p3"/>
          <p:cNvSpPr txBox="1">
            <a:spLocks noGrp="1"/>
          </p:cNvSpPr>
          <p:nvPr>
            <p:ph type="body" idx="7"/>
          </p:nvPr>
        </p:nvSpPr>
        <p:spPr>
          <a:xfrm>
            <a:off x="565673" y="4679864"/>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5" name="Google Shape;35;p3"/>
          <p:cNvSpPr txBox="1">
            <a:spLocks noGrp="1"/>
          </p:cNvSpPr>
          <p:nvPr>
            <p:ph type="body" idx="8"/>
          </p:nvPr>
        </p:nvSpPr>
        <p:spPr>
          <a:xfrm>
            <a:off x="1400970" y="4679864"/>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 name="Google Shape;36;p3"/>
          <p:cNvSpPr txBox="1">
            <a:spLocks noGrp="1"/>
          </p:cNvSpPr>
          <p:nvPr>
            <p:ph type="body" idx="9"/>
          </p:nvPr>
        </p:nvSpPr>
        <p:spPr>
          <a:xfrm>
            <a:off x="565673" y="5374717"/>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7" name="Google Shape;37;p3"/>
          <p:cNvSpPr txBox="1">
            <a:spLocks noGrp="1"/>
          </p:cNvSpPr>
          <p:nvPr>
            <p:ph type="body" idx="13"/>
          </p:nvPr>
        </p:nvSpPr>
        <p:spPr>
          <a:xfrm>
            <a:off x="1400970" y="5374717"/>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8" name="Google Shape;38;p3"/>
          <p:cNvSpPr/>
          <p:nvPr/>
        </p:nvSpPr>
        <p:spPr>
          <a:xfrm>
            <a:off x="8947682" y="2543260"/>
            <a:ext cx="2531288" cy="1223412"/>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92E4B"/>
              </a:buClr>
              <a:buSzPts val="1050"/>
              <a:buFont typeface="Calibri"/>
              <a:buNone/>
            </a:pPr>
            <a:r>
              <a:rPr lang="en-US" sz="1050" b="0" i="0" u="none" strike="noStrike" cap="none">
                <a:solidFill>
                  <a:srgbClr val="092E4B"/>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sz="1400" b="0" i="0" u="none" strike="noStrike" cap="none">
              <a:solidFill>
                <a:srgbClr val="000000"/>
              </a:solidFill>
              <a:latin typeface="Arial"/>
              <a:ea typeface="Arial"/>
              <a:cs typeface="Arial"/>
              <a:sym typeface="Arial"/>
            </a:endParaRPr>
          </a:p>
        </p:txBody>
      </p:sp>
      <p:sp>
        <p:nvSpPr>
          <p:cNvPr id="39" name="Google Shape;39;p3"/>
          <p:cNvSpPr/>
          <p:nvPr/>
        </p:nvSpPr>
        <p:spPr>
          <a:xfrm rot="10800000">
            <a:off x="12799" y="5622"/>
            <a:ext cx="12189954" cy="1762217"/>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0" name="Google Shape;40;p3"/>
          <p:cNvSpPr txBox="1">
            <a:spLocks noGrp="1"/>
          </p:cNvSpPr>
          <p:nvPr>
            <p:ph type="body" idx="14"/>
          </p:nvPr>
        </p:nvSpPr>
        <p:spPr>
          <a:xfrm>
            <a:off x="565673" y="659662"/>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41" name="Google Shape;41;p3"/>
          <p:cNvGrpSpPr/>
          <p:nvPr/>
        </p:nvGrpSpPr>
        <p:grpSpPr>
          <a:xfrm>
            <a:off x="8744224" y="-356297"/>
            <a:ext cx="3525984" cy="2857223"/>
            <a:chOff x="1659400" y="1572038"/>
            <a:chExt cx="970931" cy="786778"/>
          </a:xfrm>
        </p:grpSpPr>
        <p:sp>
          <p:nvSpPr>
            <p:cNvPr id="42" name="Google Shape;42;p3"/>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3" name="Google Shape;43;p3"/>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44"/>
        <p:cNvGrpSpPr/>
        <p:nvPr/>
      </p:nvGrpSpPr>
      <p:grpSpPr>
        <a:xfrm>
          <a:off x="0" y="0"/>
          <a:ext cx="0" cy="0"/>
          <a:chOff x="0" y="0"/>
          <a:chExt cx="0" cy="0"/>
        </a:xfrm>
      </p:grpSpPr>
      <p:sp>
        <p:nvSpPr>
          <p:cNvPr id="45" name="Google Shape;45;p4"/>
          <p:cNvSpPr/>
          <p:nvPr/>
        </p:nvSpPr>
        <p:spPr>
          <a:xfrm>
            <a:off x="3776133" y="644599"/>
            <a:ext cx="8415867" cy="5509455"/>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 name="Google Shape;46;p4"/>
          <p:cNvSpPr/>
          <p:nvPr/>
        </p:nvSpPr>
        <p:spPr>
          <a:xfrm>
            <a:off x="23805" y="9076427"/>
            <a:ext cx="7535870" cy="161538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7" name="Google Shape;47;p4"/>
          <p:cNvSpPr txBox="1">
            <a:spLocks noGrp="1"/>
          </p:cNvSpPr>
          <p:nvPr>
            <p:ph type="body" idx="1"/>
          </p:nvPr>
        </p:nvSpPr>
        <p:spPr>
          <a:xfrm>
            <a:off x="5999945" y="3509336"/>
            <a:ext cx="6010480" cy="225304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4800"/>
              <a:buFont typeface="Arial"/>
              <a:buNone/>
              <a:defRPr sz="4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8" name="Google Shape;48;p4"/>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13000"/>
              <a:buFont typeface="Arial"/>
              <a:buNone/>
              <a:defRPr sz="13000" b="0"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9" name="Google Shape;49;p4"/>
          <p:cNvSpPr/>
          <p:nvPr/>
        </p:nvSpPr>
        <p:spPr>
          <a:xfrm>
            <a:off x="0" y="3875787"/>
            <a:ext cx="5040000" cy="72000"/>
          </a:xfrm>
          <a:custGeom>
            <a:avLst/>
            <a:gdLst/>
            <a:ahLst/>
            <a:cxnLst/>
            <a:rect l="l" t="t" r="r" b="b"/>
            <a:pathLst>
              <a:path w="2963330" h="71215" extrusionOk="0">
                <a:moveTo>
                  <a:pt x="0" y="0"/>
                </a:moveTo>
                <a:lnTo>
                  <a:pt x="2963330" y="0"/>
                </a:lnTo>
                <a:cubicBezTo>
                  <a:pt x="2963330" y="23739"/>
                  <a:pt x="2963330" y="47477"/>
                  <a:pt x="2963330" y="71215"/>
                </a:cubicBezTo>
                <a:lnTo>
                  <a:pt x="0" y="71215"/>
                </a:lnTo>
                <a:lnTo>
                  <a:pt x="0" y="0"/>
                </a:lnTo>
                <a:close/>
              </a:path>
            </a:pathLst>
          </a:custGeom>
          <a:solidFill>
            <a:srgbClr val="24BAA2"/>
          </a:solidFill>
          <a:ln w="9525" cap="flat" cmpd="sng">
            <a:solidFill>
              <a:srgbClr val="24BAA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0" name="Google Shape;50;p4"/>
          <p:cNvSpPr/>
          <p:nvPr/>
        </p:nvSpPr>
        <p:spPr>
          <a:xfrm>
            <a:off x="5040000" y="3812439"/>
            <a:ext cx="394105" cy="198697"/>
          </a:xfrm>
          <a:custGeom>
            <a:avLst/>
            <a:gdLst/>
            <a:ahLst/>
            <a:cxnLst/>
            <a:rect l="l" t="t" r="r" b="b"/>
            <a:pathLst>
              <a:path w="200753" h="101214" extrusionOk="0">
                <a:moveTo>
                  <a:pt x="185530" y="15135"/>
                </a:moveTo>
                <a:lnTo>
                  <a:pt x="185530" y="15135"/>
                </a:lnTo>
                <a:lnTo>
                  <a:pt x="185530" y="15135"/>
                </a:lnTo>
                <a:cubicBezTo>
                  <a:pt x="176016" y="5676"/>
                  <a:pt x="163647" y="0"/>
                  <a:pt x="149376" y="0"/>
                </a:cubicBezTo>
                <a:cubicBezTo>
                  <a:pt x="135104" y="0"/>
                  <a:pt x="122735" y="5676"/>
                  <a:pt x="113221" y="15135"/>
                </a:cubicBezTo>
                <a:lnTo>
                  <a:pt x="113221" y="15135"/>
                </a:lnTo>
                <a:lnTo>
                  <a:pt x="113221" y="15135"/>
                </a:lnTo>
                <a:cubicBezTo>
                  <a:pt x="108464" y="19865"/>
                  <a:pt x="104658" y="25540"/>
                  <a:pt x="101804" y="32162"/>
                </a:cubicBezTo>
                <a:lnTo>
                  <a:pt x="951" y="32162"/>
                </a:lnTo>
                <a:cubicBezTo>
                  <a:pt x="0" y="45405"/>
                  <a:pt x="0" y="58648"/>
                  <a:pt x="0" y="70945"/>
                </a:cubicBezTo>
                <a:lnTo>
                  <a:pt x="102755" y="70945"/>
                </a:lnTo>
                <a:cubicBezTo>
                  <a:pt x="105610" y="76620"/>
                  <a:pt x="108464" y="82296"/>
                  <a:pt x="113221" y="86080"/>
                </a:cubicBezTo>
                <a:lnTo>
                  <a:pt x="113221" y="86080"/>
                </a:lnTo>
                <a:lnTo>
                  <a:pt x="113221" y="86080"/>
                </a:lnTo>
                <a:cubicBezTo>
                  <a:pt x="122735" y="95539"/>
                  <a:pt x="135104" y="101215"/>
                  <a:pt x="149376" y="101215"/>
                </a:cubicBezTo>
                <a:cubicBezTo>
                  <a:pt x="163647" y="101215"/>
                  <a:pt x="176016" y="95539"/>
                  <a:pt x="185530" y="86080"/>
                </a:cubicBezTo>
                <a:lnTo>
                  <a:pt x="185530" y="86080"/>
                </a:lnTo>
                <a:lnTo>
                  <a:pt x="185530" y="86080"/>
                </a:lnTo>
                <a:cubicBezTo>
                  <a:pt x="195045" y="76620"/>
                  <a:pt x="200753" y="64323"/>
                  <a:pt x="200753" y="50134"/>
                </a:cubicBezTo>
                <a:cubicBezTo>
                  <a:pt x="199802" y="36891"/>
                  <a:pt x="194093" y="24594"/>
                  <a:pt x="185530" y="15135"/>
                </a:cubicBezTo>
                <a:close/>
                <a:moveTo>
                  <a:pt x="163647" y="66215"/>
                </a:moveTo>
                <a:lnTo>
                  <a:pt x="163647" y="66215"/>
                </a:lnTo>
                <a:cubicBezTo>
                  <a:pt x="159842" y="69999"/>
                  <a:pt x="154133" y="71891"/>
                  <a:pt x="148424" y="71891"/>
                </a:cubicBezTo>
                <a:cubicBezTo>
                  <a:pt x="142716" y="71891"/>
                  <a:pt x="137007" y="69999"/>
                  <a:pt x="133201" y="66215"/>
                </a:cubicBezTo>
                <a:lnTo>
                  <a:pt x="133201" y="66215"/>
                </a:lnTo>
                <a:cubicBezTo>
                  <a:pt x="129396" y="62431"/>
                  <a:pt x="127493" y="57702"/>
                  <a:pt x="127493" y="51080"/>
                </a:cubicBezTo>
                <a:cubicBezTo>
                  <a:pt x="127493" y="45405"/>
                  <a:pt x="129396" y="39729"/>
                  <a:pt x="133201" y="35945"/>
                </a:cubicBezTo>
                <a:lnTo>
                  <a:pt x="133201" y="35945"/>
                </a:lnTo>
                <a:cubicBezTo>
                  <a:pt x="137007" y="32162"/>
                  <a:pt x="141764" y="30270"/>
                  <a:pt x="148424" y="30270"/>
                </a:cubicBezTo>
                <a:cubicBezTo>
                  <a:pt x="154133" y="30270"/>
                  <a:pt x="159842" y="32162"/>
                  <a:pt x="163647" y="35945"/>
                </a:cubicBezTo>
                <a:lnTo>
                  <a:pt x="163647" y="35945"/>
                </a:lnTo>
                <a:cubicBezTo>
                  <a:pt x="167453" y="39729"/>
                  <a:pt x="169356" y="44459"/>
                  <a:pt x="169356" y="51080"/>
                </a:cubicBezTo>
                <a:cubicBezTo>
                  <a:pt x="170307" y="56756"/>
                  <a:pt x="167453" y="62431"/>
                  <a:pt x="163647" y="66215"/>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1" name="Google Shape;51;p4"/>
          <p:cNvGrpSpPr/>
          <p:nvPr/>
        </p:nvGrpSpPr>
        <p:grpSpPr>
          <a:xfrm>
            <a:off x="9005185" y="0"/>
            <a:ext cx="3525984" cy="2857223"/>
            <a:chOff x="1659400" y="1572038"/>
            <a:chExt cx="970931" cy="786778"/>
          </a:xfrm>
        </p:grpSpPr>
        <p:sp>
          <p:nvSpPr>
            <p:cNvPr id="52" name="Google Shape;52;p4"/>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 name="Google Shape;53;p4"/>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Quote Slide">
  <p:cSld name="Quote Slide">
    <p:spTree>
      <p:nvGrpSpPr>
        <p:cNvPr id="1" name="Shape 54"/>
        <p:cNvGrpSpPr/>
        <p:nvPr/>
      </p:nvGrpSpPr>
      <p:grpSpPr>
        <a:xfrm>
          <a:off x="0" y="0"/>
          <a:ext cx="0" cy="0"/>
          <a:chOff x="0" y="0"/>
          <a:chExt cx="0" cy="0"/>
        </a:xfrm>
      </p:grpSpPr>
      <p:sp>
        <p:nvSpPr>
          <p:cNvPr id="55" name="Google Shape;55;p5"/>
          <p:cNvSpPr/>
          <p:nvPr/>
        </p:nvSpPr>
        <p:spPr>
          <a:xfrm>
            <a:off x="4884044" y="0"/>
            <a:ext cx="6417733" cy="6858000"/>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 name="Google Shape;56;p5"/>
          <p:cNvSpPr txBox="1">
            <a:spLocks noGrp="1"/>
          </p:cNvSpPr>
          <p:nvPr>
            <p:ph type="body" idx="1"/>
          </p:nvPr>
        </p:nvSpPr>
        <p:spPr>
          <a:xfrm>
            <a:off x="6096001" y="593579"/>
            <a:ext cx="4724400" cy="5604021"/>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3000"/>
              <a:buFont typeface="Arial"/>
              <a:buNone/>
              <a:defRPr sz="3000" b="0" i="1"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57" name="Google Shape;57;p5"/>
          <p:cNvGrpSpPr/>
          <p:nvPr/>
        </p:nvGrpSpPr>
        <p:grpSpPr>
          <a:xfrm>
            <a:off x="4884044" y="3946789"/>
            <a:ext cx="3525984" cy="2857223"/>
            <a:chOff x="1659400" y="1572038"/>
            <a:chExt cx="970931" cy="786778"/>
          </a:xfrm>
        </p:grpSpPr>
        <p:sp>
          <p:nvSpPr>
            <p:cNvPr id="58" name="Google Shape;58;p5"/>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 name="Google Shape;59;p5"/>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60" name="Google Shape;60;p5"/>
          <p:cNvSpPr>
            <a:spLocks noGrp="1"/>
          </p:cNvSpPr>
          <p:nvPr>
            <p:ph type="pic" idx="2"/>
          </p:nvPr>
        </p:nvSpPr>
        <p:spPr>
          <a:xfrm>
            <a:off x="414116" y="352414"/>
            <a:ext cx="5497412" cy="6099184"/>
          </a:xfrm>
          <a:prstGeom prst="rect">
            <a:avLst/>
          </a:prstGeom>
          <a:solidFill>
            <a:srgbClr val="F2F2F2"/>
          </a:solid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ext Slide 1">
  <p:cSld name="Text Slide 1">
    <p:spTree>
      <p:nvGrpSpPr>
        <p:cNvPr id="1" name="Shape 61"/>
        <p:cNvGrpSpPr/>
        <p:nvPr/>
      </p:nvGrpSpPr>
      <p:grpSpPr>
        <a:xfrm>
          <a:off x="0" y="0"/>
          <a:ext cx="0" cy="0"/>
          <a:chOff x="0" y="0"/>
          <a:chExt cx="0" cy="0"/>
        </a:xfrm>
      </p:grpSpPr>
      <p:sp>
        <p:nvSpPr>
          <p:cNvPr id="62" name="Google Shape;62;p6"/>
          <p:cNvSpPr/>
          <p:nvPr/>
        </p:nvSpPr>
        <p:spPr>
          <a:xfrm>
            <a:off x="0" y="0"/>
            <a:ext cx="12192000" cy="6858000"/>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3" name="Google Shape;63;p6"/>
          <p:cNvSpPr/>
          <p:nvPr/>
        </p:nvSpPr>
        <p:spPr>
          <a:xfrm>
            <a:off x="370688" y="323520"/>
            <a:ext cx="11450624" cy="621096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4" name="Google Shape;64;p6"/>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2E4B"/>
              </a:buClr>
              <a:buSzPts val="2400"/>
              <a:buFont typeface="Arial"/>
              <a:buNone/>
              <a:defRPr sz="2400" b="0" i="0" u="none" strike="noStrike" cap="none">
                <a:solidFill>
                  <a:srgbClr val="092E4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5" name="Google Shape;65;p6"/>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6" name="Google Shape;66;p6"/>
          <p:cNvSpPr/>
          <p:nvPr/>
        </p:nvSpPr>
        <p:spPr>
          <a:xfrm>
            <a:off x="12192000" y="-287867"/>
            <a:ext cx="1185333" cy="714586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hoto Slide">
  <p:cSld name="Photo Slide">
    <p:spTree>
      <p:nvGrpSpPr>
        <p:cNvPr id="1" name="Shape 67"/>
        <p:cNvGrpSpPr/>
        <p:nvPr/>
      </p:nvGrpSpPr>
      <p:grpSpPr>
        <a:xfrm>
          <a:off x="0" y="0"/>
          <a:ext cx="0" cy="0"/>
          <a:chOff x="0" y="0"/>
          <a:chExt cx="0" cy="0"/>
        </a:xfrm>
      </p:grpSpPr>
      <p:sp>
        <p:nvSpPr>
          <p:cNvPr id="68" name="Google Shape;68;p7"/>
          <p:cNvSpPr/>
          <p:nvPr/>
        </p:nvSpPr>
        <p:spPr>
          <a:xfrm>
            <a:off x="0" y="0"/>
            <a:ext cx="6417733" cy="6858000"/>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 name="Google Shape;69;p7"/>
          <p:cNvSpPr txBox="1">
            <a:spLocks noGrp="1"/>
          </p:cNvSpPr>
          <p:nvPr>
            <p:ph type="body" idx="1"/>
          </p:nvPr>
        </p:nvSpPr>
        <p:spPr>
          <a:xfrm>
            <a:off x="898358" y="2107770"/>
            <a:ext cx="4639192" cy="437769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0" name="Google Shape;70;p7"/>
          <p:cNvSpPr txBox="1">
            <a:spLocks noGrp="1"/>
          </p:cNvSpPr>
          <p:nvPr>
            <p:ph type="body" idx="2"/>
          </p:nvPr>
        </p:nvSpPr>
        <p:spPr>
          <a:xfrm>
            <a:off x="898358" y="890242"/>
            <a:ext cx="4757375"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1" name="Google Shape;71;p7"/>
          <p:cNvSpPr>
            <a:spLocks noGrp="1"/>
          </p:cNvSpPr>
          <p:nvPr>
            <p:ph type="pic" idx="3"/>
          </p:nvPr>
        </p:nvSpPr>
        <p:spPr>
          <a:xfrm>
            <a:off x="5888002" y="439730"/>
            <a:ext cx="5660531" cy="6045736"/>
          </a:xfrm>
          <a:prstGeom prst="rect">
            <a:avLst/>
          </a:prstGeom>
          <a:solidFill>
            <a:srgbClr val="F2F2F2"/>
          </a:solidFill>
          <a:ln>
            <a:noFill/>
          </a:ln>
        </p:spPr>
      </p:sp>
      <p:grpSp>
        <p:nvGrpSpPr>
          <p:cNvPr id="72" name="Google Shape;72;p7"/>
          <p:cNvGrpSpPr/>
          <p:nvPr/>
        </p:nvGrpSpPr>
        <p:grpSpPr>
          <a:xfrm>
            <a:off x="-2012374" y="3808246"/>
            <a:ext cx="3525984" cy="2857223"/>
            <a:chOff x="1659400" y="1572038"/>
            <a:chExt cx="970931" cy="786778"/>
          </a:xfrm>
        </p:grpSpPr>
        <p:sp>
          <p:nvSpPr>
            <p:cNvPr id="73" name="Google Shape;73;p7"/>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 name="Google Shape;74;p7"/>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75"/>
        <p:cNvGrpSpPr/>
        <p:nvPr/>
      </p:nvGrpSpPr>
      <p:grpSpPr>
        <a:xfrm>
          <a:off x="0" y="0"/>
          <a:ext cx="0" cy="0"/>
          <a:chOff x="0" y="0"/>
          <a:chExt cx="0" cy="0"/>
        </a:xfrm>
      </p:grpSpPr>
      <p:sp>
        <p:nvSpPr>
          <p:cNvPr id="76" name="Google Shape;76;p8"/>
          <p:cNvSpPr/>
          <p:nvPr/>
        </p:nvSpPr>
        <p:spPr>
          <a:xfrm>
            <a:off x="4605868" y="1"/>
            <a:ext cx="6891866" cy="6858000"/>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7" name="Google Shape;77;p8"/>
          <p:cNvSpPr txBox="1">
            <a:spLocks noGrp="1"/>
          </p:cNvSpPr>
          <p:nvPr>
            <p:ph type="body" idx="1"/>
          </p:nvPr>
        </p:nvSpPr>
        <p:spPr>
          <a:xfrm>
            <a:off x="5943600" y="2076098"/>
            <a:ext cx="4867011" cy="39131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8" name="Google Shape;78;p8"/>
          <p:cNvSpPr txBox="1">
            <a:spLocks noGrp="1"/>
          </p:cNvSpPr>
          <p:nvPr>
            <p:ph type="body" idx="2"/>
          </p:nvPr>
        </p:nvSpPr>
        <p:spPr>
          <a:xfrm>
            <a:off x="5943601" y="647039"/>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79" name="Google Shape;79;p8"/>
          <p:cNvPicPr preferRelativeResize="0"/>
          <p:nvPr/>
        </p:nvPicPr>
        <p:blipFill rotWithShape="1">
          <a:blip r:embed="rId2" cstate="screen">
            <a:alphaModFix/>
            <a:extLst>
              <a:ext uri="{28A0092B-C50C-407E-A947-70E740481C1C}">
                <a14:useLocalDpi xmlns:a14="http://schemas.microsoft.com/office/drawing/2010/main"/>
              </a:ext>
            </a:extLst>
          </a:blip>
          <a:srcRect l="-25867"/>
          <a:stretch/>
        </p:blipFill>
        <p:spPr>
          <a:xfrm flipH="1">
            <a:off x="0" y="1639691"/>
            <a:ext cx="8439100" cy="5375657"/>
          </a:xfrm>
          <a:prstGeom prst="rect">
            <a:avLst/>
          </a:prstGeom>
          <a:noFill/>
          <a:ln>
            <a:noFill/>
          </a:ln>
        </p:spPr>
      </p:pic>
      <p:sp>
        <p:nvSpPr>
          <p:cNvPr id="80" name="Google Shape;80;p8"/>
          <p:cNvSpPr>
            <a:spLocks noGrp="1"/>
          </p:cNvSpPr>
          <p:nvPr>
            <p:ph type="pic" idx="3"/>
          </p:nvPr>
        </p:nvSpPr>
        <p:spPr>
          <a:xfrm>
            <a:off x="0" y="1866787"/>
            <a:ext cx="5130800" cy="3913188"/>
          </a:xfrm>
          <a:prstGeom prst="rect">
            <a:avLst/>
          </a:prstGeom>
          <a:solidFill>
            <a:srgbClr val="D8D8D8"/>
          </a:solidFill>
          <a:ln>
            <a:no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Quote Slide 2">
  <p:cSld name="Quote Slide 2">
    <p:spTree>
      <p:nvGrpSpPr>
        <p:cNvPr id="1" name="Shape 81"/>
        <p:cNvGrpSpPr/>
        <p:nvPr/>
      </p:nvGrpSpPr>
      <p:grpSpPr>
        <a:xfrm>
          <a:off x="0" y="0"/>
          <a:ext cx="0" cy="0"/>
          <a:chOff x="0" y="0"/>
          <a:chExt cx="0" cy="0"/>
        </a:xfrm>
      </p:grpSpPr>
      <p:sp>
        <p:nvSpPr>
          <p:cNvPr id="82" name="Google Shape;82;p9"/>
          <p:cNvSpPr/>
          <p:nvPr/>
        </p:nvSpPr>
        <p:spPr>
          <a:xfrm>
            <a:off x="0" y="1352385"/>
            <a:ext cx="6096000" cy="4388015"/>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 name="Google Shape;83;p9"/>
          <p:cNvSpPr>
            <a:spLocks noGrp="1"/>
          </p:cNvSpPr>
          <p:nvPr>
            <p:ph type="pic" idx="2"/>
          </p:nvPr>
        </p:nvSpPr>
        <p:spPr>
          <a:xfrm>
            <a:off x="0" y="0"/>
            <a:ext cx="12192000" cy="6858000"/>
          </a:xfrm>
          <a:prstGeom prst="rect">
            <a:avLst/>
          </a:prstGeom>
          <a:solidFill>
            <a:srgbClr val="F2F2F2"/>
          </a:solidFill>
          <a:ln>
            <a:noFill/>
          </a:ln>
        </p:spPr>
      </p:sp>
      <p:sp>
        <p:nvSpPr>
          <p:cNvPr id="84" name="Google Shape;84;p9"/>
          <p:cNvSpPr txBox="1">
            <a:spLocks noGrp="1"/>
          </p:cNvSpPr>
          <p:nvPr>
            <p:ph type="body" idx="1"/>
          </p:nvPr>
        </p:nvSpPr>
        <p:spPr>
          <a:xfrm>
            <a:off x="427670" y="1747126"/>
            <a:ext cx="5126463" cy="3565651"/>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3000"/>
              <a:buFont typeface="Arial"/>
              <a:buNone/>
              <a:defRPr sz="3000" b="0" i="1"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85" name="Google Shape;85;p9"/>
          <p:cNvGrpSpPr/>
          <p:nvPr/>
        </p:nvGrpSpPr>
        <p:grpSpPr>
          <a:xfrm>
            <a:off x="-1877189" y="2648392"/>
            <a:ext cx="3525984" cy="2857223"/>
            <a:chOff x="1659400" y="1572038"/>
            <a:chExt cx="970931" cy="786778"/>
          </a:xfrm>
        </p:grpSpPr>
        <p:sp>
          <p:nvSpPr>
            <p:cNvPr id="86" name="Google Shape;86;p9"/>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7" name="Google Shape;87;p9"/>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88"/>
        <p:cNvGrpSpPr/>
        <p:nvPr/>
      </p:nvGrpSpPr>
      <p:grpSpPr>
        <a:xfrm>
          <a:off x="0" y="0"/>
          <a:ext cx="0" cy="0"/>
          <a:chOff x="0" y="0"/>
          <a:chExt cx="0" cy="0"/>
        </a:xfrm>
      </p:grpSpPr>
      <p:sp>
        <p:nvSpPr>
          <p:cNvPr id="89" name="Google Shape;89;p10"/>
          <p:cNvSpPr/>
          <p:nvPr/>
        </p:nvSpPr>
        <p:spPr>
          <a:xfrm>
            <a:off x="-32399" y="3350405"/>
            <a:ext cx="12194195" cy="2415624"/>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0" name="Google Shape;90;p10"/>
          <p:cNvSpPr txBox="1">
            <a:spLocks noGrp="1"/>
          </p:cNvSpPr>
          <p:nvPr>
            <p:ph type="body" idx="1"/>
          </p:nvPr>
        </p:nvSpPr>
        <p:spPr>
          <a:xfrm>
            <a:off x="690953" y="4549217"/>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1" name="Google Shape;91;p10"/>
          <p:cNvSpPr txBox="1">
            <a:spLocks noGrp="1"/>
          </p:cNvSpPr>
          <p:nvPr>
            <p:ph type="body" idx="2"/>
          </p:nvPr>
        </p:nvSpPr>
        <p:spPr>
          <a:xfrm>
            <a:off x="690953" y="3739641"/>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24BAA2"/>
              </a:buClr>
              <a:buSzPts val="5000"/>
              <a:buFont typeface="Arial"/>
              <a:buNone/>
              <a:defRPr sz="50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92" name="Google Shape;92;p10"/>
          <p:cNvGrpSpPr/>
          <p:nvPr/>
        </p:nvGrpSpPr>
        <p:grpSpPr>
          <a:xfrm>
            <a:off x="336354" y="5927698"/>
            <a:ext cx="2735993" cy="679345"/>
            <a:chOff x="0" y="0"/>
            <a:chExt cx="2301694" cy="571500"/>
          </a:xfrm>
        </p:grpSpPr>
        <p:sp>
          <p:nvSpPr>
            <p:cNvPr id="93" name="Google Shape;93;p10"/>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94" name="Google Shape;94;p10"/>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312965" y="96237"/>
              <a:ext cx="1675765" cy="384810"/>
            </a:xfrm>
            <a:prstGeom prst="rect">
              <a:avLst/>
            </a:prstGeom>
            <a:noFill/>
            <a:ln>
              <a:noFill/>
            </a:ln>
          </p:spPr>
        </p:pic>
      </p:grpSp>
      <p:pic>
        <p:nvPicPr>
          <p:cNvPr id="95" name="Google Shape;95;p10"/>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36354" y="587665"/>
            <a:ext cx="5189566" cy="1979955"/>
          </a:xfrm>
          <a:prstGeom prst="rect">
            <a:avLst/>
          </a:prstGeom>
          <a:noFill/>
          <a:ln>
            <a:noFill/>
          </a:ln>
        </p:spPr>
      </p:pic>
      <p:grpSp>
        <p:nvGrpSpPr>
          <p:cNvPr id="96" name="Google Shape;96;p10"/>
          <p:cNvGrpSpPr/>
          <p:nvPr/>
        </p:nvGrpSpPr>
        <p:grpSpPr>
          <a:xfrm>
            <a:off x="9565775" y="3574321"/>
            <a:ext cx="3525984" cy="2857223"/>
            <a:chOff x="1659400" y="1572038"/>
            <a:chExt cx="970931" cy="786778"/>
          </a:xfrm>
        </p:grpSpPr>
        <p:sp>
          <p:nvSpPr>
            <p:cNvPr id="97" name="Google Shape;97;p10"/>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8" name="Google Shape;98;p10"/>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9" name="Google Shape;99;p10"/>
          <p:cNvSpPr/>
          <p:nvPr/>
        </p:nvSpPr>
        <p:spPr>
          <a:xfrm>
            <a:off x="6903719" y="5585903"/>
            <a:ext cx="5257377" cy="756631"/>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sp>
        <p:nvSpPr>
          <p:cNvPr id="100" name="Google Shape;100;p10"/>
          <p:cNvSpPr txBox="1">
            <a:spLocks noGrp="1"/>
          </p:cNvSpPr>
          <p:nvPr>
            <p:ph type="body" idx="3"/>
          </p:nvPr>
        </p:nvSpPr>
        <p:spPr>
          <a:xfrm>
            <a:off x="8064230" y="5611394"/>
            <a:ext cx="3476589" cy="731140"/>
          </a:xfrm>
          <a:prstGeom prst="rect">
            <a:avLst/>
          </a:prstGeom>
          <a:noFill/>
          <a:ln>
            <a:noFill/>
          </a:ln>
        </p:spPr>
        <p:txBody>
          <a:bodyPr spcFirstLastPara="1" wrap="square" lIns="91425" tIns="45700" rIns="91425" bIns="45700" anchor="ctr" anchorCtr="0">
            <a:normAutofit/>
          </a:bodyPr>
          <a:lstStyle>
            <a:lvl1pPr marL="457200" marR="0" lvl="0" indent="-228600" algn="r"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p:nvPr/>
        </p:nvSpPr>
        <p:spPr>
          <a:xfrm rot="-5400000">
            <a:off x="10313073" y="4835824"/>
            <a:ext cx="3173496" cy="24622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rgbClr val="092E4B"/>
                </a:solidFill>
                <a:latin typeface="Calibri"/>
                <a:ea typeface="Calibri"/>
                <a:cs typeface="Calibri"/>
                <a:sym typeface="Calibri"/>
              </a:rPr>
              <a:t>Reframing Skills for Senior Carers</a:t>
            </a:r>
            <a:endParaRPr sz="1000" b="0" i="0" u="none" strike="noStrike" cap="none">
              <a:solidFill>
                <a:srgbClr val="092E4B"/>
              </a:solidFill>
              <a:latin typeface="Calibri"/>
              <a:ea typeface="Calibri"/>
              <a:cs typeface="Calibri"/>
              <a:sym typeface="Calibri"/>
            </a:endParaRPr>
          </a:p>
        </p:txBody>
      </p:sp>
      <p:cxnSp>
        <p:nvCxnSpPr>
          <p:cNvPr id="11" name="Google Shape;11;p1"/>
          <p:cNvCxnSpPr/>
          <p:nvPr/>
        </p:nvCxnSpPr>
        <p:spPr>
          <a:xfrm rot="10800000">
            <a:off x="11791088" y="6608548"/>
            <a:ext cx="224149" cy="0"/>
          </a:xfrm>
          <a:prstGeom prst="straightConnector1">
            <a:avLst/>
          </a:prstGeom>
          <a:noFill/>
          <a:ln w="9525" cap="flat" cmpd="sng">
            <a:solidFill>
              <a:srgbClr val="24BAA2"/>
            </a:solidFill>
            <a:prstDash val="solid"/>
            <a:miter lim="4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hyperlink" Target="https://onlinelibrary.wiley.com/doi/10.1111/opn.12087" TargetMode="External"/><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image" Target="../media/image19.jpeg"/><Relationship Id="rId5" Type="http://schemas.openxmlformats.org/officeDocument/2006/relationships/hyperlink" Target="https://www.homeceuconnection.com/blog/lack-of-training-in-healthcare-opportunities/" TargetMode="External"/><Relationship Id="rId4" Type="http://schemas.openxmlformats.org/officeDocument/2006/relationships/hyperlink" Target="https://blogs.lse.ac.uk/businessreview/2020/08/24/are-healthcare-workers-stressed-by-information-technology/"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8" Type="http://schemas.openxmlformats.org/officeDocument/2006/relationships/image" Target="../media/image29.svg"/><Relationship Id="rId13" Type="http://schemas.openxmlformats.org/officeDocument/2006/relationships/image" Target="../media/image34.png"/><Relationship Id="rId3" Type="http://schemas.openxmlformats.org/officeDocument/2006/relationships/hyperlink" Target="https://www.ncbi.nlm.nih.gov/pmc/articles/PMC8591585/" TargetMode="External"/><Relationship Id="rId7" Type="http://schemas.openxmlformats.org/officeDocument/2006/relationships/image" Target="../media/image28.png"/><Relationship Id="rId12" Type="http://schemas.openxmlformats.org/officeDocument/2006/relationships/image" Target="../media/image33.svg"/><Relationship Id="rId2" Type="http://schemas.openxmlformats.org/officeDocument/2006/relationships/notesSlide" Target="../notesSlides/notesSlide16.xml"/><Relationship Id="rId16" Type="http://schemas.openxmlformats.org/officeDocument/2006/relationships/image" Target="../media/image37.svg"/><Relationship Id="rId1" Type="http://schemas.openxmlformats.org/officeDocument/2006/relationships/slideLayout" Target="../slideLayouts/slideLayout5.xml"/><Relationship Id="rId6" Type="http://schemas.openxmlformats.org/officeDocument/2006/relationships/image" Target="../media/image27.svg"/><Relationship Id="rId11" Type="http://schemas.openxmlformats.org/officeDocument/2006/relationships/image" Target="../media/image32.png"/><Relationship Id="rId5" Type="http://schemas.openxmlformats.org/officeDocument/2006/relationships/image" Target="../media/image26.png"/><Relationship Id="rId15" Type="http://schemas.openxmlformats.org/officeDocument/2006/relationships/image" Target="../media/image36.png"/><Relationship Id="rId10" Type="http://schemas.openxmlformats.org/officeDocument/2006/relationships/image" Target="../media/image31.svg"/><Relationship Id="rId4" Type="http://schemas.openxmlformats.org/officeDocument/2006/relationships/hyperlink" Target="https://www.ncbi.nlm.nih.gov/pmc/articles/PMC7366940/" TargetMode="External"/><Relationship Id="rId9" Type="http://schemas.openxmlformats.org/officeDocument/2006/relationships/image" Target="../media/image30.png"/><Relationship Id="rId14" Type="http://schemas.openxmlformats.org/officeDocument/2006/relationships/image" Target="../media/image35.svg"/></Relationships>
</file>

<file path=ppt/slides/_rels/slide17.xml.rels><?xml version="1.0" encoding="UTF-8" standalone="yes"?>
<Relationships xmlns="http://schemas.openxmlformats.org/package/2006/relationships"><Relationship Id="rId3" Type="http://schemas.openxmlformats.org/officeDocument/2006/relationships/hyperlink" Target="https://www.housinglin.org.uk/Topics/type/The-TAPPI-Inquiry-Report-Technology-for-our-Ageing-Population-Panel-for-Innovation-Phase-One/" TargetMode="External"/><Relationship Id="rId2" Type="http://schemas.openxmlformats.org/officeDocument/2006/relationships/notesSlide" Target="../notesSlides/notesSlide17.xml"/><Relationship Id="rId1" Type="http://schemas.openxmlformats.org/officeDocument/2006/relationships/slideLayout" Target="../slideLayouts/slideLayout5.xml"/><Relationship Id="rId5" Type="http://schemas.openxmlformats.org/officeDocument/2006/relationships/image" Target="../media/image38.png"/><Relationship Id="rId4" Type="http://schemas.openxmlformats.org/officeDocument/2006/relationships/hyperlink" Target="https://www.housinglin.org.uk/_assets/Resources/Housing/Support_materials/Reports/HLIN-TAPPI-Report.pdf"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hyperlink" Target="https://www.ahcancal.org/News-and-Communications/Fact-Sheets/FactSheets/BLS-Report-LTC-Job-Losses.pdf" TargetMode="External"/><Relationship Id="rId2" Type="http://schemas.openxmlformats.org/officeDocument/2006/relationships/notesSlide" Target="../notesSlides/notesSlide19.xml"/><Relationship Id="rId1" Type="http://schemas.openxmlformats.org/officeDocument/2006/relationships/slideLayout" Target="../slideLayouts/slideLayout5.xml"/><Relationship Id="rId5" Type="http://schemas.openxmlformats.org/officeDocument/2006/relationships/image" Target="../media/image40.jpeg"/><Relationship Id="rId4" Type="http://schemas.openxmlformats.org/officeDocument/2006/relationships/image" Target="../media/image3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carepredict.com/blog/how-technology-can-help-senior-living-retain-staff/" TargetMode="External"/><Relationship Id="rId2" Type="http://schemas.openxmlformats.org/officeDocument/2006/relationships/notesSlide" Target="../notesSlides/notesSlide20.xml"/><Relationship Id="rId1" Type="http://schemas.openxmlformats.org/officeDocument/2006/relationships/slideLayout" Target="../slideLayouts/slideLayout5.xml"/><Relationship Id="rId5" Type="http://schemas.openxmlformats.org/officeDocument/2006/relationships/image" Target="../media/image39.png"/><Relationship Id="rId4" Type="http://schemas.openxmlformats.org/officeDocument/2006/relationships/image" Target="../media/image41.png"/></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7.xml"/><Relationship Id="rId1" Type="http://schemas.openxmlformats.org/officeDocument/2006/relationships/video" Target="https://www.youtube.com/embed/sF-XYdVF3MY?feature=oembed" TargetMode="External"/><Relationship Id="rId6" Type="http://schemas.openxmlformats.org/officeDocument/2006/relationships/hyperlink" Target="https://www.youtube.com/watch?v=sF-XYdVF3MY&amp;t=2s" TargetMode="External"/><Relationship Id="rId5" Type="http://schemas.openxmlformats.org/officeDocument/2006/relationships/image" Target="../media/image42.jpeg"/><Relationship Id="rId4" Type="http://schemas.openxmlformats.org/officeDocument/2006/relationships/hyperlink" Target="https://www.local.gov.uk/case-studies/taking-strain-cobots-care" TargetMode="Externa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7.xml"/><Relationship Id="rId1" Type="http://schemas.openxmlformats.org/officeDocument/2006/relationships/video" Target="https://www.youtube.com/embed/wo1u8Qx4DLw?feature=oembed" TargetMode="External"/><Relationship Id="rId6" Type="http://schemas.openxmlformats.org/officeDocument/2006/relationships/hyperlink" Target="https://www.youtube.com/watch?v=wo1u8Qx4DLw" TargetMode="External"/><Relationship Id="rId5" Type="http://schemas.openxmlformats.org/officeDocument/2006/relationships/image" Target="../media/image43.jpeg"/><Relationship Id="rId4" Type="http://schemas.openxmlformats.org/officeDocument/2006/relationships/hyperlink" Target="https://www.thedtgroup.org/brain-injury" TargetMode="Externa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7.xml"/><Relationship Id="rId1" Type="http://schemas.openxmlformats.org/officeDocument/2006/relationships/video" Target="https://www.youtube.com/embed/Z1l2X1ipfPc?feature=oembed" TargetMode="External"/><Relationship Id="rId6" Type="http://schemas.openxmlformats.org/officeDocument/2006/relationships/hyperlink" Target="https://www.youtube.com/watch?v=Z1l2X1ipfPc" TargetMode="External"/><Relationship Id="rId5" Type="http://schemas.openxmlformats.org/officeDocument/2006/relationships/image" Target="../media/image44.jpeg"/><Relationship Id="rId4" Type="http://schemas.openxmlformats.org/officeDocument/2006/relationships/hyperlink" Target="https://www.alayacare.com/care-worker-mobile-application" TargetMode="Externa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8" Type="http://schemas.openxmlformats.org/officeDocument/2006/relationships/image" Target="../media/image51.svg"/><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notesSlide" Target="../notesSlides/notesSlide29.xml"/><Relationship Id="rId1" Type="http://schemas.openxmlformats.org/officeDocument/2006/relationships/slideLayout" Target="../slideLayouts/slideLayout5.xml"/><Relationship Id="rId6" Type="http://schemas.openxmlformats.org/officeDocument/2006/relationships/image" Target="../media/image49.svg"/><Relationship Id="rId5" Type="http://schemas.openxmlformats.org/officeDocument/2006/relationships/image" Target="../media/image48.png"/><Relationship Id="rId10" Type="http://schemas.openxmlformats.org/officeDocument/2006/relationships/image" Target="../media/image53.svg"/><Relationship Id="rId4" Type="http://schemas.openxmlformats.org/officeDocument/2006/relationships/image" Target="../media/image47.svg"/><Relationship Id="rId9" Type="http://schemas.openxmlformats.org/officeDocument/2006/relationships/image" Target="../media/image5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2.xml"/><Relationship Id="rId1" Type="http://schemas.openxmlformats.org/officeDocument/2006/relationships/slideLayout" Target="../slideLayouts/slideLayout5.xml"/><Relationship Id="rId4" Type="http://schemas.openxmlformats.org/officeDocument/2006/relationships/image" Target="../media/image39.png"/></Relationships>
</file>

<file path=ppt/slides/_rels/slide3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sv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11.png"/><Relationship Id="rId11" Type="http://schemas.openxmlformats.org/officeDocument/2006/relationships/image" Target="../media/image16.svg"/><Relationship Id="rId5" Type="http://schemas.openxmlformats.org/officeDocument/2006/relationships/image" Target="../media/image10.sv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svg"/></Relationships>
</file>

<file path=ppt/slides/_rels/slide7.xml.rels><?xml version="1.0" encoding="UTF-8" standalone="yes"?>
<Relationships xmlns="http://schemas.openxmlformats.org/package/2006/relationships"><Relationship Id="rId3" Type="http://schemas.openxmlformats.org/officeDocument/2006/relationships/hyperlink" Target="https://www.un.org/development/desa/pd/sites/www.un.org.development.desa.pd/files/wpp2022_summary_of_results.pdf" TargetMode="External"/><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hyperlink" Target="https://theconversation.com/why-care-workers-are-feeling-less-valued-and-leaving-the-sector-after-the-pandemic-169961" TargetMode="External"/><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17.jpeg"/><Relationship Id="rId4" Type="http://schemas.openxmlformats.org/officeDocument/2006/relationships/hyperlink" Target="https://journals.sagepub.com/doi/full/10.1177/20552076221102771" TargetMode="Externa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video" Target="https://www.youtube.com/embed/qwwPnjzIXbQ?start=1&amp;feature=oembed" TargetMode="External"/><Relationship Id="rId5" Type="http://schemas.openxmlformats.org/officeDocument/2006/relationships/hyperlink" Target="https://www.youtube.com/watch?v=qwwPnjzIXbQ&amp;t=1s" TargetMode="External"/><Relationship Id="rId4"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12"/>
          <p:cNvSpPr txBox="1">
            <a:spLocks noGrp="1"/>
          </p:cNvSpPr>
          <p:nvPr>
            <p:ph type="body" idx="1"/>
          </p:nvPr>
        </p:nvSpPr>
        <p:spPr>
          <a:xfrm>
            <a:off x="575872" y="3922850"/>
            <a:ext cx="4299600" cy="1008300"/>
          </a:xfrm>
          <a:prstGeom prst="rect">
            <a:avLst/>
          </a:prstGeom>
          <a:noFill/>
          <a:ln>
            <a:noFill/>
          </a:ln>
        </p:spPr>
        <p:txBody>
          <a:bodyPr spcFirstLastPara="1" wrap="square" lIns="91425" tIns="45700" rIns="91425" bIns="45700" anchor="t" anchorCtr="0">
            <a:noAutofit/>
          </a:bodyPr>
          <a:lstStyle/>
          <a:p>
            <a:pPr marL="0" lvl="0" indent="0" algn="l" rtl="0">
              <a:lnSpc>
                <a:spcPct val="98850"/>
              </a:lnSpc>
              <a:spcBef>
                <a:spcPts val="0"/>
              </a:spcBef>
              <a:spcAft>
                <a:spcPts val="0"/>
              </a:spcAft>
              <a:buClr>
                <a:schemeClr val="lt1"/>
              </a:buClr>
              <a:buSzPts val="4000"/>
              <a:buNone/>
            </a:pPr>
            <a:r>
              <a:rPr lang="en-US" dirty="0"/>
              <a:t>Reframing Skills for Senior </a:t>
            </a:r>
            <a:r>
              <a:rPr lang="en-US" dirty="0" err="1"/>
              <a:t>Carers</a:t>
            </a:r>
            <a:endParaRPr dirty="0"/>
          </a:p>
        </p:txBody>
      </p:sp>
      <p:sp>
        <p:nvSpPr>
          <p:cNvPr id="108" name="Google Shape;108;p12"/>
          <p:cNvSpPr txBox="1">
            <a:spLocks noGrp="1"/>
          </p:cNvSpPr>
          <p:nvPr>
            <p:ph type="body" idx="2"/>
          </p:nvPr>
        </p:nvSpPr>
        <p:spPr>
          <a:xfrm>
            <a:off x="618012" y="3232383"/>
            <a:ext cx="3312000" cy="533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3200"/>
              <a:buNone/>
            </a:pPr>
            <a:r>
              <a:rPr lang="en-US" b="1"/>
              <a:t>Introduction</a:t>
            </a:r>
            <a:endParaRPr/>
          </a:p>
        </p:txBody>
      </p:sp>
      <p:pic>
        <p:nvPicPr>
          <p:cNvPr id="109" name="Google Shape;109;p12"/>
          <p:cNvPicPr preferRelativeResize="0">
            <a:picLocks noGrp="1"/>
          </p:cNvPicPr>
          <p:nvPr>
            <p:ph type="pic" idx="3"/>
          </p:nvPr>
        </p:nvPicPr>
        <p:blipFill rotWithShape="1">
          <a:blip r:embed="rId3" cstate="screen">
            <a:alphaModFix/>
            <a:extLst>
              <a:ext uri="{28A0092B-C50C-407E-A947-70E740481C1C}">
                <a14:useLocalDpi xmlns:a14="http://schemas.microsoft.com/office/drawing/2010/main"/>
              </a:ext>
            </a:extLst>
          </a:blip>
          <a:srcRect/>
          <a:stretch/>
        </p:blipFill>
        <p:spPr>
          <a:xfrm>
            <a:off x="5718875" y="423474"/>
            <a:ext cx="5982504" cy="4551483"/>
          </a:xfrm>
          <a:prstGeom prst="rect">
            <a:avLst/>
          </a:prstGeom>
          <a:solidFill>
            <a:srgbClr val="F2F2F2"/>
          </a:solidFill>
          <a:ln>
            <a:noFill/>
          </a:ln>
        </p:spPr>
      </p:pic>
      <p:sp>
        <p:nvSpPr>
          <p:cNvPr id="110" name="Google Shape;110;p12"/>
          <p:cNvSpPr txBox="1">
            <a:spLocks noGrp="1"/>
          </p:cNvSpPr>
          <p:nvPr>
            <p:ph type="body" idx="4"/>
          </p:nvPr>
        </p:nvSpPr>
        <p:spPr>
          <a:xfrm>
            <a:off x="7918315" y="5611394"/>
            <a:ext cx="3622500" cy="731100"/>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lt1"/>
              </a:buClr>
              <a:buSzPts val="2800"/>
              <a:buNone/>
            </a:pPr>
            <a:r>
              <a:rPr lang="en-US"/>
              <a:t>﻿www.housingcare.net</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2"/>
          <p:cNvSpPr txBox="1">
            <a:spLocks noGrp="1"/>
          </p:cNvSpPr>
          <p:nvPr>
            <p:ph type="body" idx="1"/>
          </p:nvPr>
        </p:nvSpPr>
        <p:spPr>
          <a:xfrm>
            <a:off x="5582524" y="2830166"/>
            <a:ext cx="4123451" cy="225304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dirty="0"/>
              <a:t>Caring through Technology: </a:t>
            </a:r>
          </a:p>
          <a:p>
            <a:pPr marL="0" lvl="0" indent="0" algn="l" rtl="0">
              <a:lnSpc>
                <a:spcPct val="90000"/>
              </a:lnSpc>
              <a:spcBef>
                <a:spcPts val="0"/>
              </a:spcBef>
              <a:spcAft>
                <a:spcPts val="0"/>
              </a:spcAft>
              <a:buClr>
                <a:schemeClr val="lt1"/>
              </a:buClr>
              <a:buSzPts val="4800"/>
              <a:buNone/>
            </a:pPr>
            <a:r>
              <a:rPr lang="en-US" dirty="0"/>
              <a:t>Is it Possible?</a:t>
            </a:r>
            <a:endParaRPr dirty="0"/>
          </a:p>
        </p:txBody>
      </p:sp>
      <p:sp>
        <p:nvSpPr>
          <p:cNvPr id="204" name="Google Shape;204;p22"/>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a:t>02</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3"/>
          <p:cNvSpPr txBox="1">
            <a:spLocks noGrp="1"/>
          </p:cNvSpPr>
          <p:nvPr>
            <p:ph type="body" idx="1"/>
          </p:nvPr>
        </p:nvSpPr>
        <p:spPr>
          <a:xfrm>
            <a:off x="3720465" y="967488"/>
            <a:ext cx="7890159" cy="4923024"/>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rgbClr val="092E4B"/>
              </a:buClr>
              <a:buSzPts val="2400"/>
              <a:buNone/>
            </a:pPr>
            <a:r>
              <a:rPr lang="en-US" b="1" dirty="0">
                <a:solidFill>
                  <a:srgbClr val="7F3494"/>
                </a:solidFill>
              </a:rPr>
              <a:t>We have two questions for the two types of Care Workers according to their experience…</a:t>
            </a:r>
            <a:endParaRPr dirty="0"/>
          </a:p>
          <a:p>
            <a:pPr marL="0" lvl="0" indent="0" algn="just" rtl="0">
              <a:lnSpc>
                <a:spcPct val="90000"/>
              </a:lnSpc>
              <a:spcBef>
                <a:spcPts val="0"/>
              </a:spcBef>
              <a:spcAft>
                <a:spcPts val="0"/>
              </a:spcAft>
              <a:buClr>
                <a:srgbClr val="092E4B"/>
              </a:buClr>
              <a:buSzPts val="2400"/>
              <a:buNone/>
            </a:pPr>
            <a:endParaRPr dirty="0">
              <a:solidFill>
                <a:srgbClr val="002060"/>
              </a:solidFill>
            </a:endParaRPr>
          </a:p>
          <a:p>
            <a:pPr lvl="0" indent="-457200" algn="just" rtl="0">
              <a:lnSpc>
                <a:spcPct val="90000"/>
              </a:lnSpc>
              <a:spcBef>
                <a:spcPts val="0"/>
              </a:spcBef>
              <a:spcAft>
                <a:spcPts val="0"/>
              </a:spcAft>
              <a:buClr>
                <a:srgbClr val="092E4B"/>
              </a:buClr>
              <a:buSzPts val="2400"/>
              <a:buFont typeface="+mj-lt"/>
              <a:buAutoNum type="arabicParenR"/>
            </a:pPr>
            <a:r>
              <a:rPr lang="en-US" b="1" dirty="0">
                <a:solidFill>
                  <a:srgbClr val="002060"/>
                </a:solidFill>
              </a:rPr>
              <a:t>Those with more than 15-20 years of experience…</a:t>
            </a:r>
            <a:endParaRPr dirty="0">
              <a:solidFill>
                <a:srgbClr val="002060"/>
              </a:solidFill>
            </a:endParaRPr>
          </a:p>
          <a:p>
            <a:pPr marL="457200" lvl="0" indent="-304800" algn="just" rtl="0">
              <a:lnSpc>
                <a:spcPct val="90000"/>
              </a:lnSpc>
              <a:spcBef>
                <a:spcPts val="0"/>
              </a:spcBef>
              <a:spcAft>
                <a:spcPts val="0"/>
              </a:spcAft>
              <a:buClr>
                <a:srgbClr val="092E4B"/>
              </a:buClr>
              <a:buSzPts val="2400"/>
              <a:buNone/>
            </a:pPr>
            <a:endParaRPr dirty="0">
              <a:solidFill>
                <a:srgbClr val="002060"/>
              </a:solidFill>
            </a:endParaRPr>
          </a:p>
          <a:p>
            <a:pPr marL="342900" lvl="0" indent="-342900" algn="just" rtl="0">
              <a:lnSpc>
                <a:spcPct val="90000"/>
              </a:lnSpc>
              <a:spcBef>
                <a:spcPts val="0"/>
              </a:spcBef>
              <a:spcAft>
                <a:spcPts val="0"/>
              </a:spcAft>
              <a:buClr>
                <a:srgbClr val="092E4B"/>
              </a:buClr>
              <a:buSzPts val="2400"/>
              <a:buFont typeface="Arial" panose="020B0604020202020204" pitchFamily="34" charset="0"/>
              <a:buChar char="•"/>
            </a:pPr>
            <a:r>
              <a:rPr lang="en-US" dirty="0">
                <a:solidFill>
                  <a:srgbClr val="002060"/>
                </a:solidFill>
              </a:rPr>
              <a:t>How has the way of working changed since you started?</a:t>
            </a:r>
            <a:endParaRPr dirty="0">
              <a:solidFill>
                <a:srgbClr val="002060"/>
              </a:solidFill>
            </a:endParaRPr>
          </a:p>
          <a:p>
            <a:pPr marL="342900" lvl="0" indent="-342900" algn="just" rtl="0">
              <a:lnSpc>
                <a:spcPct val="90000"/>
              </a:lnSpc>
              <a:spcBef>
                <a:spcPts val="0"/>
              </a:spcBef>
              <a:spcAft>
                <a:spcPts val="0"/>
              </a:spcAft>
              <a:buClr>
                <a:srgbClr val="092E4B"/>
              </a:buClr>
              <a:buSzPts val="2400"/>
              <a:buFont typeface="Arial" panose="020B0604020202020204" pitchFamily="34" charset="0"/>
              <a:buChar char="•"/>
            </a:pPr>
            <a:r>
              <a:rPr lang="en-US" dirty="0">
                <a:solidFill>
                  <a:srgbClr val="002060"/>
                </a:solidFill>
              </a:rPr>
              <a:t>Does technology make it simpler?</a:t>
            </a:r>
            <a:endParaRPr dirty="0">
              <a:solidFill>
                <a:srgbClr val="002060"/>
              </a:solidFill>
            </a:endParaRPr>
          </a:p>
          <a:p>
            <a:pPr marL="342900" lvl="0" indent="-190500" algn="just" rtl="0">
              <a:lnSpc>
                <a:spcPct val="90000"/>
              </a:lnSpc>
              <a:spcBef>
                <a:spcPts val="0"/>
              </a:spcBef>
              <a:spcAft>
                <a:spcPts val="0"/>
              </a:spcAft>
              <a:buClr>
                <a:srgbClr val="092E4B"/>
              </a:buClr>
              <a:buSzPts val="2400"/>
              <a:buFont typeface="Calibri"/>
              <a:buNone/>
            </a:pPr>
            <a:endParaRPr dirty="0">
              <a:solidFill>
                <a:srgbClr val="002060"/>
              </a:solidFill>
            </a:endParaRPr>
          </a:p>
          <a:p>
            <a:pPr marL="0" lvl="0" indent="0" algn="just" rtl="0">
              <a:lnSpc>
                <a:spcPct val="90000"/>
              </a:lnSpc>
              <a:spcBef>
                <a:spcPts val="0"/>
              </a:spcBef>
              <a:spcAft>
                <a:spcPts val="0"/>
              </a:spcAft>
              <a:buClr>
                <a:srgbClr val="092E4B"/>
              </a:buClr>
              <a:buSzPts val="2400"/>
              <a:buNone/>
            </a:pPr>
            <a:r>
              <a:rPr lang="en-US" b="1" dirty="0">
                <a:solidFill>
                  <a:srgbClr val="002060"/>
                </a:solidFill>
              </a:rPr>
              <a:t>2) Those with less than 10-15 years of experience… </a:t>
            </a:r>
            <a:endParaRPr dirty="0">
              <a:solidFill>
                <a:srgbClr val="002060"/>
              </a:solidFill>
            </a:endParaRPr>
          </a:p>
          <a:p>
            <a:pPr marL="0" lvl="0" indent="0" algn="just" rtl="0">
              <a:lnSpc>
                <a:spcPct val="90000"/>
              </a:lnSpc>
              <a:spcBef>
                <a:spcPts val="0"/>
              </a:spcBef>
              <a:spcAft>
                <a:spcPts val="0"/>
              </a:spcAft>
              <a:buClr>
                <a:srgbClr val="092E4B"/>
              </a:buClr>
              <a:buSzPts val="2400"/>
              <a:buNone/>
            </a:pPr>
            <a:endParaRPr dirty="0">
              <a:solidFill>
                <a:srgbClr val="002060"/>
              </a:solidFill>
            </a:endParaRPr>
          </a:p>
          <a:p>
            <a:pPr marL="342900" lvl="0" indent="-342900" algn="just" rtl="0">
              <a:lnSpc>
                <a:spcPct val="90000"/>
              </a:lnSpc>
              <a:spcBef>
                <a:spcPts val="0"/>
              </a:spcBef>
              <a:spcAft>
                <a:spcPts val="0"/>
              </a:spcAft>
              <a:buClr>
                <a:srgbClr val="092E4B"/>
              </a:buClr>
              <a:buSzPts val="2400"/>
              <a:buFont typeface="Arial" panose="020B0604020202020204" pitchFamily="34" charset="0"/>
              <a:buChar char="•"/>
            </a:pPr>
            <a:r>
              <a:rPr lang="en-US" dirty="0">
                <a:solidFill>
                  <a:srgbClr val="002060"/>
                </a:solidFill>
              </a:rPr>
              <a:t>Do you believe that technology is necessary to carry out your work?</a:t>
            </a:r>
            <a:endParaRPr dirty="0">
              <a:solidFill>
                <a:srgbClr val="002060"/>
              </a:solidFill>
            </a:endParaRPr>
          </a:p>
          <a:p>
            <a:pPr marL="342900" lvl="0" indent="-342900" algn="just" rtl="0">
              <a:lnSpc>
                <a:spcPct val="90000"/>
              </a:lnSpc>
              <a:spcBef>
                <a:spcPts val="0"/>
              </a:spcBef>
              <a:spcAft>
                <a:spcPts val="0"/>
              </a:spcAft>
              <a:buClr>
                <a:srgbClr val="092E4B"/>
              </a:buClr>
              <a:buSzPts val="2400"/>
              <a:buFont typeface="Arial" panose="020B0604020202020204" pitchFamily="34" charset="0"/>
              <a:buChar char="•"/>
            </a:pPr>
            <a:r>
              <a:rPr lang="en-US" dirty="0">
                <a:solidFill>
                  <a:srgbClr val="002060"/>
                </a:solidFill>
              </a:rPr>
              <a:t>What kind of technology are you lacking in your work?</a:t>
            </a:r>
            <a:endParaRPr dirty="0">
              <a:solidFill>
                <a:srgbClr val="002060"/>
              </a:solidFill>
            </a:endParaRPr>
          </a:p>
        </p:txBody>
      </p:sp>
      <p:sp>
        <p:nvSpPr>
          <p:cNvPr id="210" name="Google Shape;210;p23"/>
          <p:cNvSpPr txBox="1">
            <a:spLocks noGrp="1"/>
          </p:cNvSpPr>
          <p:nvPr>
            <p:ph type="body" idx="2"/>
          </p:nvPr>
        </p:nvSpPr>
        <p:spPr>
          <a:xfrm>
            <a:off x="185244" y="842523"/>
            <a:ext cx="3248025" cy="803654"/>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en-US" sz="3600" dirty="0">
                <a:latin typeface="Calibri"/>
                <a:ea typeface="Calibri"/>
                <a:cs typeface="Calibri"/>
                <a:sym typeface="Calibri"/>
              </a:rPr>
              <a:t> </a:t>
            </a:r>
            <a:r>
              <a:rPr lang="en-US" dirty="0">
                <a:latin typeface="Calibri"/>
                <a:ea typeface="Calibri"/>
                <a:cs typeface="Calibri"/>
                <a:sym typeface="Calibri"/>
              </a:rPr>
              <a:t>T</a:t>
            </a:r>
            <a:r>
              <a:rPr lang="en-US" sz="3600" dirty="0">
                <a:latin typeface="Calibri"/>
                <a:ea typeface="Calibri"/>
                <a:cs typeface="Calibri"/>
                <a:sym typeface="Calibri"/>
              </a:rPr>
              <a:t>he best way to </a:t>
            </a:r>
            <a:r>
              <a:rPr lang="en-US" dirty="0"/>
              <a:t>grow</a:t>
            </a:r>
            <a:r>
              <a:rPr lang="en-US" sz="3600" dirty="0">
                <a:latin typeface="Calibri"/>
                <a:ea typeface="Calibri"/>
                <a:cs typeface="Calibri"/>
                <a:sym typeface="Calibri"/>
              </a:rPr>
              <a:t> an idea is by asking ourselves…</a:t>
            </a:r>
            <a:endParaRPr dirty="0"/>
          </a:p>
        </p:txBody>
      </p:sp>
      <p:grpSp>
        <p:nvGrpSpPr>
          <p:cNvPr id="2" name="Group 1">
            <a:extLst>
              <a:ext uri="{FF2B5EF4-FFF2-40B4-BE49-F238E27FC236}">
                <a16:creationId xmlns:a16="http://schemas.microsoft.com/office/drawing/2014/main" id="{24B683AE-C169-6BF4-E8F9-70EFC3B3032C}"/>
              </a:ext>
            </a:extLst>
          </p:cNvPr>
          <p:cNvGrpSpPr/>
          <p:nvPr/>
        </p:nvGrpSpPr>
        <p:grpSpPr>
          <a:xfrm>
            <a:off x="1333500" y="3840086"/>
            <a:ext cx="1297187" cy="1303414"/>
            <a:chOff x="8736336" y="773976"/>
            <a:chExt cx="925001" cy="925018"/>
          </a:xfrm>
          <a:solidFill>
            <a:srgbClr val="002060"/>
          </a:solidFill>
        </p:grpSpPr>
        <p:grpSp>
          <p:nvGrpSpPr>
            <p:cNvPr id="3" name="Graphic 2">
              <a:extLst>
                <a:ext uri="{FF2B5EF4-FFF2-40B4-BE49-F238E27FC236}">
                  <a16:creationId xmlns:a16="http://schemas.microsoft.com/office/drawing/2014/main" id="{37609644-67B4-BAAF-A4C9-F7F02450D0EE}"/>
                </a:ext>
              </a:extLst>
            </p:cNvPr>
            <p:cNvGrpSpPr/>
            <p:nvPr/>
          </p:nvGrpSpPr>
          <p:grpSpPr>
            <a:xfrm>
              <a:off x="8736336" y="773976"/>
              <a:ext cx="925001" cy="925018"/>
              <a:chOff x="8736336" y="773976"/>
              <a:chExt cx="925001" cy="925018"/>
            </a:xfrm>
            <a:grpFill/>
          </p:grpSpPr>
          <p:sp>
            <p:nvSpPr>
              <p:cNvPr id="6" name="Freeform 306">
                <a:extLst>
                  <a:ext uri="{FF2B5EF4-FFF2-40B4-BE49-F238E27FC236}">
                    <a16:creationId xmlns:a16="http://schemas.microsoft.com/office/drawing/2014/main" id="{DE87F5D2-D4BF-10C8-6ABB-AEC4E0AD33B9}"/>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grpFill/>
              <a:ln w="9028" cap="flat">
                <a:noFill/>
                <a:prstDash val="solid"/>
                <a:miter/>
              </a:ln>
            </p:spPr>
            <p:txBody>
              <a:bodyPr rtlCol="0" anchor="ctr"/>
              <a:lstStyle/>
              <a:p>
                <a:endParaRPr lang="en-US"/>
              </a:p>
            </p:txBody>
          </p:sp>
          <p:sp>
            <p:nvSpPr>
              <p:cNvPr id="7" name="Freeform 307">
                <a:extLst>
                  <a:ext uri="{FF2B5EF4-FFF2-40B4-BE49-F238E27FC236}">
                    <a16:creationId xmlns:a16="http://schemas.microsoft.com/office/drawing/2014/main" id="{A5EBA7C9-8FFE-1300-D051-133511DA058C}"/>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grpFill/>
              <a:ln w="9028" cap="flat">
                <a:noFill/>
                <a:prstDash val="solid"/>
                <a:miter/>
              </a:ln>
            </p:spPr>
            <p:txBody>
              <a:bodyPr rtlCol="0" anchor="ctr"/>
              <a:lstStyle/>
              <a:p>
                <a:endParaRPr lang="en-US"/>
              </a:p>
            </p:txBody>
          </p:sp>
          <p:sp>
            <p:nvSpPr>
              <p:cNvPr id="8" name="Freeform 308">
                <a:extLst>
                  <a:ext uri="{FF2B5EF4-FFF2-40B4-BE49-F238E27FC236}">
                    <a16:creationId xmlns:a16="http://schemas.microsoft.com/office/drawing/2014/main" id="{6A54FDE8-DFD7-974D-2F3B-964AAF91E28C}"/>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grpFill/>
              <a:ln w="9028" cap="flat">
                <a:noFill/>
                <a:prstDash val="solid"/>
                <a:miter/>
              </a:ln>
            </p:spPr>
            <p:txBody>
              <a:bodyPr rtlCol="0" anchor="ctr"/>
              <a:lstStyle/>
              <a:p>
                <a:endParaRPr lang="en-US"/>
              </a:p>
            </p:txBody>
          </p:sp>
          <p:sp>
            <p:nvSpPr>
              <p:cNvPr id="9" name="Freeform 309">
                <a:extLst>
                  <a:ext uri="{FF2B5EF4-FFF2-40B4-BE49-F238E27FC236}">
                    <a16:creationId xmlns:a16="http://schemas.microsoft.com/office/drawing/2014/main" id="{0CB55E59-6B96-1E4F-06F7-AC12DEE6A175}"/>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grpFill/>
              <a:ln w="9028" cap="flat">
                <a:noFill/>
                <a:prstDash val="solid"/>
                <a:miter/>
              </a:ln>
            </p:spPr>
            <p:txBody>
              <a:bodyPr rtlCol="0" anchor="ctr"/>
              <a:lstStyle/>
              <a:p>
                <a:endParaRPr lang="en-US"/>
              </a:p>
            </p:txBody>
          </p:sp>
          <p:sp>
            <p:nvSpPr>
              <p:cNvPr id="10" name="Freeform 310">
                <a:extLst>
                  <a:ext uri="{FF2B5EF4-FFF2-40B4-BE49-F238E27FC236}">
                    <a16:creationId xmlns:a16="http://schemas.microsoft.com/office/drawing/2014/main" id="{477B6F07-9AC5-9A84-17D8-7B96357909DD}"/>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grpFill/>
              <a:ln w="9028" cap="flat">
                <a:noFill/>
                <a:prstDash val="solid"/>
                <a:miter/>
              </a:ln>
            </p:spPr>
            <p:txBody>
              <a:bodyPr rtlCol="0" anchor="ctr"/>
              <a:lstStyle/>
              <a:p>
                <a:endParaRPr lang="en-US"/>
              </a:p>
            </p:txBody>
          </p:sp>
          <p:sp>
            <p:nvSpPr>
              <p:cNvPr id="11" name="Freeform 311">
                <a:extLst>
                  <a:ext uri="{FF2B5EF4-FFF2-40B4-BE49-F238E27FC236}">
                    <a16:creationId xmlns:a16="http://schemas.microsoft.com/office/drawing/2014/main" id="{6C21F8E5-6238-B4E1-B35E-31C559C034C0}"/>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grpFill/>
              <a:ln w="9028" cap="flat">
                <a:noFill/>
                <a:prstDash val="solid"/>
                <a:miter/>
              </a:ln>
            </p:spPr>
            <p:txBody>
              <a:bodyPr rtlCol="0" anchor="ctr"/>
              <a:lstStyle/>
              <a:p>
                <a:endParaRPr lang="en-US"/>
              </a:p>
            </p:txBody>
          </p:sp>
          <p:sp>
            <p:nvSpPr>
              <p:cNvPr id="12" name="Freeform 312">
                <a:extLst>
                  <a:ext uri="{FF2B5EF4-FFF2-40B4-BE49-F238E27FC236}">
                    <a16:creationId xmlns:a16="http://schemas.microsoft.com/office/drawing/2014/main" id="{4A60324B-8D8A-80E8-0459-1B4D6051D84C}"/>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grpFill/>
              <a:ln w="9028" cap="flat">
                <a:noFill/>
                <a:prstDash val="solid"/>
                <a:miter/>
              </a:ln>
            </p:spPr>
            <p:txBody>
              <a:bodyPr rtlCol="0" anchor="ctr"/>
              <a:lstStyle/>
              <a:p>
                <a:endParaRPr lang="en-US"/>
              </a:p>
            </p:txBody>
          </p:sp>
        </p:grpSp>
        <p:sp>
          <p:nvSpPr>
            <p:cNvPr id="4" name="Freeform 304">
              <a:extLst>
                <a:ext uri="{FF2B5EF4-FFF2-40B4-BE49-F238E27FC236}">
                  <a16:creationId xmlns:a16="http://schemas.microsoft.com/office/drawing/2014/main" id="{CBE74A11-42B6-E9ED-BAFB-6057C0472E81}"/>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solidFill>
              <a:srgbClr val="24BAA2"/>
            </a:solidFill>
            <a:ln w="9028" cap="flat">
              <a:noFill/>
              <a:prstDash val="solid"/>
              <a:miter/>
            </a:ln>
          </p:spPr>
          <p:txBody>
            <a:bodyPr rtlCol="0" anchor="ctr"/>
            <a:lstStyle/>
            <a:p>
              <a:endParaRPr lang="en-US"/>
            </a:p>
          </p:txBody>
        </p:sp>
        <p:sp>
          <p:nvSpPr>
            <p:cNvPr id="5" name="Freeform 305">
              <a:extLst>
                <a:ext uri="{FF2B5EF4-FFF2-40B4-BE49-F238E27FC236}">
                  <a16:creationId xmlns:a16="http://schemas.microsoft.com/office/drawing/2014/main" id="{2346403E-E5AE-F025-0A66-94AFEF7517D7}"/>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solidFill>
              <a:srgbClr val="24BAA2"/>
            </a:solidFill>
            <a:ln w="9028" cap="flat">
              <a:noFill/>
              <a:prstDash val="solid"/>
              <a:miter/>
            </a:ln>
          </p:spPr>
          <p:txBody>
            <a:bodyPr rtlCol="0" anchor="ctr"/>
            <a:lstStyle/>
            <a:p>
              <a:endParaRPr lang="en-US"/>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24"/>
          <p:cNvSpPr/>
          <p:nvPr/>
        </p:nvSpPr>
        <p:spPr>
          <a:xfrm>
            <a:off x="365760" y="956791"/>
            <a:ext cx="11460480" cy="803654"/>
          </a:xfrm>
          <a:prstGeom prst="rect">
            <a:avLst/>
          </a:prstGeom>
          <a:solidFill>
            <a:srgbClr val="7F3494"/>
          </a:solidFill>
          <a:ln w="25400" cap="flat" cmpd="sng">
            <a:solidFill>
              <a:srgbClr val="7F349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19" name="Google Shape;219;p24"/>
          <p:cNvSpPr txBox="1">
            <a:spLocks noGrp="1"/>
          </p:cNvSpPr>
          <p:nvPr>
            <p:ph type="body" idx="1"/>
          </p:nvPr>
        </p:nvSpPr>
        <p:spPr>
          <a:xfrm>
            <a:off x="365760" y="1924050"/>
            <a:ext cx="6673215" cy="4495800"/>
          </a:xfrm>
          <a:prstGeom prst="rect">
            <a:avLst/>
          </a:prstGeom>
          <a:noFill/>
          <a:ln>
            <a:noFill/>
          </a:ln>
        </p:spPr>
        <p:txBody>
          <a:bodyPr spcFirstLastPara="1" wrap="square" lIns="91425" tIns="45700" rIns="91425" bIns="45700" anchor="t" anchorCtr="0">
            <a:noAutofit/>
          </a:bodyPr>
          <a:lstStyle/>
          <a:p>
            <a:pPr marL="571500" lvl="0" indent="-342900" algn="just" rtl="0">
              <a:lnSpc>
                <a:spcPct val="90000"/>
              </a:lnSpc>
              <a:spcBef>
                <a:spcPts val="1000"/>
              </a:spcBef>
              <a:spcAft>
                <a:spcPts val="0"/>
              </a:spcAft>
              <a:buSzPts val="2400"/>
              <a:buFont typeface="Arial"/>
              <a:buChar char="•"/>
            </a:pPr>
            <a:r>
              <a:rPr lang="en-US" dirty="0">
                <a:solidFill>
                  <a:srgbClr val="002060"/>
                </a:solidFill>
              </a:rPr>
              <a:t>In recent years there has been a major leap in the quality of technology dedicated to the care of dependent persons. </a:t>
            </a:r>
            <a:endParaRPr dirty="0">
              <a:solidFill>
                <a:srgbClr val="002060"/>
              </a:solidFill>
            </a:endParaRPr>
          </a:p>
          <a:p>
            <a:pPr marL="571500" lvl="0" indent="-342900" algn="just" rtl="0">
              <a:lnSpc>
                <a:spcPct val="90000"/>
              </a:lnSpc>
              <a:spcBef>
                <a:spcPts val="1000"/>
              </a:spcBef>
              <a:spcAft>
                <a:spcPts val="0"/>
              </a:spcAft>
              <a:buSzPts val="2400"/>
              <a:buFont typeface="Arial"/>
              <a:buChar char="•"/>
            </a:pPr>
            <a:r>
              <a:rPr lang="en-US" dirty="0">
                <a:solidFill>
                  <a:srgbClr val="002060"/>
                </a:solidFill>
              </a:rPr>
              <a:t>For many workers, dealing with technology in the workplace can be a real headache, and many times is considered a barrier to developing their work efficiently (Andersson et al., </a:t>
            </a:r>
            <a:r>
              <a:rPr lang="en-US" u="sng" dirty="0">
                <a:solidFill>
                  <a:srgbClr val="002060"/>
                </a:solidFill>
                <a:hlinkClick r:id="rId3">
                  <a:extLst>
                    <a:ext uri="{A12FA001-AC4F-418D-AE19-62706E023703}">
                      <ahyp:hlinkClr xmlns:ahyp="http://schemas.microsoft.com/office/drawing/2018/hyperlinkcolor" val="tx"/>
                    </a:ext>
                  </a:extLst>
                </a:hlinkClick>
              </a:rPr>
              <a:t>2016</a:t>
            </a:r>
            <a:r>
              <a:rPr lang="en-US" dirty="0">
                <a:solidFill>
                  <a:srgbClr val="002060"/>
                </a:solidFill>
              </a:rPr>
              <a:t>), and one of the </a:t>
            </a:r>
            <a:r>
              <a:rPr lang="en-US" u="sng" dirty="0">
                <a:solidFill>
                  <a:srgbClr val="002060"/>
                </a:solidFill>
                <a:hlinkClick r:id="rId4">
                  <a:extLst>
                    <a:ext uri="{A12FA001-AC4F-418D-AE19-62706E023703}">
                      <ahyp:hlinkClr xmlns:ahyp="http://schemas.microsoft.com/office/drawing/2018/hyperlinkcolor" val="tx"/>
                    </a:ext>
                  </a:extLst>
                </a:hlinkClick>
              </a:rPr>
              <a:t>main causes of stress</a:t>
            </a:r>
            <a:r>
              <a:rPr lang="en-US" dirty="0">
                <a:solidFill>
                  <a:srgbClr val="002060"/>
                </a:solidFill>
              </a:rPr>
              <a:t>. </a:t>
            </a:r>
            <a:endParaRPr dirty="0">
              <a:solidFill>
                <a:srgbClr val="002060"/>
              </a:solidFill>
            </a:endParaRPr>
          </a:p>
          <a:p>
            <a:pPr marL="571500" lvl="0" indent="-342900" algn="just" rtl="0">
              <a:lnSpc>
                <a:spcPct val="90000"/>
              </a:lnSpc>
              <a:spcBef>
                <a:spcPts val="1000"/>
              </a:spcBef>
              <a:spcAft>
                <a:spcPts val="0"/>
              </a:spcAft>
              <a:buSzPts val="2400"/>
              <a:buFont typeface="Arial"/>
              <a:buChar char="•"/>
            </a:pPr>
            <a:r>
              <a:rPr lang="en-US" dirty="0">
                <a:solidFill>
                  <a:srgbClr val="002060"/>
                </a:solidFill>
              </a:rPr>
              <a:t>A core problem is that care workers are often </a:t>
            </a:r>
            <a:r>
              <a:rPr lang="en-US" u="sng" dirty="0">
                <a:solidFill>
                  <a:srgbClr val="002060"/>
                </a:solidFill>
                <a:hlinkClick r:id="rId5">
                  <a:extLst>
                    <a:ext uri="{A12FA001-AC4F-418D-AE19-62706E023703}">
                      <ahyp:hlinkClr xmlns:ahyp="http://schemas.microsoft.com/office/drawing/2018/hyperlinkcolor" val="tx"/>
                    </a:ext>
                  </a:extLst>
                </a:hlinkClick>
              </a:rPr>
              <a:t>poorly trained </a:t>
            </a:r>
            <a:r>
              <a:rPr lang="en-US" dirty="0">
                <a:solidFill>
                  <a:srgbClr val="002060"/>
                </a:solidFill>
              </a:rPr>
              <a:t>regarding new technology and the opportunities that lie within it’s use.  </a:t>
            </a:r>
            <a:endParaRPr dirty="0">
              <a:solidFill>
                <a:srgbClr val="002060"/>
              </a:solidFill>
            </a:endParaRPr>
          </a:p>
          <a:p>
            <a:pPr marL="571500" lvl="0" indent="-190500" algn="just" rtl="0">
              <a:lnSpc>
                <a:spcPct val="90000"/>
              </a:lnSpc>
              <a:spcBef>
                <a:spcPts val="1000"/>
              </a:spcBef>
              <a:spcAft>
                <a:spcPts val="0"/>
              </a:spcAft>
              <a:buSzPts val="2400"/>
              <a:buFont typeface="Arial"/>
              <a:buNone/>
            </a:pPr>
            <a:endParaRPr dirty="0">
              <a:solidFill>
                <a:srgbClr val="002060"/>
              </a:solidFill>
            </a:endParaRPr>
          </a:p>
        </p:txBody>
      </p:sp>
      <p:sp>
        <p:nvSpPr>
          <p:cNvPr id="220" name="Google Shape;220;p24"/>
          <p:cNvSpPr txBox="1">
            <a:spLocks noGrp="1"/>
          </p:cNvSpPr>
          <p:nvPr>
            <p:ph type="body" idx="2"/>
          </p:nvPr>
        </p:nvSpPr>
        <p:spPr>
          <a:xfrm>
            <a:off x="727257" y="956791"/>
            <a:ext cx="10595237" cy="803654"/>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en-US" dirty="0"/>
              <a:t>Challenges Care workers face…</a:t>
            </a:r>
            <a:endParaRPr dirty="0"/>
          </a:p>
        </p:txBody>
      </p:sp>
      <p:pic>
        <p:nvPicPr>
          <p:cNvPr id="3" name="Picture 2" descr="Stressed woman facing computer">
            <a:extLst>
              <a:ext uri="{FF2B5EF4-FFF2-40B4-BE49-F238E27FC236}">
                <a16:creationId xmlns:a16="http://schemas.microsoft.com/office/drawing/2014/main" id="{A3E4022A-E79E-98CE-A6C5-2753A5F15695}"/>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7315199" y="2028824"/>
            <a:ext cx="4316319" cy="4143375"/>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25"/>
          <p:cNvSpPr txBox="1"/>
          <p:nvPr/>
        </p:nvSpPr>
        <p:spPr>
          <a:xfrm>
            <a:off x="0" y="-1"/>
            <a:ext cx="4887423" cy="1362269"/>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2400" b="0" i="0" u="none" strike="noStrike" cap="none" dirty="0">
                <a:solidFill>
                  <a:schemeClr val="lt1"/>
                </a:solidFill>
                <a:latin typeface="Calibri"/>
                <a:ea typeface="Calibri"/>
                <a:cs typeface="Calibri"/>
                <a:sym typeface="Calibri"/>
              </a:rPr>
              <a:t> </a:t>
            </a:r>
            <a:r>
              <a:rPr lang="en-US" sz="3600" b="0" i="0" u="none" strike="noStrike" cap="none" dirty="0">
                <a:solidFill>
                  <a:srgbClr val="24BAA2"/>
                </a:solidFill>
                <a:latin typeface="Calibri"/>
                <a:ea typeface="Calibri"/>
                <a:cs typeface="Calibri"/>
                <a:sym typeface="Calibri"/>
              </a:rPr>
              <a:t>The possibility to care through technology</a:t>
            </a:r>
            <a:endParaRPr sz="3600" dirty="0">
              <a:solidFill>
                <a:srgbClr val="24BAA2"/>
              </a:solidFill>
            </a:endParaRPr>
          </a:p>
        </p:txBody>
      </p:sp>
      <p:pic>
        <p:nvPicPr>
          <p:cNvPr id="226" name="Google Shape;226;p25" descr="Care Home Monitoring System | Nursing Home Care Software"/>
          <p:cNvPicPr preferRelativeResize="0"/>
          <p:nvPr/>
        </p:nvPicPr>
        <p:blipFill rotWithShape="1">
          <a:blip r:embed="rId3" cstate="screen">
            <a:alphaModFix/>
            <a:extLst>
              <a:ext uri="{28A0092B-C50C-407E-A947-70E740481C1C}">
                <a14:useLocalDpi xmlns:a14="http://schemas.microsoft.com/office/drawing/2010/main"/>
              </a:ext>
            </a:extLst>
          </a:blip>
          <a:srcRect t="-3747"/>
          <a:stretch/>
        </p:blipFill>
        <p:spPr>
          <a:xfrm>
            <a:off x="4887423" y="294640"/>
            <a:ext cx="6126204" cy="6244272"/>
          </a:xfrm>
          <a:prstGeom prst="rect">
            <a:avLst/>
          </a:prstGeom>
          <a:noFill/>
          <a:ln>
            <a:noFill/>
          </a:ln>
        </p:spPr>
      </p:pic>
      <p:sp>
        <p:nvSpPr>
          <p:cNvPr id="227" name="Google Shape;227;p25"/>
          <p:cNvSpPr txBox="1"/>
          <p:nvPr/>
        </p:nvSpPr>
        <p:spPr>
          <a:xfrm>
            <a:off x="152632" y="1863199"/>
            <a:ext cx="4582160" cy="458283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2400" b="0" i="0" u="none" strike="noStrike" cap="none" dirty="0">
                <a:solidFill>
                  <a:srgbClr val="002060"/>
                </a:solidFill>
                <a:latin typeface="Calibri"/>
                <a:ea typeface="Calibri"/>
                <a:cs typeface="Calibri"/>
                <a:sym typeface="Calibri"/>
              </a:rPr>
              <a:t>If you are one of those people who thinks that technology is a setback when it comes to caring for dependent people or </a:t>
            </a:r>
            <a:r>
              <a:rPr lang="en-US" sz="2400" dirty="0">
                <a:solidFill>
                  <a:srgbClr val="002060"/>
                </a:solidFill>
                <a:latin typeface="Calibri"/>
                <a:ea typeface="Calibri"/>
                <a:cs typeface="Calibri"/>
                <a:sym typeface="Calibri"/>
              </a:rPr>
              <a:t>seniors</a:t>
            </a:r>
            <a:r>
              <a:rPr lang="en-US" sz="2400" b="0" i="0" u="none" strike="noStrike" cap="none" dirty="0">
                <a:solidFill>
                  <a:srgbClr val="002060"/>
                </a:solidFill>
                <a:latin typeface="Calibri"/>
                <a:ea typeface="Calibri"/>
                <a:cs typeface="Calibri"/>
                <a:sym typeface="Calibri"/>
              </a:rPr>
              <a:t>, you should know that there </a:t>
            </a:r>
            <a:r>
              <a:rPr lang="en-US" sz="2400" b="1" i="0" u="none" strike="noStrike" cap="none" dirty="0">
                <a:solidFill>
                  <a:srgbClr val="002060"/>
                </a:solidFill>
                <a:latin typeface="Calibri"/>
                <a:ea typeface="Calibri"/>
                <a:cs typeface="Calibri"/>
                <a:sym typeface="Calibri"/>
              </a:rPr>
              <a:t>are many ways of caring </a:t>
            </a:r>
            <a:r>
              <a:rPr lang="en-US" sz="2400" b="0" i="0" u="none" strike="noStrike" cap="none" dirty="0">
                <a:solidFill>
                  <a:srgbClr val="002060"/>
                </a:solidFill>
                <a:latin typeface="Calibri"/>
                <a:ea typeface="Calibri"/>
                <a:cs typeface="Calibri"/>
                <a:sym typeface="Calibri"/>
              </a:rPr>
              <a:t>and not all of them require presence or physical care. An important element of the role is connection, monitoring and communication and </a:t>
            </a:r>
            <a:r>
              <a:rPr lang="en-US" sz="2400" b="1" i="0" u="none" strike="noStrike" cap="none" dirty="0">
                <a:solidFill>
                  <a:srgbClr val="002060"/>
                </a:solidFill>
                <a:latin typeface="Calibri"/>
                <a:ea typeface="Calibri"/>
                <a:cs typeface="Calibri"/>
                <a:sym typeface="Calibri"/>
              </a:rPr>
              <a:t>taking into account the emotional state of the person. </a:t>
            </a:r>
            <a:endParaRPr dirty="0">
              <a:solidFill>
                <a:srgbClr val="002060"/>
              </a:solidFill>
            </a:endParaRPr>
          </a:p>
          <a:p>
            <a:pPr marL="0" marR="0" lvl="0" indent="0" algn="l" rtl="0">
              <a:lnSpc>
                <a:spcPct val="100000"/>
              </a:lnSpc>
              <a:spcBef>
                <a:spcPts val="0"/>
              </a:spcBef>
              <a:spcAft>
                <a:spcPts val="0"/>
              </a:spcAft>
              <a:buNone/>
            </a:pPr>
            <a:endParaRPr sz="1400" b="0" i="0" u="none" strike="noStrike" cap="none" dirty="0">
              <a:solidFill>
                <a:srgbClr val="00206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26"/>
          <p:cNvSpPr txBox="1">
            <a:spLocks noGrp="1"/>
          </p:cNvSpPr>
          <p:nvPr>
            <p:ph type="body" idx="1"/>
          </p:nvPr>
        </p:nvSpPr>
        <p:spPr>
          <a:xfrm>
            <a:off x="733066" y="1369315"/>
            <a:ext cx="10595237" cy="4923024"/>
          </a:xfrm>
          <a:prstGeom prst="rect">
            <a:avLst/>
          </a:prstGeom>
          <a:noFill/>
          <a:ln>
            <a:noFill/>
          </a:ln>
        </p:spPr>
        <p:txBody>
          <a:bodyPr spcFirstLastPara="1" wrap="square" lIns="91425" tIns="45700" rIns="91425" bIns="45700" anchor="t" anchorCtr="0">
            <a:noAutofit/>
          </a:bodyPr>
          <a:lstStyle/>
          <a:p>
            <a:pPr marL="342900" lvl="0" indent="-342900" algn="just" rtl="0">
              <a:lnSpc>
                <a:spcPct val="90000"/>
              </a:lnSpc>
              <a:spcBef>
                <a:spcPts val="0"/>
              </a:spcBef>
              <a:spcAft>
                <a:spcPts val="0"/>
              </a:spcAft>
              <a:buClr>
                <a:srgbClr val="092E4B"/>
              </a:buClr>
              <a:buSzPts val="2400"/>
              <a:buFont typeface="Arial"/>
              <a:buChar char="•"/>
            </a:pPr>
            <a:r>
              <a:rPr lang="en-US" dirty="0">
                <a:solidFill>
                  <a:srgbClr val="002060"/>
                </a:solidFill>
              </a:rPr>
              <a:t>Therefore, the answer to this question is .... </a:t>
            </a:r>
            <a:r>
              <a:rPr lang="en-US" b="1" dirty="0">
                <a:solidFill>
                  <a:srgbClr val="002060"/>
                </a:solidFill>
              </a:rPr>
              <a:t>YES!</a:t>
            </a:r>
            <a:endParaRPr dirty="0">
              <a:solidFill>
                <a:srgbClr val="002060"/>
              </a:solidFill>
            </a:endParaRPr>
          </a:p>
          <a:p>
            <a:pPr marL="342900" lvl="0" indent="-190500" algn="just" rtl="0">
              <a:lnSpc>
                <a:spcPct val="90000"/>
              </a:lnSpc>
              <a:spcBef>
                <a:spcPts val="0"/>
              </a:spcBef>
              <a:spcAft>
                <a:spcPts val="0"/>
              </a:spcAft>
              <a:buClr>
                <a:srgbClr val="092E4B"/>
              </a:buClr>
              <a:buSzPts val="2400"/>
              <a:buFont typeface="Arial"/>
              <a:buNone/>
            </a:pPr>
            <a:endParaRPr dirty="0">
              <a:solidFill>
                <a:srgbClr val="002060"/>
              </a:solidFill>
            </a:endParaRPr>
          </a:p>
          <a:p>
            <a:pPr marL="342900" lvl="0" indent="-342900" algn="just" rtl="0">
              <a:lnSpc>
                <a:spcPct val="90000"/>
              </a:lnSpc>
              <a:spcBef>
                <a:spcPts val="0"/>
              </a:spcBef>
              <a:spcAft>
                <a:spcPts val="0"/>
              </a:spcAft>
              <a:buClr>
                <a:srgbClr val="092E4B"/>
              </a:buClr>
              <a:buSzPts val="2400"/>
              <a:buFont typeface="Arial"/>
              <a:buChar char="•"/>
            </a:pPr>
            <a:r>
              <a:rPr lang="en-US" dirty="0">
                <a:solidFill>
                  <a:srgbClr val="002060"/>
                </a:solidFill>
              </a:rPr>
              <a:t>For example, some studies have found that simple positive monitoring via technology at home would result in fewer trips to check on seniors, saving time and allowing for more practical tasks to be carried out. </a:t>
            </a:r>
            <a:endParaRPr dirty="0">
              <a:solidFill>
                <a:srgbClr val="002060"/>
              </a:solidFill>
            </a:endParaRPr>
          </a:p>
          <a:p>
            <a:pPr marL="342900" lvl="0" indent="-190500" algn="just" rtl="0">
              <a:lnSpc>
                <a:spcPct val="90000"/>
              </a:lnSpc>
              <a:spcBef>
                <a:spcPts val="0"/>
              </a:spcBef>
              <a:spcAft>
                <a:spcPts val="0"/>
              </a:spcAft>
              <a:buClr>
                <a:srgbClr val="092E4B"/>
              </a:buClr>
              <a:buSzPts val="2400"/>
              <a:buFont typeface="Arial"/>
              <a:buNone/>
            </a:pPr>
            <a:endParaRPr dirty="0">
              <a:solidFill>
                <a:srgbClr val="002060"/>
              </a:solidFill>
            </a:endParaRPr>
          </a:p>
          <a:p>
            <a:pPr marL="342900" lvl="0" indent="-342900" algn="just" rtl="0">
              <a:lnSpc>
                <a:spcPct val="90000"/>
              </a:lnSpc>
              <a:spcBef>
                <a:spcPts val="0"/>
              </a:spcBef>
              <a:spcAft>
                <a:spcPts val="0"/>
              </a:spcAft>
              <a:buClr>
                <a:srgbClr val="092E4B"/>
              </a:buClr>
              <a:buSzPts val="2400"/>
              <a:buFont typeface="Arial"/>
              <a:buChar char="•"/>
            </a:pPr>
            <a:r>
              <a:rPr lang="en-US" dirty="0">
                <a:solidFill>
                  <a:srgbClr val="002060"/>
                </a:solidFill>
              </a:rPr>
              <a:t>Additionally, home care workers have the possibility to reduce the time spent on the daily completion of user-related paperwork and devote it to paying more attention to the older person. </a:t>
            </a:r>
            <a:endParaRPr dirty="0">
              <a:solidFill>
                <a:srgbClr val="002060"/>
              </a:solidFill>
            </a:endParaRPr>
          </a:p>
          <a:p>
            <a:pPr marL="342900" lvl="0" indent="-190500" algn="just" rtl="0">
              <a:lnSpc>
                <a:spcPct val="90000"/>
              </a:lnSpc>
              <a:spcBef>
                <a:spcPts val="0"/>
              </a:spcBef>
              <a:spcAft>
                <a:spcPts val="0"/>
              </a:spcAft>
              <a:buClr>
                <a:srgbClr val="092E4B"/>
              </a:buClr>
              <a:buSzPts val="2400"/>
              <a:buFont typeface="Arial"/>
              <a:buNone/>
            </a:pPr>
            <a:endParaRPr dirty="0">
              <a:solidFill>
                <a:srgbClr val="002060"/>
              </a:solidFill>
            </a:endParaRPr>
          </a:p>
          <a:p>
            <a:pPr marL="342900" lvl="0" indent="-342900" algn="just" rtl="0">
              <a:lnSpc>
                <a:spcPct val="90000"/>
              </a:lnSpc>
              <a:spcBef>
                <a:spcPts val="0"/>
              </a:spcBef>
              <a:spcAft>
                <a:spcPts val="0"/>
              </a:spcAft>
              <a:buClr>
                <a:srgbClr val="092E4B"/>
              </a:buClr>
              <a:buSzPts val="2400"/>
              <a:buFont typeface="Arial"/>
              <a:buChar char="•"/>
            </a:pPr>
            <a:r>
              <a:rPr lang="en-US" dirty="0">
                <a:solidFill>
                  <a:srgbClr val="002060"/>
                </a:solidFill>
              </a:rPr>
              <a:t>Other studies have shown that the use of technology increases the user's </a:t>
            </a:r>
            <a:r>
              <a:rPr lang="en-US" b="1" dirty="0">
                <a:solidFill>
                  <a:srgbClr val="002060"/>
                </a:solidFill>
              </a:rPr>
              <a:t>responsibility for their health, reduces their anxiety and improves their overall physical and emotional state</a:t>
            </a:r>
            <a:r>
              <a:rPr lang="en-US" dirty="0">
                <a:solidFill>
                  <a:srgbClr val="002060"/>
                </a:solidFill>
              </a:rPr>
              <a:t>. It also improves communication between the care worker and the user. </a:t>
            </a:r>
            <a:endParaRPr dirty="0">
              <a:solidFill>
                <a:srgbClr val="002060"/>
              </a:solidFill>
            </a:endParaRPr>
          </a:p>
        </p:txBody>
      </p:sp>
      <p:sp>
        <p:nvSpPr>
          <p:cNvPr id="233" name="Google Shape;233;p26"/>
          <p:cNvSpPr txBox="1">
            <a:spLocks noGrp="1"/>
          </p:cNvSpPr>
          <p:nvPr>
            <p:ph type="body" idx="2"/>
          </p:nvPr>
        </p:nvSpPr>
        <p:spPr>
          <a:xfrm>
            <a:off x="733065" y="423421"/>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sz="3600" dirty="0">
                <a:latin typeface="Calibri"/>
                <a:ea typeface="Calibri"/>
                <a:cs typeface="Calibri"/>
                <a:sym typeface="Calibri"/>
              </a:rPr>
              <a:t> Is it possible to care through technology?</a:t>
            </a:r>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27"/>
          <p:cNvSpPr txBox="1">
            <a:spLocks noGrp="1"/>
          </p:cNvSpPr>
          <p:nvPr>
            <p:ph type="body" idx="1"/>
          </p:nvPr>
        </p:nvSpPr>
        <p:spPr>
          <a:xfrm>
            <a:off x="733064" y="1266823"/>
            <a:ext cx="10595237" cy="4923024"/>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rgbClr val="092E4B"/>
              </a:buClr>
              <a:buSzPts val="2400"/>
            </a:pPr>
            <a:r>
              <a:rPr lang="en-US" dirty="0">
                <a:solidFill>
                  <a:srgbClr val="002060"/>
                </a:solidFill>
              </a:rPr>
              <a:t>In this MOOC that we have created, you will learn that there are many aspects to caring and that each one can be performed in a myriad of different ways. </a:t>
            </a:r>
            <a:endParaRPr dirty="0">
              <a:solidFill>
                <a:srgbClr val="002060"/>
              </a:solidFill>
            </a:endParaRPr>
          </a:p>
        </p:txBody>
      </p:sp>
      <p:sp>
        <p:nvSpPr>
          <p:cNvPr id="239" name="Google Shape;239;p27"/>
          <p:cNvSpPr txBox="1">
            <a:spLocks noGrp="1"/>
          </p:cNvSpPr>
          <p:nvPr>
            <p:ph type="body" idx="2"/>
          </p:nvPr>
        </p:nvSpPr>
        <p:spPr>
          <a:xfrm>
            <a:off x="733065" y="423421"/>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sz="3600">
                <a:latin typeface="Calibri"/>
                <a:ea typeface="Calibri"/>
                <a:cs typeface="Calibri"/>
                <a:sym typeface="Calibri"/>
              </a:rPr>
              <a:t> </a:t>
            </a:r>
            <a:endParaRPr/>
          </a:p>
        </p:txBody>
      </p:sp>
      <p:sp>
        <p:nvSpPr>
          <p:cNvPr id="240" name="Google Shape;240;p27"/>
          <p:cNvSpPr txBox="1"/>
          <p:nvPr/>
        </p:nvSpPr>
        <p:spPr>
          <a:xfrm>
            <a:off x="733064" y="423421"/>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sz="3600" b="1" i="0" u="none" strike="noStrike" cap="none" dirty="0">
                <a:solidFill>
                  <a:srgbClr val="24BAA2"/>
                </a:solidFill>
                <a:latin typeface="Calibri"/>
                <a:ea typeface="Calibri"/>
                <a:cs typeface="Calibri"/>
                <a:sym typeface="Calibri"/>
              </a:rPr>
              <a:t>Caring for others... a journey of many possible paths</a:t>
            </a:r>
            <a:endParaRPr dirty="0"/>
          </a:p>
        </p:txBody>
      </p:sp>
      <p:sp>
        <p:nvSpPr>
          <p:cNvPr id="241" name="Google Shape;241;p27"/>
          <p:cNvSpPr/>
          <p:nvPr/>
        </p:nvSpPr>
        <p:spPr>
          <a:xfrm>
            <a:off x="1406264" y="3668381"/>
            <a:ext cx="1022002" cy="1073842"/>
          </a:xfrm>
          <a:custGeom>
            <a:avLst/>
            <a:gdLst/>
            <a:ahLst/>
            <a:cxnLst/>
            <a:rect l="l" t="t" r="r" b="b"/>
            <a:pathLst>
              <a:path w="905504" h="905504" extrusionOk="0">
                <a:moveTo>
                  <a:pt x="0" y="452752"/>
                </a:moveTo>
                <a:cubicBezTo>
                  <a:pt x="0" y="332675"/>
                  <a:pt x="47701" y="217515"/>
                  <a:pt x="132608" y="132608"/>
                </a:cubicBezTo>
                <a:cubicBezTo>
                  <a:pt x="217516" y="47701"/>
                  <a:pt x="332675" y="0"/>
                  <a:pt x="452752" y="0"/>
                </a:cubicBezTo>
                <a:cubicBezTo>
                  <a:pt x="572829" y="0"/>
                  <a:pt x="687989" y="47701"/>
                  <a:pt x="772896" y="132608"/>
                </a:cubicBezTo>
                <a:cubicBezTo>
                  <a:pt x="857803" y="217516"/>
                  <a:pt x="905504" y="332675"/>
                  <a:pt x="905504" y="452752"/>
                </a:cubicBezTo>
                <a:cubicBezTo>
                  <a:pt x="905504" y="572829"/>
                  <a:pt x="857803" y="687989"/>
                  <a:pt x="772896" y="772896"/>
                </a:cubicBezTo>
                <a:cubicBezTo>
                  <a:pt x="687988" y="857803"/>
                  <a:pt x="572829" y="905504"/>
                  <a:pt x="452752" y="905504"/>
                </a:cubicBezTo>
                <a:cubicBezTo>
                  <a:pt x="332675" y="905504"/>
                  <a:pt x="217515" y="857803"/>
                  <a:pt x="132608" y="772896"/>
                </a:cubicBezTo>
                <a:cubicBezTo>
                  <a:pt x="47701" y="687988"/>
                  <a:pt x="0" y="572829"/>
                  <a:pt x="0" y="452752"/>
                </a:cubicBezTo>
                <a:close/>
              </a:path>
            </a:pathLst>
          </a:custGeom>
          <a:noFill/>
          <a:ln w="19050" cap="flat" cmpd="sng">
            <a:solidFill>
              <a:schemeClr val="accent1"/>
            </a:solidFill>
            <a:prstDash val="dot"/>
            <a:round/>
            <a:headEnd type="none" w="sm" len="sm"/>
            <a:tailEnd type="none" w="sm" len="sm"/>
          </a:ln>
        </p:spPr>
        <p:txBody>
          <a:bodyPr spcFirstLastPara="1" wrap="square" lIns="243825" tIns="243825" rIns="210675" bIns="210675" anchor="ctr" anchorCtr="0">
            <a:noAutofit/>
          </a:bodyPr>
          <a:lstStyle/>
          <a:p>
            <a:pPr marL="0" marR="0" lvl="0" indent="0" algn="ctr" rtl="0">
              <a:lnSpc>
                <a:spcPct val="90000"/>
              </a:lnSpc>
              <a:spcBef>
                <a:spcPts val="0"/>
              </a:spcBef>
              <a:spcAft>
                <a:spcPts val="0"/>
              </a:spcAft>
              <a:buNone/>
            </a:pPr>
            <a:endParaRPr sz="4800" b="0" i="0" u="none" strike="noStrike" cap="none">
              <a:solidFill>
                <a:schemeClr val="accent1"/>
              </a:solidFill>
              <a:latin typeface="Arial"/>
              <a:ea typeface="Arial"/>
              <a:cs typeface="Arial"/>
              <a:sym typeface="Arial"/>
            </a:endParaRPr>
          </a:p>
        </p:txBody>
      </p:sp>
      <p:sp>
        <p:nvSpPr>
          <p:cNvPr id="242" name="Google Shape;242;p27"/>
          <p:cNvSpPr/>
          <p:nvPr/>
        </p:nvSpPr>
        <p:spPr>
          <a:xfrm>
            <a:off x="3485065" y="4018249"/>
            <a:ext cx="1023786" cy="1049908"/>
          </a:xfrm>
          <a:custGeom>
            <a:avLst/>
            <a:gdLst/>
            <a:ahLst/>
            <a:cxnLst/>
            <a:rect l="l" t="t" r="r" b="b"/>
            <a:pathLst>
              <a:path w="905504" h="905504" extrusionOk="0">
                <a:moveTo>
                  <a:pt x="0" y="452752"/>
                </a:moveTo>
                <a:cubicBezTo>
                  <a:pt x="0" y="332675"/>
                  <a:pt x="47701" y="217515"/>
                  <a:pt x="132608" y="132608"/>
                </a:cubicBezTo>
                <a:cubicBezTo>
                  <a:pt x="217516" y="47701"/>
                  <a:pt x="332675" y="0"/>
                  <a:pt x="452752" y="0"/>
                </a:cubicBezTo>
                <a:cubicBezTo>
                  <a:pt x="572829" y="0"/>
                  <a:pt x="687989" y="47701"/>
                  <a:pt x="772896" y="132608"/>
                </a:cubicBezTo>
                <a:cubicBezTo>
                  <a:pt x="857803" y="217516"/>
                  <a:pt x="905504" y="332675"/>
                  <a:pt x="905504" y="452752"/>
                </a:cubicBezTo>
                <a:cubicBezTo>
                  <a:pt x="905504" y="572829"/>
                  <a:pt x="857803" y="687989"/>
                  <a:pt x="772896" y="772896"/>
                </a:cubicBezTo>
                <a:cubicBezTo>
                  <a:pt x="687988" y="857803"/>
                  <a:pt x="572829" y="905504"/>
                  <a:pt x="452752" y="905504"/>
                </a:cubicBezTo>
                <a:cubicBezTo>
                  <a:pt x="332675" y="905504"/>
                  <a:pt x="217515" y="857803"/>
                  <a:pt x="132608" y="772896"/>
                </a:cubicBezTo>
                <a:cubicBezTo>
                  <a:pt x="47701" y="687988"/>
                  <a:pt x="0" y="572829"/>
                  <a:pt x="0" y="452752"/>
                </a:cubicBezTo>
                <a:close/>
              </a:path>
            </a:pathLst>
          </a:custGeom>
          <a:noFill/>
          <a:ln w="19050" cap="flat" cmpd="sng">
            <a:solidFill>
              <a:schemeClr val="accent2"/>
            </a:solidFill>
            <a:prstDash val="dot"/>
            <a:round/>
            <a:headEnd type="none" w="sm" len="sm"/>
            <a:tailEnd type="none" w="sm" len="sm"/>
          </a:ln>
        </p:spPr>
        <p:txBody>
          <a:bodyPr spcFirstLastPara="1" wrap="square" lIns="243825" tIns="243825" rIns="210675" bIns="210675" anchor="ctr" anchorCtr="0">
            <a:noAutofit/>
          </a:bodyPr>
          <a:lstStyle/>
          <a:p>
            <a:pPr marL="0" marR="0" lvl="0" indent="0" algn="ctr" rtl="0">
              <a:lnSpc>
                <a:spcPct val="90000"/>
              </a:lnSpc>
              <a:spcBef>
                <a:spcPts val="0"/>
              </a:spcBef>
              <a:spcAft>
                <a:spcPts val="0"/>
              </a:spcAft>
              <a:buNone/>
            </a:pPr>
            <a:endParaRPr sz="4800" b="0" i="0" u="none" strike="noStrike" cap="none">
              <a:solidFill>
                <a:schemeClr val="accent1"/>
              </a:solidFill>
              <a:latin typeface="Arial"/>
              <a:ea typeface="Arial"/>
              <a:cs typeface="Arial"/>
              <a:sym typeface="Arial"/>
            </a:endParaRPr>
          </a:p>
        </p:txBody>
      </p:sp>
      <p:sp>
        <p:nvSpPr>
          <p:cNvPr id="243" name="Google Shape;243;p27"/>
          <p:cNvSpPr/>
          <p:nvPr/>
        </p:nvSpPr>
        <p:spPr>
          <a:xfrm>
            <a:off x="5560768" y="3728335"/>
            <a:ext cx="1086287" cy="1049908"/>
          </a:xfrm>
          <a:custGeom>
            <a:avLst/>
            <a:gdLst/>
            <a:ahLst/>
            <a:cxnLst/>
            <a:rect l="l" t="t" r="r" b="b"/>
            <a:pathLst>
              <a:path w="905504" h="905504" extrusionOk="0">
                <a:moveTo>
                  <a:pt x="0" y="452752"/>
                </a:moveTo>
                <a:cubicBezTo>
                  <a:pt x="0" y="332675"/>
                  <a:pt x="47701" y="217515"/>
                  <a:pt x="132608" y="132608"/>
                </a:cubicBezTo>
                <a:cubicBezTo>
                  <a:pt x="217516" y="47701"/>
                  <a:pt x="332675" y="0"/>
                  <a:pt x="452752" y="0"/>
                </a:cubicBezTo>
                <a:cubicBezTo>
                  <a:pt x="572829" y="0"/>
                  <a:pt x="687989" y="47701"/>
                  <a:pt x="772896" y="132608"/>
                </a:cubicBezTo>
                <a:cubicBezTo>
                  <a:pt x="857803" y="217516"/>
                  <a:pt x="905504" y="332675"/>
                  <a:pt x="905504" y="452752"/>
                </a:cubicBezTo>
                <a:cubicBezTo>
                  <a:pt x="905504" y="572829"/>
                  <a:pt x="857803" y="687989"/>
                  <a:pt x="772896" y="772896"/>
                </a:cubicBezTo>
                <a:cubicBezTo>
                  <a:pt x="687988" y="857803"/>
                  <a:pt x="572829" y="905504"/>
                  <a:pt x="452752" y="905504"/>
                </a:cubicBezTo>
                <a:cubicBezTo>
                  <a:pt x="332675" y="905504"/>
                  <a:pt x="217515" y="857803"/>
                  <a:pt x="132608" y="772896"/>
                </a:cubicBezTo>
                <a:cubicBezTo>
                  <a:pt x="47701" y="687988"/>
                  <a:pt x="0" y="572829"/>
                  <a:pt x="0" y="452752"/>
                </a:cubicBezTo>
                <a:close/>
              </a:path>
            </a:pathLst>
          </a:custGeom>
          <a:noFill/>
          <a:ln w="19050" cap="flat" cmpd="sng">
            <a:solidFill>
              <a:schemeClr val="accent3"/>
            </a:solidFill>
            <a:prstDash val="dot"/>
            <a:round/>
            <a:headEnd type="none" w="sm" len="sm"/>
            <a:tailEnd type="none" w="sm" len="sm"/>
          </a:ln>
        </p:spPr>
        <p:txBody>
          <a:bodyPr spcFirstLastPara="1" wrap="square" lIns="243825" tIns="243825" rIns="210675" bIns="210675" anchor="ctr" anchorCtr="0">
            <a:noAutofit/>
          </a:bodyPr>
          <a:lstStyle/>
          <a:p>
            <a:pPr marL="0" marR="0" lvl="0" indent="0" algn="ctr" rtl="0">
              <a:lnSpc>
                <a:spcPct val="90000"/>
              </a:lnSpc>
              <a:spcBef>
                <a:spcPts val="0"/>
              </a:spcBef>
              <a:spcAft>
                <a:spcPts val="0"/>
              </a:spcAft>
              <a:buNone/>
            </a:pPr>
            <a:endParaRPr sz="4800" b="0" i="0" u="none" strike="noStrike" cap="none">
              <a:solidFill>
                <a:schemeClr val="accent1"/>
              </a:solidFill>
              <a:latin typeface="Arial"/>
              <a:ea typeface="Arial"/>
              <a:cs typeface="Arial"/>
              <a:sym typeface="Arial"/>
            </a:endParaRPr>
          </a:p>
        </p:txBody>
      </p:sp>
      <p:sp>
        <p:nvSpPr>
          <p:cNvPr id="244" name="Google Shape;244;p27"/>
          <p:cNvSpPr/>
          <p:nvPr/>
        </p:nvSpPr>
        <p:spPr>
          <a:xfrm>
            <a:off x="9686524" y="3719890"/>
            <a:ext cx="1115270" cy="1101341"/>
          </a:xfrm>
          <a:custGeom>
            <a:avLst/>
            <a:gdLst/>
            <a:ahLst/>
            <a:cxnLst/>
            <a:rect l="l" t="t" r="r" b="b"/>
            <a:pathLst>
              <a:path w="905504" h="905504" extrusionOk="0">
                <a:moveTo>
                  <a:pt x="0" y="452752"/>
                </a:moveTo>
                <a:cubicBezTo>
                  <a:pt x="0" y="332675"/>
                  <a:pt x="47701" y="217515"/>
                  <a:pt x="132608" y="132608"/>
                </a:cubicBezTo>
                <a:cubicBezTo>
                  <a:pt x="217516" y="47701"/>
                  <a:pt x="332675" y="0"/>
                  <a:pt x="452752" y="0"/>
                </a:cubicBezTo>
                <a:cubicBezTo>
                  <a:pt x="572829" y="0"/>
                  <a:pt x="687989" y="47701"/>
                  <a:pt x="772896" y="132608"/>
                </a:cubicBezTo>
                <a:cubicBezTo>
                  <a:pt x="857803" y="217516"/>
                  <a:pt x="905504" y="332675"/>
                  <a:pt x="905504" y="452752"/>
                </a:cubicBezTo>
                <a:cubicBezTo>
                  <a:pt x="905504" y="572829"/>
                  <a:pt x="857803" y="687989"/>
                  <a:pt x="772896" y="772896"/>
                </a:cubicBezTo>
                <a:cubicBezTo>
                  <a:pt x="687988" y="857803"/>
                  <a:pt x="572829" y="905504"/>
                  <a:pt x="452752" y="905504"/>
                </a:cubicBezTo>
                <a:cubicBezTo>
                  <a:pt x="332675" y="905504"/>
                  <a:pt x="217515" y="857803"/>
                  <a:pt x="132608" y="772896"/>
                </a:cubicBezTo>
                <a:cubicBezTo>
                  <a:pt x="47701" y="687988"/>
                  <a:pt x="0" y="572829"/>
                  <a:pt x="0" y="452752"/>
                </a:cubicBezTo>
                <a:close/>
              </a:path>
            </a:pathLst>
          </a:custGeom>
          <a:noFill/>
          <a:ln w="19050" cap="flat" cmpd="sng">
            <a:solidFill>
              <a:schemeClr val="accent5"/>
            </a:solidFill>
            <a:prstDash val="dot"/>
            <a:round/>
            <a:headEnd type="none" w="sm" len="sm"/>
            <a:tailEnd type="none" w="sm" len="sm"/>
          </a:ln>
        </p:spPr>
        <p:txBody>
          <a:bodyPr spcFirstLastPara="1" wrap="square" lIns="243825" tIns="243825" rIns="210675" bIns="210675" anchor="ctr" anchorCtr="0">
            <a:noAutofit/>
          </a:bodyPr>
          <a:lstStyle/>
          <a:p>
            <a:pPr marL="0" marR="0" lvl="0" indent="0" algn="ctr" rtl="0">
              <a:lnSpc>
                <a:spcPct val="90000"/>
              </a:lnSpc>
              <a:spcBef>
                <a:spcPts val="0"/>
              </a:spcBef>
              <a:spcAft>
                <a:spcPts val="0"/>
              </a:spcAft>
              <a:buNone/>
            </a:pPr>
            <a:endParaRPr sz="4800" b="0" i="0" u="none" strike="noStrike" cap="none">
              <a:solidFill>
                <a:schemeClr val="accent1"/>
              </a:solidFill>
              <a:latin typeface="Arial"/>
              <a:ea typeface="Arial"/>
              <a:cs typeface="Arial"/>
              <a:sym typeface="Arial"/>
            </a:endParaRPr>
          </a:p>
        </p:txBody>
      </p:sp>
      <p:sp>
        <p:nvSpPr>
          <p:cNvPr id="245" name="Google Shape;245;p27"/>
          <p:cNvSpPr/>
          <p:nvPr/>
        </p:nvSpPr>
        <p:spPr>
          <a:xfrm>
            <a:off x="7619879" y="3913338"/>
            <a:ext cx="1115270" cy="1068736"/>
          </a:xfrm>
          <a:custGeom>
            <a:avLst/>
            <a:gdLst/>
            <a:ahLst/>
            <a:cxnLst/>
            <a:rect l="l" t="t" r="r" b="b"/>
            <a:pathLst>
              <a:path w="905504" h="905504" extrusionOk="0">
                <a:moveTo>
                  <a:pt x="0" y="452752"/>
                </a:moveTo>
                <a:cubicBezTo>
                  <a:pt x="0" y="332675"/>
                  <a:pt x="47701" y="217515"/>
                  <a:pt x="132608" y="132608"/>
                </a:cubicBezTo>
                <a:cubicBezTo>
                  <a:pt x="217516" y="47701"/>
                  <a:pt x="332675" y="0"/>
                  <a:pt x="452752" y="0"/>
                </a:cubicBezTo>
                <a:cubicBezTo>
                  <a:pt x="572829" y="0"/>
                  <a:pt x="687989" y="47701"/>
                  <a:pt x="772896" y="132608"/>
                </a:cubicBezTo>
                <a:cubicBezTo>
                  <a:pt x="857803" y="217516"/>
                  <a:pt x="905504" y="332675"/>
                  <a:pt x="905504" y="452752"/>
                </a:cubicBezTo>
                <a:cubicBezTo>
                  <a:pt x="905504" y="572829"/>
                  <a:pt x="857803" y="687989"/>
                  <a:pt x="772896" y="772896"/>
                </a:cubicBezTo>
                <a:cubicBezTo>
                  <a:pt x="687988" y="857803"/>
                  <a:pt x="572829" y="905504"/>
                  <a:pt x="452752" y="905504"/>
                </a:cubicBezTo>
                <a:cubicBezTo>
                  <a:pt x="332675" y="905504"/>
                  <a:pt x="217515" y="857803"/>
                  <a:pt x="132608" y="772896"/>
                </a:cubicBezTo>
                <a:cubicBezTo>
                  <a:pt x="47701" y="687988"/>
                  <a:pt x="0" y="572829"/>
                  <a:pt x="0" y="452752"/>
                </a:cubicBezTo>
                <a:close/>
              </a:path>
            </a:pathLst>
          </a:custGeom>
          <a:noFill/>
          <a:ln w="19050" cap="flat" cmpd="sng">
            <a:solidFill>
              <a:schemeClr val="accent4"/>
            </a:solidFill>
            <a:prstDash val="dot"/>
            <a:round/>
            <a:headEnd type="none" w="sm" len="sm"/>
            <a:tailEnd type="none" w="sm" len="sm"/>
          </a:ln>
        </p:spPr>
        <p:txBody>
          <a:bodyPr spcFirstLastPara="1" wrap="square" lIns="243825" tIns="243825" rIns="210675" bIns="210675" anchor="ctr" anchorCtr="0">
            <a:noAutofit/>
          </a:bodyPr>
          <a:lstStyle/>
          <a:p>
            <a:pPr marL="0" marR="0" lvl="0" indent="0" algn="ctr" rtl="0">
              <a:lnSpc>
                <a:spcPct val="90000"/>
              </a:lnSpc>
              <a:spcBef>
                <a:spcPts val="0"/>
              </a:spcBef>
              <a:spcAft>
                <a:spcPts val="0"/>
              </a:spcAft>
              <a:buNone/>
            </a:pPr>
            <a:endParaRPr sz="4800" b="0" i="0" u="none" strike="noStrike" cap="none">
              <a:solidFill>
                <a:schemeClr val="accent1"/>
              </a:solidFill>
              <a:latin typeface="Arial"/>
              <a:ea typeface="Arial"/>
              <a:cs typeface="Arial"/>
              <a:sym typeface="Arial"/>
            </a:endParaRPr>
          </a:p>
        </p:txBody>
      </p:sp>
      <p:grpSp>
        <p:nvGrpSpPr>
          <p:cNvPr id="246" name="Google Shape;246;p27"/>
          <p:cNvGrpSpPr/>
          <p:nvPr/>
        </p:nvGrpSpPr>
        <p:grpSpPr>
          <a:xfrm>
            <a:off x="733064" y="3270438"/>
            <a:ext cx="10851232" cy="2354538"/>
            <a:chOff x="736989" y="2636741"/>
            <a:chExt cx="10851232" cy="2354538"/>
          </a:xfrm>
        </p:grpSpPr>
        <p:grpSp>
          <p:nvGrpSpPr>
            <p:cNvPr id="247" name="Google Shape;247;p27"/>
            <p:cNvGrpSpPr/>
            <p:nvPr/>
          </p:nvGrpSpPr>
          <p:grpSpPr>
            <a:xfrm>
              <a:off x="736989" y="2636741"/>
              <a:ext cx="10718021" cy="2354538"/>
              <a:chOff x="736989" y="2298598"/>
              <a:chExt cx="10718021" cy="2354538"/>
            </a:xfrm>
          </p:grpSpPr>
          <p:sp>
            <p:nvSpPr>
              <p:cNvPr id="248" name="Google Shape;248;p27"/>
              <p:cNvSpPr/>
              <p:nvPr/>
            </p:nvSpPr>
            <p:spPr>
              <a:xfrm rot="10800000">
                <a:off x="6993307" y="2298599"/>
                <a:ext cx="2376264" cy="2354537"/>
              </a:xfrm>
              <a:prstGeom prst="blockArc">
                <a:avLst>
                  <a:gd name="adj1" fmla="val 10800000"/>
                  <a:gd name="adj2" fmla="val 21562961"/>
                  <a:gd name="adj3" fmla="val 12434"/>
                </a:avLst>
              </a:prstGeom>
              <a:solidFill>
                <a:srgbClr val="24BAA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249" name="Google Shape;249;p27"/>
              <p:cNvSpPr/>
              <p:nvPr/>
            </p:nvSpPr>
            <p:spPr>
              <a:xfrm>
                <a:off x="9078746" y="2298599"/>
                <a:ext cx="2376264" cy="2354537"/>
              </a:xfrm>
              <a:prstGeom prst="blockArc">
                <a:avLst>
                  <a:gd name="adj1" fmla="val 10800000"/>
                  <a:gd name="adj2" fmla="val 78694"/>
                  <a:gd name="adj3" fmla="val 12426"/>
                </a:avLst>
              </a:prstGeom>
              <a:solidFill>
                <a:srgbClr val="7F34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250" name="Google Shape;250;p27"/>
              <p:cNvSpPr/>
              <p:nvPr/>
            </p:nvSpPr>
            <p:spPr>
              <a:xfrm>
                <a:off x="4907868" y="2298598"/>
                <a:ext cx="2376264" cy="2354537"/>
              </a:xfrm>
              <a:prstGeom prst="blockArc">
                <a:avLst>
                  <a:gd name="adj1" fmla="val 10800000"/>
                  <a:gd name="adj2" fmla="val 78694"/>
                  <a:gd name="adj3" fmla="val 12426"/>
                </a:avLst>
              </a:prstGeom>
              <a:solidFill>
                <a:srgbClr val="7F34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251" name="Google Shape;251;p27"/>
              <p:cNvSpPr/>
              <p:nvPr/>
            </p:nvSpPr>
            <p:spPr>
              <a:xfrm rot="10800000">
                <a:off x="2822429" y="2298598"/>
                <a:ext cx="2376264" cy="2354537"/>
              </a:xfrm>
              <a:prstGeom prst="blockArc">
                <a:avLst>
                  <a:gd name="adj1" fmla="val 10800000"/>
                  <a:gd name="adj2" fmla="val 21562961"/>
                  <a:gd name="adj3" fmla="val 12434"/>
                </a:avLst>
              </a:prstGeom>
              <a:solidFill>
                <a:srgbClr val="24BAA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252" name="Google Shape;252;p27"/>
              <p:cNvSpPr/>
              <p:nvPr/>
            </p:nvSpPr>
            <p:spPr>
              <a:xfrm>
                <a:off x="736989" y="2298598"/>
                <a:ext cx="2376264" cy="2354537"/>
              </a:xfrm>
              <a:prstGeom prst="blockArc">
                <a:avLst>
                  <a:gd name="adj1" fmla="val 10800000"/>
                  <a:gd name="adj2" fmla="val 78694"/>
                  <a:gd name="adj3" fmla="val 12426"/>
                </a:avLst>
              </a:prstGeom>
              <a:solidFill>
                <a:srgbClr val="7F34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grpSp>
        <p:sp>
          <p:nvSpPr>
            <p:cNvPr id="253" name="Google Shape;253;p27"/>
            <p:cNvSpPr/>
            <p:nvPr/>
          </p:nvSpPr>
          <p:spPr>
            <a:xfrm rot="10800000">
              <a:off x="11028169" y="3814010"/>
              <a:ext cx="560052" cy="359376"/>
            </a:xfrm>
            <a:prstGeom prst="triangle">
              <a:avLst>
                <a:gd name="adj" fmla="val 50000"/>
              </a:avLst>
            </a:prstGeom>
            <a:solidFill>
              <a:srgbClr val="7F34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sp>
        <p:nvSpPr>
          <p:cNvPr id="254" name="Google Shape;254;p27"/>
          <p:cNvSpPr/>
          <p:nvPr/>
        </p:nvSpPr>
        <p:spPr>
          <a:xfrm>
            <a:off x="863697" y="5165519"/>
            <a:ext cx="2219429" cy="78483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500" b="1" i="0" u="none" strike="noStrike" cap="none" dirty="0">
                <a:solidFill>
                  <a:srgbClr val="002060"/>
                </a:solidFill>
                <a:latin typeface="Calibri"/>
                <a:ea typeface="Calibri"/>
                <a:cs typeface="Calibri"/>
                <a:sym typeface="Calibri"/>
              </a:rPr>
              <a:t>Understood as the traditional form of basic care, such as wound care. </a:t>
            </a:r>
            <a:endParaRPr dirty="0">
              <a:solidFill>
                <a:srgbClr val="002060"/>
              </a:solidFill>
            </a:endParaRPr>
          </a:p>
        </p:txBody>
      </p:sp>
      <p:sp>
        <p:nvSpPr>
          <p:cNvPr id="255" name="Google Shape;255;p27"/>
          <p:cNvSpPr txBox="1"/>
          <p:nvPr/>
        </p:nvSpPr>
        <p:spPr>
          <a:xfrm>
            <a:off x="1081869" y="4791412"/>
            <a:ext cx="1678654" cy="33851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600" b="1" i="0" u="none" strike="noStrike" cap="none" dirty="0">
                <a:solidFill>
                  <a:srgbClr val="5F5F5F"/>
                </a:solidFill>
                <a:sym typeface="Arial"/>
              </a:rPr>
              <a:t>Physical Care</a:t>
            </a:r>
            <a:endParaRPr dirty="0">
              <a:solidFill>
                <a:srgbClr val="5F5F5F"/>
              </a:solidFill>
            </a:endParaRPr>
          </a:p>
        </p:txBody>
      </p:sp>
      <p:sp>
        <p:nvSpPr>
          <p:cNvPr id="256" name="Google Shape;256;p27"/>
          <p:cNvSpPr/>
          <p:nvPr/>
        </p:nvSpPr>
        <p:spPr>
          <a:xfrm>
            <a:off x="4828489" y="5093155"/>
            <a:ext cx="2537312" cy="1477328"/>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500" b="1" i="0" u="none" strike="noStrike" cap="none" dirty="0">
                <a:solidFill>
                  <a:srgbClr val="002060"/>
                </a:solidFill>
                <a:latin typeface="Calibri"/>
                <a:ea typeface="Calibri"/>
                <a:cs typeface="Calibri"/>
                <a:sym typeface="Calibri"/>
              </a:rPr>
              <a:t>Dependent people can suffer from many emotional problems, and if this aspect is not taken care of, it can lead to more serious problems such as depression.</a:t>
            </a:r>
            <a:endParaRPr dirty="0">
              <a:solidFill>
                <a:srgbClr val="002060"/>
              </a:solidFill>
            </a:endParaRPr>
          </a:p>
        </p:txBody>
      </p:sp>
      <p:sp>
        <p:nvSpPr>
          <p:cNvPr id="257" name="Google Shape;257;p27"/>
          <p:cNvSpPr txBox="1"/>
          <p:nvPr/>
        </p:nvSpPr>
        <p:spPr>
          <a:xfrm>
            <a:off x="5175226" y="4807084"/>
            <a:ext cx="1728562" cy="33851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600" b="1" i="0" u="none" strike="noStrike" cap="none" dirty="0">
                <a:solidFill>
                  <a:srgbClr val="5F5F5F"/>
                </a:solidFill>
                <a:sym typeface="Arial"/>
              </a:rPr>
              <a:t>Emotional Care</a:t>
            </a:r>
            <a:endParaRPr dirty="0">
              <a:solidFill>
                <a:srgbClr val="5F5F5F"/>
              </a:solidFill>
            </a:endParaRPr>
          </a:p>
        </p:txBody>
      </p:sp>
      <p:sp>
        <p:nvSpPr>
          <p:cNvPr id="258" name="Google Shape;258;p27"/>
          <p:cNvSpPr/>
          <p:nvPr/>
        </p:nvSpPr>
        <p:spPr>
          <a:xfrm>
            <a:off x="8879234" y="5137054"/>
            <a:ext cx="2935481" cy="1246495"/>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500" b="1" i="0" u="none" strike="noStrike" cap="none" dirty="0">
                <a:solidFill>
                  <a:srgbClr val="002060"/>
                </a:solidFill>
                <a:latin typeface="Calibri"/>
                <a:ea typeface="Calibri"/>
                <a:cs typeface="Calibri"/>
                <a:sym typeface="Calibri"/>
              </a:rPr>
              <a:t>The fact that the people we care for are dependent does not mean that they cannot learn new things. Teaching them and giving them new tools is not </a:t>
            </a:r>
            <a:r>
              <a:rPr lang="en-US" sz="1500" b="1" dirty="0">
                <a:solidFill>
                  <a:srgbClr val="002060"/>
                </a:solidFill>
                <a:latin typeface="Calibri"/>
                <a:ea typeface="Calibri"/>
                <a:cs typeface="Calibri"/>
                <a:sym typeface="Calibri"/>
              </a:rPr>
              <a:t>caring</a:t>
            </a:r>
            <a:r>
              <a:rPr lang="en-US" sz="1500" b="1" i="0" u="none" strike="noStrike" cap="none" dirty="0">
                <a:solidFill>
                  <a:srgbClr val="002060"/>
                </a:solidFill>
                <a:latin typeface="Calibri"/>
                <a:ea typeface="Calibri"/>
                <a:cs typeface="Calibri"/>
                <a:sym typeface="Calibri"/>
              </a:rPr>
              <a:t>, it is a right. </a:t>
            </a:r>
            <a:endParaRPr dirty="0">
              <a:solidFill>
                <a:srgbClr val="002060"/>
              </a:solidFill>
            </a:endParaRPr>
          </a:p>
        </p:txBody>
      </p:sp>
      <p:sp>
        <p:nvSpPr>
          <p:cNvPr id="259" name="Google Shape;259;p27"/>
          <p:cNvSpPr txBox="1"/>
          <p:nvPr/>
        </p:nvSpPr>
        <p:spPr>
          <a:xfrm>
            <a:off x="9277021" y="4802183"/>
            <a:ext cx="1992886" cy="33851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600" b="1" i="0" u="none" strike="noStrike" cap="none" dirty="0">
                <a:solidFill>
                  <a:srgbClr val="5F5F5F"/>
                </a:solidFill>
                <a:latin typeface="Arial"/>
                <a:ea typeface="Arial"/>
                <a:cs typeface="Arial"/>
                <a:sym typeface="Arial"/>
              </a:rPr>
              <a:t>Learning Support</a:t>
            </a:r>
            <a:endParaRPr sz="1600" b="1" i="0" u="none" strike="noStrike" cap="none" dirty="0">
              <a:solidFill>
                <a:srgbClr val="5F5F5F"/>
              </a:solidFill>
              <a:latin typeface="Arial"/>
              <a:ea typeface="Arial"/>
              <a:cs typeface="Arial"/>
              <a:sym typeface="Arial"/>
            </a:endParaRPr>
          </a:p>
        </p:txBody>
      </p:sp>
      <p:sp>
        <p:nvSpPr>
          <p:cNvPr id="260" name="Google Shape;260;p27"/>
          <p:cNvSpPr/>
          <p:nvPr/>
        </p:nvSpPr>
        <p:spPr>
          <a:xfrm>
            <a:off x="2814537" y="2440385"/>
            <a:ext cx="2523781" cy="1246495"/>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500" b="1" i="0" u="none" strike="noStrike" cap="none" dirty="0">
                <a:solidFill>
                  <a:srgbClr val="002060"/>
                </a:solidFill>
                <a:latin typeface="Calibri"/>
                <a:ea typeface="Calibri"/>
                <a:cs typeface="Calibri"/>
                <a:sym typeface="Calibri"/>
              </a:rPr>
              <a:t>Dependent people, especially seniors require that we work with them on aspects such as memory, and executive functions.</a:t>
            </a:r>
            <a:endParaRPr dirty="0">
              <a:solidFill>
                <a:srgbClr val="002060"/>
              </a:solidFill>
            </a:endParaRPr>
          </a:p>
        </p:txBody>
      </p:sp>
      <p:sp>
        <p:nvSpPr>
          <p:cNvPr id="261" name="Google Shape;261;p27"/>
          <p:cNvSpPr txBox="1"/>
          <p:nvPr/>
        </p:nvSpPr>
        <p:spPr>
          <a:xfrm>
            <a:off x="3161291" y="3650344"/>
            <a:ext cx="1701041" cy="33851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600" b="1" i="0" u="none" strike="noStrike" cap="none" dirty="0">
                <a:solidFill>
                  <a:srgbClr val="5F5F5F"/>
                </a:solidFill>
                <a:sym typeface="Arial"/>
              </a:rPr>
              <a:t>Cognitive Care</a:t>
            </a:r>
            <a:endParaRPr dirty="0">
              <a:solidFill>
                <a:srgbClr val="5F5F5F"/>
              </a:solidFill>
            </a:endParaRPr>
          </a:p>
        </p:txBody>
      </p:sp>
      <p:sp>
        <p:nvSpPr>
          <p:cNvPr id="262" name="Google Shape;262;p27"/>
          <p:cNvSpPr/>
          <p:nvPr/>
        </p:nvSpPr>
        <p:spPr>
          <a:xfrm>
            <a:off x="6958421" y="2466406"/>
            <a:ext cx="2523780" cy="1246495"/>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500" b="1" i="0" u="none" strike="noStrike" cap="none" dirty="0">
                <a:solidFill>
                  <a:srgbClr val="002060"/>
                </a:solidFill>
                <a:latin typeface="Calibri"/>
                <a:ea typeface="Calibri"/>
                <a:cs typeface="Calibri"/>
                <a:sym typeface="Calibri"/>
              </a:rPr>
              <a:t>It can be one of the simplest interventions and one of the most effective, we just need to work on active listening.</a:t>
            </a:r>
            <a:endParaRPr dirty="0">
              <a:solidFill>
                <a:srgbClr val="002060"/>
              </a:solidFill>
            </a:endParaRPr>
          </a:p>
        </p:txBody>
      </p:sp>
      <p:sp>
        <p:nvSpPr>
          <p:cNvPr id="263" name="Google Shape;263;p27"/>
          <p:cNvSpPr txBox="1"/>
          <p:nvPr/>
        </p:nvSpPr>
        <p:spPr>
          <a:xfrm>
            <a:off x="7329458" y="3559078"/>
            <a:ext cx="1752578" cy="33851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600" b="1" i="0" u="none" strike="noStrike" cap="none" dirty="0">
                <a:solidFill>
                  <a:srgbClr val="5F5F5F"/>
                </a:solidFill>
                <a:sym typeface="Arial"/>
              </a:rPr>
              <a:t>Companionship</a:t>
            </a:r>
            <a:endParaRPr dirty="0">
              <a:solidFill>
                <a:srgbClr val="5F5F5F"/>
              </a:solidFill>
            </a:endParaRPr>
          </a:p>
        </p:txBody>
      </p:sp>
      <p:pic>
        <p:nvPicPr>
          <p:cNvPr id="264" name="Google Shape;264;p27"/>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559142" y="3819601"/>
            <a:ext cx="723602" cy="723602"/>
          </a:xfrm>
          <a:prstGeom prst="rect">
            <a:avLst/>
          </a:prstGeom>
          <a:noFill/>
          <a:ln>
            <a:noFill/>
          </a:ln>
        </p:spPr>
      </p:pic>
      <p:pic>
        <p:nvPicPr>
          <p:cNvPr id="265" name="Google Shape;265;p27"/>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631186" y="4205302"/>
            <a:ext cx="693494" cy="693494"/>
          </a:xfrm>
          <a:prstGeom prst="rect">
            <a:avLst/>
          </a:prstGeom>
          <a:noFill/>
          <a:ln>
            <a:noFill/>
          </a:ln>
        </p:spPr>
      </p:pic>
      <p:pic>
        <p:nvPicPr>
          <p:cNvPr id="266" name="Google Shape;266;p27"/>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5687998" y="3900504"/>
            <a:ext cx="802212" cy="802212"/>
          </a:xfrm>
          <a:prstGeom prst="rect">
            <a:avLst/>
          </a:prstGeom>
          <a:noFill/>
          <a:ln>
            <a:noFill/>
          </a:ln>
        </p:spPr>
      </p:pic>
      <p:pic>
        <p:nvPicPr>
          <p:cNvPr id="267" name="Google Shape;267;p27"/>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7847050" y="4074018"/>
            <a:ext cx="717394" cy="717394"/>
          </a:xfrm>
          <a:prstGeom prst="rect">
            <a:avLst/>
          </a:prstGeom>
          <a:noFill/>
          <a:ln>
            <a:noFill/>
          </a:ln>
        </p:spPr>
      </p:pic>
      <p:pic>
        <p:nvPicPr>
          <p:cNvPr id="268" name="Google Shape;268;p27"/>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9843698" y="3870099"/>
            <a:ext cx="800921" cy="80092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46"/>
                                        </p:tgtEl>
                                        <p:attrNameLst>
                                          <p:attrName>style.visibility</p:attrName>
                                        </p:attrNameLst>
                                      </p:cBhvr>
                                      <p:to>
                                        <p:strVal val="visible"/>
                                      </p:to>
                                    </p:set>
                                    <p:animEffect transition="in" filter="fade">
                                      <p:cBhvr>
                                        <p:cTn id="7" dur="1000"/>
                                        <p:tgtEl>
                                          <p:spTgt spid="246"/>
                                        </p:tgtEl>
                                      </p:cBhvr>
                                    </p:animEffect>
                                  </p:childTnLst>
                                </p:cTn>
                              </p:par>
                            </p:childTnLst>
                          </p:cTn>
                        </p:par>
                        <p:par>
                          <p:cTn id="8" fill="hold">
                            <p:stCondLst>
                              <p:cond delay="1000"/>
                            </p:stCondLst>
                            <p:childTnLst>
                              <p:par>
                                <p:cTn id="9" presetID="23" presetClass="entr" presetSubtype="16" fill="hold" nodeType="afterEffect">
                                  <p:stCondLst>
                                    <p:cond delay="0"/>
                                  </p:stCondLst>
                                  <p:childTnLst>
                                    <p:set>
                                      <p:cBhvr>
                                        <p:cTn id="10" dur="1" fill="hold">
                                          <p:stCondLst>
                                            <p:cond delay="0"/>
                                          </p:stCondLst>
                                        </p:cTn>
                                        <p:tgtEl>
                                          <p:spTgt spid="241"/>
                                        </p:tgtEl>
                                        <p:attrNameLst>
                                          <p:attrName>style.visibility</p:attrName>
                                        </p:attrNameLst>
                                      </p:cBhvr>
                                      <p:to>
                                        <p:strVal val="visible"/>
                                      </p:to>
                                    </p:set>
                                    <p:anim calcmode="lin" valueType="num">
                                      <p:cBhvr additive="base">
                                        <p:cTn id="11" dur="500"/>
                                        <p:tgtEl>
                                          <p:spTgt spid="241"/>
                                        </p:tgtEl>
                                        <p:attrNameLst>
                                          <p:attrName>ppt_w</p:attrName>
                                        </p:attrNameLst>
                                      </p:cBhvr>
                                      <p:tavLst>
                                        <p:tav tm="0">
                                          <p:val>
                                            <p:strVal val="0"/>
                                          </p:val>
                                        </p:tav>
                                        <p:tav tm="100000">
                                          <p:val>
                                            <p:strVal val="#ppt_w"/>
                                          </p:val>
                                        </p:tav>
                                      </p:tavLst>
                                    </p:anim>
                                    <p:anim calcmode="lin" valueType="num">
                                      <p:cBhvr additive="base">
                                        <p:cTn id="12" dur="500"/>
                                        <p:tgtEl>
                                          <p:spTgt spid="241"/>
                                        </p:tgtEl>
                                        <p:attrNameLst>
                                          <p:attrName>ppt_h</p:attrName>
                                        </p:attrNameLst>
                                      </p:cBhvr>
                                      <p:tavLst>
                                        <p:tav tm="0">
                                          <p:val>
                                            <p:strVal val="0"/>
                                          </p:val>
                                        </p:tav>
                                        <p:tav tm="100000">
                                          <p:val>
                                            <p:strVal val="#ppt_h"/>
                                          </p:val>
                                        </p:tav>
                                      </p:tavLst>
                                    </p:anim>
                                  </p:childTnLst>
                                </p:cTn>
                              </p:par>
                            </p:childTnLst>
                          </p:cTn>
                        </p:par>
                        <p:par>
                          <p:cTn id="13" fill="hold">
                            <p:stCondLst>
                              <p:cond delay="1500"/>
                            </p:stCondLst>
                            <p:childTnLst>
                              <p:par>
                                <p:cTn id="14" presetID="23" presetClass="entr" presetSubtype="16" fill="hold" nodeType="afterEffect">
                                  <p:stCondLst>
                                    <p:cond delay="0"/>
                                  </p:stCondLst>
                                  <p:childTnLst>
                                    <p:set>
                                      <p:cBhvr>
                                        <p:cTn id="15" dur="1" fill="hold">
                                          <p:stCondLst>
                                            <p:cond delay="0"/>
                                          </p:stCondLst>
                                        </p:cTn>
                                        <p:tgtEl>
                                          <p:spTgt spid="242"/>
                                        </p:tgtEl>
                                        <p:attrNameLst>
                                          <p:attrName>style.visibility</p:attrName>
                                        </p:attrNameLst>
                                      </p:cBhvr>
                                      <p:to>
                                        <p:strVal val="visible"/>
                                      </p:to>
                                    </p:set>
                                    <p:anim calcmode="lin" valueType="num">
                                      <p:cBhvr additive="base">
                                        <p:cTn id="16" dur="500"/>
                                        <p:tgtEl>
                                          <p:spTgt spid="242"/>
                                        </p:tgtEl>
                                        <p:attrNameLst>
                                          <p:attrName>ppt_w</p:attrName>
                                        </p:attrNameLst>
                                      </p:cBhvr>
                                      <p:tavLst>
                                        <p:tav tm="0">
                                          <p:val>
                                            <p:strVal val="0"/>
                                          </p:val>
                                        </p:tav>
                                        <p:tav tm="100000">
                                          <p:val>
                                            <p:strVal val="#ppt_w"/>
                                          </p:val>
                                        </p:tav>
                                      </p:tavLst>
                                    </p:anim>
                                    <p:anim calcmode="lin" valueType="num">
                                      <p:cBhvr additive="base">
                                        <p:cTn id="17" dur="500"/>
                                        <p:tgtEl>
                                          <p:spTgt spid="242"/>
                                        </p:tgtEl>
                                        <p:attrNameLst>
                                          <p:attrName>ppt_h</p:attrName>
                                        </p:attrNameLst>
                                      </p:cBhvr>
                                      <p:tavLst>
                                        <p:tav tm="0">
                                          <p:val>
                                            <p:strVal val="0"/>
                                          </p:val>
                                        </p:tav>
                                        <p:tav tm="100000">
                                          <p:val>
                                            <p:strVal val="#ppt_h"/>
                                          </p:val>
                                        </p:tav>
                                      </p:tavLst>
                                    </p:anim>
                                  </p:childTnLst>
                                </p:cTn>
                              </p:par>
                            </p:childTnLst>
                          </p:cTn>
                        </p:par>
                        <p:par>
                          <p:cTn id="18" fill="hold">
                            <p:stCondLst>
                              <p:cond delay="2000"/>
                            </p:stCondLst>
                            <p:childTnLst>
                              <p:par>
                                <p:cTn id="19" presetID="23" presetClass="entr" presetSubtype="16" fill="hold" nodeType="afterEffect">
                                  <p:stCondLst>
                                    <p:cond delay="0"/>
                                  </p:stCondLst>
                                  <p:childTnLst>
                                    <p:set>
                                      <p:cBhvr>
                                        <p:cTn id="20" dur="1" fill="hold">
                                          <p:stCondLst>
                                            <p:cond delay="0"/>
                                          </p:stCondLst>
                                        </p:cTn>
                                        <p:tgtEl>
                                          <p:spTgt spid="243"/>
                                        </p:tgtEl>
                                        <p:attrNameLst>
                                          <p:attrName>style.visibility</p:attrName>
                                        </p:attrNameLst>
                                      </p:cBhvr>
                                      <p:to>
                                        <p:strVal val="visible"/>
                                      </p:to>
                                    </p:set>
                                    <p:anim calcmode="lin" valueType="num">
                                      <p:cBhvr additive="base">
                                        <p:cTn id="21" dur="500"/>
                                        <p:tgtEl>
                                          <p:spTgt spid="243"/>
                                        </p:tgtEl>
                                        <p:attrNameLst>
                                          <p:attrName>ppt_w</p:attrName>
                                        </p:attrNameLst>
                                      </p:cBhvr>
                                      <p:tavLst>
                                        <p:tav tm="0">
                                          <p:val>
                                            <p:strVal val="0"/>
                                          </p:val>
                                        </p:tav>
                                        <p:tav tm="100000">
                                          <p:val>
                                            <p:strVal val="#ppt_w"/>
                                          </p:val>
                                        </p:tav>
                                      </p:tavLst>
                                    </p:anim>
                                    <p:anim calcmode="lin" valueType="num">
                                      <p:cBhvr additive="base">
                                        <p:cTn id="22" dur="500"/>
                                        <p:tgtEl>
                                          <p:spTgt spid="243"/>
                                        </p:tgtEl>
                                        <p:attrNameLst>
                                          <p:attrName>ppt_h</p:attrName>
                                        </p:attrNameLst>
                                      </p:cBhvr>
                                      <p:tavLst>
                                        <p:tav tm="0">
                                          <p:val>
                                            <p:strVal val="0"/>
                                          </p:val>
                                        </p:tav>
                                        <p:tav tm="100000">
                                          <p:val>
                                            <p:strVal val="#ppt_h"/>
                                          </p:val>
                                        </p:tav>
                                      </p:tavLst>
                                    </p:anim>
                                  </p:childTnLst>
                                </p:cTn>
                              </p:par>
                            </p:childTnLst>
                          </p:cTn>
                        </p:par>
                        <p:par>
                          <p:cTn id="23" fill="hold">
                            <p:stCondLst>
                              <p:cond delay="2500"/>
                            </p:stCondLst>
                            <p:childTnLst>
                              <p:par>
                                <p:cTn id="24" presetID="23" presetClass="entr" presetSubtype="16" fill="hold" nodeType="afterEffect">
                                  <p:stCondLst>
                                    <p:cond delay="0"/>
                                  </p:stCondLst>
                                  <p:childTnLst>
                                    <p:set>
                                      <p:cBhvr>
                                        <p:cTn id="25" dur="1" fill="hold">
                                          <p:stCondLst>
                                            <p:cond delay="0"/>
                                          </p:stCondLst>
                                        </p:cTn>
                                        <p:tgtEl>
                                          <p:spTgt spid="244"/>
                                        </p:tgtEl>
                                        <p:attrNameLst>
                                          <p:attrName>style.visibility</p:attrName>
                                        </p:attrNameLst>
                                      </p:cBhvr>
                                      <p:to>
                                        <p:strVal val="visible"/>
                                      </p:to>
                                    </p:set>
                                    <p:anim calcmode="lin" valueType="num">
                                      <p:cBhvr additive="base">
                                        <p:cTn id="26" dur="500"/>
                                        <p:tgtEl>
                                          <p:spTgt spid="244"/>
                                        </p:tgtEl>
                                        <p:attrNameLst>
                                          <p:attrName>ppt_w</p:attrName>
                                        </p:attrNameLst>
                                      </p:cBhvr>
                                      <p:tavLst>
                                        <p:tav tm="0">
                                          <p:val>
                                            <p:strVal val="0"/>
                                          </p:val>
                                        </p:tav>
                                        <p:tav tm="100000">
                                          <p:val>
                                            <p:strVal val="#ppt_w"/>
                                          </p:val>
                                        </p:tav>
                                      </p:tavLst>
                                    </p:anim>
                                    <p:anim calcmode="lin" valueType="num">
                                      <p:cBhvr additive="base">
                                        <p:cTn id="27" dur="500"/>
                                        <p:tgtEl>
                                          <p:spTgt spid="244"/>
                                        </p:tgtEl>
                                        <p:attrNameLst>
                                          <p:attrName>ppt_h</p:attrName>
                                        </p:attrNameLst>
                                      </p:cBhvr>
                                      <p:tavLst>
                                        <p:tav tm="0">
                                          <p:val>
                                            <p:strVal val="0"/>
                                          </p:val>
                                        </p:tav>
                                        <p:tav tm="100000">
                                          <p:val>
                                            <p:strVal val="#ppt_h"/>
                                          </p:val>
                                        </p:tav>
                                      </p:tavLst>
                                    </p:anim>
                                  </p:childTnLst>
                                </p:cTn>
                              </p:par>
                            </p:childTnLst>
                          </p:cTn>
                        </p:par>
                        <p:par>
                          <p:cTn id="28" fill="hold">
                            <p:stCondLst>
                              <p:cond delay="3000"/>
                            </p:stCondLst>
                            <p:childTnLst>
                              <p:par>
                                <p:cTn id="29" presetID="23" presetClass="entr" presetSubtype="16" fill="hold" nodeType="afterEffect">
                                  <p:stCondLst>
                                    <p:cond delay="0"/>
                                  </p:stCondLst>
                                  <p:childTnLst>
                                    <p:set>
                                      <p:cBhvr>
                                        <p:cTn id="30" dur="1" fill="hold">
                                          <p:stCondLst>
                                            <p:cond delay="0"/>
                                          </p:stCondLst>
                                        </p:cTn>
                                        <p:tgtEl>
                                          <p:spTgt spid="245"/>
                                        </p:tgtEl>
                                        <p:attrNameLst>
                                          <p:attrName>style.visibility</p:attrName>
                                        </p:attrNameLst>
                                      </p:cBhvr>
                                      <p:to>
                                        <p:strVal val="visible"/>
                                      </p:to>
                                    </p:set>
                                    <p:anim calcmode="lin" valueType="num">
                                      <p:cBhvr additive="base">
                                        <p:cTn id="31" dur="500"/>
                                        <p:tgtEl>
                                          <p:spTgt spid="245"/>
                                        </p:tgtEl>
                                        <p:attrNameLst>
                                          <p:attrName>ppt_w</p:attrName>
                                        </p:attrNameLst>
                                      </p:cBhvr>
                                      <p:tavLst>
                                        <p:tav tm="0">
                                          <p:val>
                                            <p:strVal val="0"/>
                                          </p:val>
                                        </p:tav>
                                        <p:tav tm="100000">
                                          <p:val>
                                            <p:strVal val="#ppt_w"/>
                                          </p:val>
                                        </p:tav>
                                      </p:tavLst>
                                    </p:anim>
                                    <p:anim calcmode="lin" valueType="num">
                                      <p:cBhvr additive="base">
                                        <p:cTn id="32" dur="500"/>
                                        <p:tgtEl>
                                          <p:spTgt spid="245"/>
                                        </p:tgtEl>
                                        <p:attrNameLst>
                                          <p:attrName>ppt_h</p:attrName>
                                        </p:attrNameLst>
                                      </p:cBhvr>
                                      <p:tavLst>
                                        <p:tav tm="0">
                                          <p:val>
                                            <p:strVal val="0"/>
                                          </p:val>
                                        </p:tav>
                                        <p:tav tm="100000">
                                          <p:val>
                                            <p:strVal val="#ppt_h"/>
                                          </p:val>
                                        </p:tav>
                                      </p:tavLst>
                                    </p:anim>
                                  </p:childTnLst>
                                </p:cTn>
                              </p:par>
                              <p:par>
                                <p:cTn id="33" presetID="10" presetClass="entr" presetSubtype="0" fill="hold" nodeType="withEffect">
                                  <p:stCondLst>
                                    <p:cond delay="0"/>
                                  </p:stCondLst>
                                  <p:childTnLst>
                                    <p:set>
                                      <p:cBhvr>
                                        <p:cTn id="34" dur="1" fill="hold">
                                          <p:stCondLst>
                                            <p:cond delay="0"/>
                                          </p:stCondLst>
                                        </p:cTn>
                                        <p:tgtEl>
                                          <p:spTgt spid="255"/>
                                        </p:tgtEl>
                                        <p:attrNameLst>
                                          <p:attrName>style.visibility</p:attrName>
                                        </p:attrNameLst>
                                      </p:cBhvr>
                                      <p:to>
                                        <p:strVal val="visible"/>
                                      </p:to>
                                    </p:set>
                                    <p:animEffect transition="in" filter="fade">
                                      <p:cBhvr>
                                        <p:cTn id="35" dur="500"/>
                                        <p:tgtEl>
                                          <p:spTgt spid="255"/>
                                        </p:tgtEl>
                                      </p:cBhvr>
                                    </p:animEffect>
                                  </p:childTnLst>
                                </p:cTn>
                              </p:par>
                            </p:childTnLst>
                          </p:cTn>
                        </p:par>
                        <p:par>
                          <p:cTn id="36" fill="hold">
                            <p:stCondLst>
                              <p:cond delay="3500"/>
                            </p:stCondLst>
                            <p:childTnLst>
                              <p:par>
                                <p:cTn id="37" presetID="10" presetClass="entr" presetSubtype="0" fill="hold" nodeType="afterEffect">
                                  <p:stCondLst>
                                    <p:cond delay="0"/>
                                  </p:stCondLst>
                                  <p:childTnLst>
                                    <p:set>
                                      <p:cBhvr>
                                        <p:cTn id="38" dur="1" fill="hold">
                                          <p:stCondLst>
                                            <p:cond delay="0"/>
                                          </p:stCondLst>
                                        </p:cTn>
                                        <p:tgtEl>
                                          <p:spTgt spid="254"/>
                                        </p:tgtEl>
                                        <p:attrNameLst>
                                          <p:attrName>style.visibility</p:attrName>
                                        </p:attrNameLst>
                                      </p:cBhvr>
                                      <p:to>
                                        <p:strVal val="visible"/>
                                      </p:to>
                                    </p:set>
                                    <p:animEffect transition="in" filter="fade">
                                      <p:cBhvr>
                                        <p:cTn id="39" dur="500"/>
                                        <p:tgtEl>
                                          <p:spTgt spid="254"/>
                                        </p:tgtEl>
                                      </p:cBhvr>
                                    </p:animEffect>
                                  </p:childTnLst>
                                </p:cTn>
                              </p:par>
                              <p:par>
                                <p:cTn id="40" presetID="10" presetClass="entr" presetSubtype="0" fill="hold" nodeType="withEffect">
                                  <p:stCondLst>
                                    <p:cond delay="0"/>
                                  </p:stCondLst>
                                  <p:childTnLst>
                                    <p:set>
                                      <p:cBhvr>
                                        <p:cTn id="41" dur="1" fill="hold">
                                          <p:stCondLst>
                                            <p:cond delay="0"/>
                                          </p:stCondLst>
                                        </p:cTn>
                                        <p:tgtEl>
                                          <p:spTgt spid="257"/>
                                        </p:tgtEl>
                                        <p:attrNameLst>
                                          <p:attrName>style.visibility</p:attrName>
                                        </p:attrNameLst>
                                      </p:cBhvr>
                                      <p:to>
                                        <p:strVal val="visible"/>
                                      </p:to>
                                    </p:set>
                                    <p:animEffect transition="in" filter="fade">
                                      <p:cBhvr>
                                        <p:cTn id="42" dur="500"/>
                                        <p:tgtEl>
                                          <p:spTgt spid="257"/>
                                        </p:tgtEl>
                                      </p:cBhvr>
                                    </p:animEffect>
                                  </p:childTnLst>
                                </p:cTn>
                              </p:par>
                            </p:childTnLst>
                          </p:cTn>
                        </p:par>
                        <p:par>
                          <p:cTn id="43" fill="hold">
                            <p:stCondLst>
                              <p:cond delay="4000"/>
                            </p:stCondLst>
                            <p:childTnLst>
                              <p:par>
                                <p:cTn id="44" presetID="10" presetClass="entr" presetSubtype="0" fill="hold" nodeType="afterEffect">
                                  <p:stCondLst>
                                    <p:cond delay="0"/>
                                  </p:stCondLst>
                                  <p:childTnLst>
                                    <p:set>
                                      <p:cBhvr>
                                        <p:cTn id="45" dur="1" fill="hold">
                                          <p:stCondLst>
                                            <p:cond delay="0"/>
                                          </p:stCondLst>
                                        </p:cTn>
                                        <p:tgtEl>
                                          <p:spTgt spid="256"/>
                                        </p:tgtEl>
                                        <p:attrNameLst>
                                          <p:attrName>style.visibility</p:attrName>
                                        </p:attrNameLst>
                                      </p:cBhvr>
                                      <p:to>
                                        <p:strVal val="visible"/>
                                      </p:to>
                                    </p:set>
                                    <p:animEffect transition="in" filter="fade">
                                      <p:cBhvr>
                                        <p:cTn id="46" dur="500"/>
                                        <p:tgtEl>
                                          <p:spTgt spid="256"/>
                                        </p:tgtEl>
                                      </p:cBhvr>
                                    </p:animEffect>
                                  </p:childTnLst>
                                </p:cTn>
                              </p:par>
                              <p:par>
                                <p:cTn id="47" presetID="10" presetClass="entr" presetSubtype="0" fill="hold" nodeType="withEffect">
                                  <p:stCondLst>
                                    <p:cond delay="0"/>
                                  </p:stCondLst>
                                  <p:childTnLst>
                                    <p:set>
                                      <p:cBhvr>
                                        <p:cTn id="48" dur="1" fill="hold">
                                          <p:stCondLst>
                                            <p:cond delay="0"/>
                                          </p:stCondLst>
                                        </p:cTn>
                                        <p:tgtEl>
                                          <p:spTgt spid="259"/>
                                        </p:tgtEl>
                                        <p:attrNameLst>
                                          <p:attrName>style.visibility</p:attrName>
                                        </p:attrNameLst>
                                      </p:cBhvr>
                                      <p:to>
                                        <p:strVal val="visible"/>
                                      </p:to>
                                    </p:set>
                                    <p:animEffect transition="in" filter="fade">
                                      <p:cBhvr>
                                        <p:cTn id="49" dur="500"/>
                                        <p:tgtEl>
                                          <p:spTgt spid="259"/>
                                        </p:tgtEl>
                                      </p:cBhvr>
                                    </p:animEffect>
                                  </p:childTnLst>
                                </p:cTn>
                              </p:par>
                            </p:childTnLst>
                          </p:cTn>
                        </p:par>
                        <p:par>
                          <p:cTn id="50" fill="hold">
                            <p:stCondLst>
                              <p:cond delay="4500"/>
                            </p:stCondLst>
                            <p:childTnLst>
                              <p:par>
                                <p:cTn id="51" presetID="10" presetClass="entr" presetSubtype="0" fill="hold" nodeType="afterEffect">
                                  <p:stCondLst>
                                    <p:cond delay="0"/>
                                  </p:stCondLst>
                                  <p:childTnLst>
                                    <p:set>
                                      <p:cBhvr>
                                        <p:cTn id="52" dur="1" fill="hold">
                                          <p:stCondLst>
                                            <p:cond delay="0"/>
                                          </p:stCondLst>
                                        </p:cTn>
                                        <p:tgtEl>
                                          <p:spTgt spid="258"/>
                                        </p:tgtEl>
                                        <p:attrNameLst>
                                          <p:attrName>style.visibility</p:attrName>
                                        </p:attrNameLst>
                                      </p:cBhvr>
                                      <p:to>
                                        <p:strVal val="visible"/>
                                      </p:to>
                                    </p:set>
                                    <p:animEffect transition="in" filter="fade">
                                      <p:cBhvr>
                                        <p:cTn id="53" dur="500"/>
                                        <p:tgtEl>
                                          <p:spTgt spid="258"/>
                                        </p:tgtEl>
                                      </p:cBhvr>
                                    </p:animEffect>
                                  </p:childTnLst>
                                </p:cTn>
                              </p:par>
                              <p:par>
                                <p:cTn id="54" presetID="10" presetClass="entr" presetSubtype="0" fill="hold" nodeType="withEffect">
                                  <p:stCondLst>
                                    <p:cond delay="0"/>
                                  </p:stCondLst>
                                  <p:childTnLst>
                                    <p:set>
                                      <p:cBhvr>
                                        <p:cTn id="55" dur="1" fill="hold">
                                          <p:stCondLst>
                                            <p:cond delay="0"/>
                                          </p:stCondLst>
                                        </p:cTn>
                                        <p:tgtEl>
                                          <p:spTgt spid="261"/>
                                        </p:tgtEl>
                                        <p:attrNameLst>
                                          <p:attrName>style.visibility</p:attrName>
                                        </p:attrNameLst>
                                      </p:cBhvr>
                                      <p:to>
                                        <p:strVal val="visible"/>
                                      </p:to>
                                    </p:set>
                                    <p:animEffect transition="in" filter="fade">
                                      <p:cBhvr>
                                        <p:cTn id="56" dur="500"/>
                                        <p:tgtEl>
                                          <p:spTgt spid="261"/>
                                        </p:tgtEl>
                                      </p:cBhvr>
                                    </p:animEffect>
                                  </p:childTnLst>
                                </p:cTn>
                              </p:par>
                            </p:childTnLst>
                          </p:cTn>
                        </p:par>
                        <p:par>
                          <p:cTn id="57" fill="hold">
                            <p:stCondLst>
                              <p:cond delay="5000"/>
                            </p:stCondLst>
                            <p:childTnLst>
                              <p:par>
                                <p:cTn id="58" presetID="10" presetClass="entr" presetSubtype="0" fill="hold" nodeType="afterEffect">
                                  <p:stCondLst>
                                    <p:cond delay="0"/>
                                  </p:stCondLst>
                                  <p:childTnLst>
                                    <p:set>
                                      <p:cBhvr>
                                        <p:cTn id="59" dur="1" fill="hold">
                                          <p:stCondLst>
                                            <p:cond delay="0"/>
                                          </p:stCondLst>
                                        </p:cTn>
                                        <p:tgtEl>
                                          <p:spTgt spid="260"/>
                                        </p:tgtEl>
                                        <p:attrNameLst>
                                          <p:attrName>style.visibility</p:attrName>
                                        </p:attrNameLst>
                                      </p:cBhvr>
                                      <p:to>
                                        <p:strVal val="visible"/>
                                      </p:to>
                                    </p:set>
                                    <p:animEffect transition="in" filter="fade">
                                      <p:cBhvr>
                                        <p:cTn id="60" dur="500"/>
                                        <p:tgtEl>
                                          <p:spTgt spid="260"/>
                                        </p:tgtEl>
                                      </p:cBhvr>
                                    </p:animEffect>
                                  </p:childTnLst>
                                </p:cTn>
                              </p:par>
                              <p:par>
                                <p:cTn id="61" presetID="10" presetClass="entr" presetSubtype="0" fill="hold" nodeType="withEffect">
                                  <p:stCondLst>
                                    <p:cond delay="0"/>
                                  </p:stCondLst>
                                  <p:childTnLst>
                                    <p:set>
                                      <p:cBhvr>
                                        <p:cTn id="62" dur="1" fill="hold">
                                          <p:stCondLst>
                                            <p:cond delay="0"/>
                                          </p:stCondLst>
                                        </p:cTn>
                                        <p:tgtEl>
                                          <p:spTgt spid="263"/>
                                        </p:tgtEl>
                                        <p:attrNameLst>
                                          <p:attrName>style.visibility</p:attrName>
                                        </p:attrNameLst>
                                      </p:cBhvr>
                                      <p:to>
                                        <p:strVal val="visible"/>
                                      </p:to>
                                    </p:set>
                                    <p:animEffect transition="in" filter="fade">
                                      <p:cBhvr>
                                        <p:cTn id="63" dur="500"/>
                                        <p:tgtEl>
                                          <p:spTgt spid="263"/>
                                        </p:tgtEl>
                                      </p:cBhvr>
                                    </p:animEffect>
                                  </p:childTnLst>
                                </p:cTn>
                              </p:par>
                            </p:childTnLst>
                          </p:cTn>
                        </p:par>
                        <p:par>
                          <p:cTn id="64" fill="hold">
                            <p:stCondLst>
                              <p:cond delay="5500"/>
                            </p:stCondLst>
                            <p:childTnLst>
                              <p:par>
                                <p:cTn id="65" presetID="10" presetClass="entr" presetSubtype="0" fill="hold" nodeType="afterEffect">
                                  <p:stCondLst>
                                    <p:cond delay="0"/>
                                  </p:stCondLst>
                                  <p:childTnLst>
                                    <p:set>
                                      <p:cBhvr>
                                        <p:cTn id="66" dur="1" fill="hold">
                                          <p:stCondLst>
                                            <p:cond delay="0"/>
                                          </p:stCondLst>
                                        </p:cTn>
                                        <p:tgtEl>
                                          <p:spTgt spid="262"/>
                                        </p:tgtEl>
                                        <p:attrNameLst>
                                          <p:attrName>style.visibility</p:attrName>
                                        </p:attrNameLst>
                                      </p:cBhvr>
                                      <p:to>
                                        <p:strVal val="visible"/>
                                      </p:to>
                                    </p:set>
                                    <p:animEffect transition="in" filter="fade">
                                      <p:cBhvr>
                                        <p:cTn id="67" dur="500"/>
                                        <p:tgtEl>
                                          <p:spTgt spid="2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p28"/>
          <p:cNvSpPr/>
          <p:nvPr/>
        </p:nvSpPr>
        <p:spPr>
          <a:xfrm>
            <a:off x="2339792" y="4735490"/>
            <a:ext cx="1646123" cy="1776153"/>
          </a:xfrm>
          <a:prstGeom prst="ellipse">
            <a:avLst/>
          </a:prstGeom>
          <a:solidFill>
            <a:srgbClr val="7F349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4" name="Google Shape;274;p28"/>
          <p:cNvSpPr txBox="1">
            <a:spLocks noGrp="1"/>
          </p:cNvSpPr>
          <p:nvPr>
            <p:ph type="body" idx="2"/>
          </p:nvPr>
        </p:nvSpPr>
        <p:spPr>
          <a:xfrm>
            <a:off x="1234841" y="401623"/>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rgbClr val="24BAA2"/>
              </a:buClr>
              <a:buSzPts val="3600"/>
              <a:buNone/>
            </a:pPr>
            <a:r>
              <a:rPr lang="en-US" dirty="0"/>
              <a:t>Some Benefits of Digital Technology in Health Care. </a:t>
            </a:r>
            <a:endParaRPr dirty="0"/>
          </a:p>
        </p:txBody>
      </p:sp>
      <p:cxnSp>
        <p:nvCxnSpPr>
          <p:cNvPr id="275" name="Google Shape;275;p28"/>
          <p:cNvCxnSpPr/>
          <p:nvPr/>
        </p:nvCxnSpPr>
        <p:spPr>
          <a:xfrm rot="10800000">
            <a:off x="4464436" y="4241457"/>
            <a:ext cx="512833" cy="450576"/>
          </a:xfrm>
          <a:prstGeom prst="straightConnector1">
            <a:avLst/>
          </a:prstGeom>
          <a:noFill/>
          <a:ln w="38100" cap="flat" cmpd="sng">
            <a:solidFill>
              <a:schemeClr val="dk1"/>
            </a:solidFill>
            <a:prstDash val="dash"/>
            <a:round/>
            <a:headEnd type="none" w="sm" len="sm"/>
            <a:tailEnd type="none" w="sm" len="sm"/>
          </a:ln>
        </p:spPr>
      </p:cxnSp>
      <p:cxnSp>
        <p:nvCxnSpPr>
          <p:cNvPr id="276" name="Google Shape;276;p28"/>
          <p:cNvCxnSpPr/>
          <p:nvPr/>
        </p:nvCxnSpPr>
        <p:spPr>
          <a:xfrm rot="10800000" flipH="1">
            <a:off x="7116183" y="4239239"/>
            <a:ext cx="611006" cy="415768"/>
          </a:xfrm>
          <a:prstGeom prst="straightConnector1">
            <a:avLst/>
          </a:prstGeom>
          <a:noFill/>
          <a:ln w="38100" cap="flat" cmpd="sng">
            <a:solidFill>
              <a:schemeClr val="dk1"/>
            </a:solidFill>
            <a:prstDash val="dash"/>
            <a:round/>
            <a:headEnd type="none" w="sm" len="sm"/>
            <a:tailEnd type="none" w="sm" len="sm"/>
          </a:ln>
        </p:spPr>
      </p:cxnSp>
      <p:cxnSp>
        <p:nvCxnSpPr>
          <p:cNvPr id="277" name="Google Shape;277;p28"/>
          <p:cNvCxnSpPr/>
          <p:nvPr/>
        </p:nvCxnSpPr>
        <p:spPr>
          <a:xfrm rot="10800000">
            <a:off x="6071083" y="3625340"/>
            <a:ext cx="0" cy="616117"/>
          </a:xfrm>
          <a:prstGeom prst="straightConnector1">
            <a:avLst/>
          </a:prstGeom>
          <a:noFill/>
          <a:ln w="38100" cap="flat" cmpd="sng">
            <a:solidFill>
              <a:schemeClr val="dk1"/>
            </a:solidFill>
            <a:prstDash val="dash"/>
            <a:round/>
            <a:headEnd type="none" w="sm" len="sm"/>
            <a:tailEnd type="none" w="sm" len="sm"/>
          </a:ln>
        </p:spPr>
      </p:cxnSp>
      <p:cxnSp>
        <p:nvCxnSpPr>
          <p:cNvPr id="278" name="Google Shape;278;p28"/>
          <p:cNvCxnSpPr/>
          <p:nvPr/>
        </p:nvCxnSpPr>
        <p:spPr>
          <a:xfrm rot="10800000">
            <a:off x="3939800" y="5779821"/>
            <a:ext cx="584396" cy="0"/>
          </a:xfrm>
          <a:prstGeom prst="straightConnector1">
            <a:avLst/>
          </a:prstGeom>
          <a:noFill/>
          <a:ln w="38100" cap="flat" cmpd="sng">
            <a:solidFill>
              <a:schemeClr val="dk1"/>
            </a:solidFill>
            <a:prstDash val="dash"/>
            <a:round/>
            <a:headEnd type="none" w="sm" len="sm"/>
            <a:tailEnd type="none" w="sm" len="sm"/>
          </a:ln>
        </p:spPr>
      </p:cxnSp>
      <p:cxnSp>
        <p:nvCxnSpPr>
          <p:cNvPr id="279" name="Google Shape;279;p28"/>
          <p:cNvCxnSpPr/>
          <p:nvPr/>
        </p:nvCxnSpPr>
        <p:spPr>
          <a:xfrm>
            <a:off x="7617417" y="5673488"/>
            <a:ext cx="538834" cy="0"/>
          </a:xfrm>
          <a:prstGeom prst="straightConnector1">
            <a:avLst/>
          </a:prstGeom>
          <a:noFill/>
          <a:ln w="38100" cap="flat" cmpd="sng">
            <a:solidFill>
              <a:schemeClr val="dk1"/>
            </a:solidFill>
            <a:prstDash val="dash"/>
            <a:round/>
            <a:headEnd type="none" w="sm" len="sm"/>
            <a:tailEnd type="none" w="sm" len="sm"/>
          </a:ln>
        </p:spPr>
      </p:cxnSp>
      <p:sp>
        <p:nvSpPr>
          <p:cNvPr id="280" name="Google Shape;280;p28"/>
          <p:cNvSpPr/>
          <p:nvPr/>
        </p:nvSpPr>
        <p:spPr>
          <a:xfrm>
            <a:off x="5233972" y="1817984"/>
            <a:ext cx="1719263" cy="1730375"/>
          </a:xfrm>
          <a:prstGeom prst="ellipse">
            <a:avLst/>
          </a:prstGeom>
          <a:solidFill>
            <a:srgbClr val="7F349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1" name="Google Shape;281;p28"/>
          <p:cNvSpPr/>
          <p:nvPr/>
        </p:nvSpPr>
        <p:spPr>
          <a:xfrm>
            <a:off x="7522137" y="2858400"/>
            <a:ext cx="1717675" cy="1728788"/>
          </a:xfrm>
          <a:prstGeom prst="ellipse">
            <a:avLst/>
          </a:prstGeom>
          <a:solidFill>
            <a:srgbClr val="24BAA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2" name="Google Shape;282;p28"/>
          <p:cNvSpPr/>
          <p:nvPr/>
        </p:nvSpPr>
        <p:spPr>
          <a:xfrm>
            <a:off x="8140303" y="4797957"/>
            <a:ext cx="1858624" cy="1741541"/>
          </a:xfrm>
          <a:prstGeom prst="ellipse">
            <a:avLst/>
          </a:prstGeom>
          <a:solidFill>
            <a:srgbClr val="7F349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3" name="Google Shape;283;p28"/>
          <p:cNvSpPr/>
          <p:nvPr/>
        </p:nvSpPr>
        <p:spPr>
          <a:xfrm>
            <a:off x="3074729" y="2761403"/>
            <a:ext cx="1646123" cy="1730375"/>
          </a:xfrm>
          <a:prstGeom prst="ellipse">
            <a:avLst/>
          </a:prstGeom>
          <a:solidFill>
            <a:srgbClr val="24BAA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4" name="Google Shape;284;p28"/>
          <p:cNvSpPr/>
          <p:nvPr/>
        </p:nvSpPr>
        <p:spPr>
          <a:xfrm>
            <a:off x="4524195" y="4135123"/>
            <a:ext cx="3093776" cy="2397997"/>
          </a:xfrm>
          <a:custGeom>
            <a:avLst/>
            <a:gdLst/>
            <a:ahLst/>
            <a:cxnLst/>
            <a:rect l="l" t="t" r="r" b="b"/>
            <a:pathLst>
              <a:path w="3093776" h="2397997" extrusionOk="0">
                <a:moveTo>
                  <a:pt x="1546888" y="0"/>
                </a:moveTo>
                <a:cubicBezTo>
                  <a:pt x="2401211" y="0"/>
                  <a:pt x="3093776" y="688749"/>
                  <a:pt x="3093776" y="1538365"/>
                </a:cubicBezTo>
                <a:cubicBezTo>
                  <a:pt x="3093776" y="1803870"/>
                  <a:pt x="3026143" y="2053666"/>
                  <a:pt x="2907075" y="2271642"/>
                </a:cubicBezTo>
                <a:lnTo>
                  <a:pt x="2829887" y="2397997"/>
                </a:lnTo>
                <a:lnTo>
                  <a:pt x="263890" y="2397997"/>
                </a:lnTo>
                <a:lnTo>
                  <a:pt x="186701" y="2271642"/>
                </a:lnTo>
                <a:cubicBezTo>
                  <a:pt x="67634" y="2053666"/>
                  <a:pt x="0" y="1803870"/>
                  <a:pt x="0" y="1538365"/>
                </a:cubicBezTo>
                <a:cubicBezTo>
                  <a:pt x="0" y="688749"/>
                  <a:pt x="692565" y="0"/>
                  <a:pt x="1546888" y="0"/>
                </a:cubicBezTo>
                <a:close/>
              </a:path>
            </a:pathLst>
          </a:custGeom>
          <a:solidFill>
            <a:srgbClr val="24BAA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5" name="Google Shape;285;p28"/>
          <p:cNvSpPr txBox="1"/>
          <p:nvPr/>
        </p:nvSpPr>
        <p:spPr>
          <a:xfrm>
            <a:off x="5243044" y="5935818"/>
            <a:ext cx="1705916" cy="461665"/>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None/>
            </a:pPr>
            <a:r>
              <a:rPr lang="en-US" sz="2400" b="1" i="0" u="none" strike="noStrike" cap="none" dirty="0">
                <a:solidFill>
                  <a:schemeClr val="bg1"/>
                </a:solidFill>
                <a:latin typeface="Arial"/>
                <a:ea typeface="Arial"/>
                <a:cs typeface="Arial"/>
                <a:sym typeface="Arial"/>
              </a:rPr>
              <a:t>BENEFITS</a:t>
            </a:r>
            <a:endParaRPr dirty="0">
              <a:solidFill>
                <a:schemeClr val="bg1"/>
              </a:solidFill>
            </a:endParaRPr>
          </a:p>
        </p:txBody>
      </p:sp>
      <p:sp>
        <p:nvSpPr>
          <p:cNvPr id="286" name="Google Shape;286;p28"/>
          <p:cNvSpPr txBox="1"/>
          <p:nvPr/>
        </p:nvSpPr>
        <p:spPr>
          <a:xfrm>
            <a:off x="3213935" y="3789891"/>
            <a:ext cx="1397757" cy="52322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None/>
            </a:pPr>
            <a:r>
              <a:rPr lang="en-US" sz="1400" b="1" i="0" u="none" strike="noStrike" cap="none" dirty="0">
                <a:solidFill>
                  <a:schemeClr val="bg1"/>
                </a:solidFill>
                <a:latin typeface="Arial"/>
                <a:ea typeface="Arial"/>
                <a:cs typeface="Arial"/>
                <a:sym typeface="Arial"/>
              </a:rPr>
              <a:t>Reduce loneliness</a:t>
            </a:r>
            <a:endParaRPr dirty="0">
              <a:solidFill>
                <a:schemeClr val="bg1"/>
              </a:solidFill>
            </a:endParaRPr>
          </a:p>
        </p:txBody>
      </p:sp>
      <p:sp>
        <p:nvSpPr>
          <p:cNvPr id="287" name="Google Shape;287;p28"/>
          <p:cNvSpPr txBox="1"/>
          <p:nvPr/>
        </p:nvSpPr>
        <p:spPr>
          <a:xfrm>
            <a:off x="8411238" y="5750709"/>
            <a:ext cx="1487177" cy="52318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None/>
            </a:pPr>
            <a:r>
              <a:rPr lang="en-US" sz="1400" b="1" i="0" u="none" strike="noStrike" cap="none" dirty="0">
                <a:solidFill>
                  <a:schemeClr val="bg1"/>
                </a:solidFill>
                <a:latin typeface="Arial"/>
                <a:ea typeface="Arial"/>
                <a:cs typeface="Arial"/>
                <a:sym typeface="Arial"/>
              </a:rPr>
              <a:t>Improve care </a:t>
            </a:r>
            <a:endParaRPr dirty="0">
              <a:solidFill>
                <a:schemeClr val="bg1"/>
              </a:solidFill>
            </a:endParaRPr>
          </a:p>
          <a:p>
            <a:pPr marL="0" marR="0" lvl="0" indent="0" algn="ctr" rtl="0">
              <a:lnSpc>
                <a:spcPct val="100000"/>
              </a:lnSpc>
              <a:spcBef>
                <a:spcPts val="0"/>
              </a:spcBef>
              <a:spcAft>
                <a:spcPts val="0"/>
              </a:spcAft>
              <a:buNone/>
            </a:pPr>
            <a:r>
              <a:rPr lang="en-US" sz="1400" b="1" i="0" u="none" strike="noStrike" cap="none" dirty="0">
                <a:solidFill>
                  <a:schemeClr val="bg1"/>
                </a:solidFill>
                <a:latin typeface="Arial"/>
                <a:ea typeface="Arial"/>
                <a:cs typeface="Arial"/>
                <a:sym typeface="Arial"/>
              </a:rPr>
              <a:t>relationship</a:t>
            </a:r>
            <a:endParaRPr dirty="0">
              <a:solidFill>
                <a:schemeClr val="bg1"/>
              </a:solidFill>
            </a:endParaRPr>
          </a:p>
        </p:txBody>
      </p:sp>
      <p:sp>
        <p:nvSpPr>
          <p:cNvPr id="288" name="Google Shape;288;p28"/>
          <p:cNvSpPr txBox="1"/>
          <p:nvPr/>
        </p:nvSpPr>
        <p:spPr>
          <a:xfrm>
            <a:off x="2515151" y="5779821"/>
            <a:ext cx="1289135" cy="52322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None/>
            </a:pPr>
            <a:r>
              <a:rPr lang="en-US" sz="1400" b="1" i="0" u="none" strike="noStrike" cap="none" dirty="0">
                <a:solidFill>
                  <a:schemeClr val="bg1"/>
                </a:solidFill>
                <a:latin typeface="Arial"/>
                <a:ea typeface="Arial"/>
                <a:cs typeface="Arial"/>
                <a:sym typeface="Arial"/>
              </a:rPr>
              <a:t>Care </a:t>
            </a:r>
            <a:endParaRPr dirty="0">
              <a:solidFill>
                <a:schemeClr val="bg1"/>
              </a:solidFill>
            </a:endParaRPr>
          </a:p>
          <a:p>
            <a:pPr marL="0" marR="0" lvl="0" indent="0" algn="ctr" rtl="0">
              <a:lnSpc>
                <a:spcPct val="100000"/>
              </a:lnSpc>
              <a:spcBef>
                <a:spcPts val="0"/>
              </a:spcBef>
              <a:spcAft>
                <a:spcPts val="0"/>
              </a:spcAft>
              <a:buNone/>
            </a:pPr>
            <a:r>
              <a:rPr lang="en-US" sz="1400" b="1" i="0" u="none" strike="noStrike" cap="none" dirty="0">
                <a:solidFill>
                  <a:schemeClr val="bg1"/>
                </a:solidFill>
                <a:latin typeface="Arial"/>
                <a:ea typeface="Arial"/>
                <a:cs typeface="Arial"/>
                <a:sym typeface="Arial"/>
              </a:rPr>
              <a:t>management</a:t>
            </a:r>
            <a:endParaRPr sz="1400" b="1" i="0" u="none" strike="noStrike" cap="none" dirty="0">
              <a:solidFill>
                <a:schemeClr val="bg1"/>
              </a:solidFill>
              <a:latin typeface="Arial"/>
              <a:ea typeface="Arial"/>
              <a:cs typeface="Arial"/>
              <a:sym typeface="Arial"/>
            </a:endParaRPr>
          </a:p>
        </p:txBody>
      </p:sp>
      <p:sp>
        <p:nvSpPr>
          <p:cNvPr id="289" name="Google Shape;289;p28"/>
          <p:cNvSpPr txBox="1"/>
          <p:nvPr/>
        </p:nvSpPr>
        <p:spPr>
          <a:xfrm>
            <a:off x="7698335" y="3852464"/>
            <a:ext cx="1346844" cy="52322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None/>
            </a:pPr>
            <a:r>
              <a:rPr lang="en-US" sz="1400" b="1" i="0" u="none" strike="noStrike" cap="none" dirty="0">
                <a:solidFill>
                  <a:schemeClr val="bg1"/>
                </a:solidFill>
                <a:latin typeface="Arial"/>
                <a:ea typeface="Arial"/>
                <a:cs typeface="Arial"/>
                <a:sym typeface="Arial"/>
              </a:rPr>
              <a:t>Improve </a:t>
            </a:r>
            <a:endParaRPr dirty="0">
              <a:solidFill>
                <a:schemeClr val="bg1"/>
              </a:solidFill>
            </a:endParaRPr>
          </a:p>
          <a:p>
            <a:pPr marL="0" marR="0" lvl="0" indent="0" algn="ctr" rtl="0">
              <a:lnSpc>
                <a:spcPct val="100000"/>
              </a:lnSpc>
              <a:spcBef>
                <a:spcPts val="0"/>
              </a:spcBef>
              <a:spcAft>
                <a:spcPts val="0"/>
              </a:spcAft>
              <a:buNone/>
            </a:pPr>
            <a:r>
              <a:rPr lang="en-US" sz="1400" b="1" i="0" u="none" strike="noStrike" cap="none" dirty="0">
                <a:solidFill>
                  <a:schemeClr val="bg1"/>
                </a:solidFill>
                <a:latin typeface="Arial"/>
                <a:ea typeface="Arial"/>
                <a:cs typeface="Arial"/>
                <a:sym typeface="Arial"/>
              </a:rPr>
              <a:t>Mental Health</a:t>
            </a:r>
            <a:endParaRPr dirty="0">
              <a:solidFill>
                <a:schemeClr val="bg1"/>
              </a:solidFill>
            </a:endParaRPr>
          </a:p>
        </p:txBody>
      </p:sp>
      <p:sp>
        <p:nvSpPr>
          <p:cNvPr id="290" name="Google Shape;290;p28"/>
          <p:cNvSpPr txBox="1"/>
          <p:nvPr/>
        </p:nvSpPr>
        <p:spPr>
          <a:xfrm>
            <a:off x="5498878" y="2858400"/>
            <a:ext cx="1168910" cy="52322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None/>
            </a:pPr>
            <a:r>
              <a:rPr lang="en-US" sz="1400" b="1" i="0" u="none" strike="noStrike" cap="none" dirty="0">
                <a:solidFill>
                  <a:schemeClr val="bg1"/>
                </a:solidFill>
                <a:latin typeface="Arial"/>
                <a:ea typeface="Arial"/>
                <a:cs typeface="Arial"/>
                <a:sym typeface="Arial"/>
              </a:rPr>
              <a:t>Accessible </a:t>
            </a:r>
            <a:endParaRPr dirty="0">
              <a:solidFill>
                <a:schemeClr val="bg1"/>
              </a:solidFill>
            </a:endParaRPr>
          </a:p>
          <a:p>
            <a:pPr marL="0" marR="0" lvl="0" indent="0" algn="ctr" rtl="0">
              <a:lnSpc>
                <a:spcPct val="100000"/>
              </a:lnSpc>
              <a:spcBef>
                <a:spcPts val="0"/>
              </a:spcBef>
              <a:spcAft>
                <a:spcPts val="0"/>
              </a:spcAft>
              <a:buNone/>
            </a:pPr>
            <a:r>
              <a:rPr lang="en-US" sz="1400" b="1" i="0" u="none" strike="noStrike" cap="none" dirty="0">
                <a:solidFill>
                  <a:schemeClr val="bg1"/>
                </a:solidFill>
                <a:latin typeface="Arial"/>
                <a:ea typeface="Arial"/>
                <a:cs typeface="Arial"/>
                <a:sym typeface="Arial"/>
              </a:rPr>
              <a:t>Information</a:t>
            </a:r>
            <a:endParaRPr sz="1400" b="1" i="0" u="none" strike="noStrike" cap="none" dirty="0">
              <a:solidFill>
                <a:schemeClr val="bg1"/>
              </a:solidFill>
              <a:latin typeface="Arial"/>
              <a:ea typeface="Arial"/>
              <a:cs typeface="Arial"/>
              <a:sym typeface="Arial"/>
            </a:endParaRPr>
          </a:p>
        </p:txBody>
      </p:sp>
      <p:sp>
        <p:nvSpPr>
          <p:cNvPr id="294" name="Google Shape;294;p28"/>
          <p:cNvSpPr/>
          <p:nvPr/>
        </p:nvSpPr>
        <p:spPr>
          <a:xfrm>
            <a:off x="315214" y="4691554"/>
            <a:ext cx="2134235" cy="1661993"/>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700" b="0" i="0" u="none" strike="noStrike" cap="none" dirty="0">
                <a:solidFill>
                  <a:srgbClr val="002060"/>
                </a:solidFill>
                <a:latin typeface="Calibri"/>
                <a:ea typeface="Calibri"/>
                <a:cs typeface="Calibri"/>
                <a:sym typeface="Calibri"/>
              </a:rPr>
              <a:t>Task-sharing tools can make it easier for </a:t>
            </a:r>
            <a:r>
              <a:rPr lang="en-US" sz="1700" b="0" i="0" u="none" strike="noStrike" cap="none" dirty="0" err="1">
                <a:solidFill>
                  <a:srgbClr val="002060"/>
                </a:solidFill>
                <a:latin typeface="Calibri"/>
                <a:ea typeface="Calibri"/>
                <a:cs typeface="Calibri"/>
                <a:sym typeface="Calibri"/>
              </a:rPr>
              <a:t>carers</a:t>
            </a:r>
            <a:r>
              <a:rPr lang="en-US" sz="1700" b="0" i="0" u="none" strike="noStrike" cap="none" dirty="0">
                <a:solidFill>
                  <a:srgbClr val="002060"/>
                </a:solidFill>
                <a:latin typeface="Calibri"/>
                <a:ea typeface="Calibri"/>
                <a:cs typeface="Calibri"/>
                <a:sym typeface="Calibri"/>
              </a:rPr>
              <a:t> to coordinate their care network and share information</a:t>
            </a:r>
            <a:endParaRPr dirty="0">
              <a:solidFill>
                <a:srgbClr val="002060"/>
              </a:solidFill>
            </a:endParaRPr>
          </a:p>
        </p:txBody>
      </p:sp>
      <p:sp>
        <p:nvSpPr>
          <p:cNvPr id="295" name="Google Shape;295;p28"/>
          <p:cNvSpPr/>
          <p:nvPr/>
        </p:nvSpPr>
        <p:spPr>
          <a:xfrm>
            <a:off x="8483176" y="1627853"/>
            <a:ext cx="3031502" cy="1138773"/>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None/>
            </a:pPr>
            <a:r>
              <a:rPr lang="en-US" sz="1700" b="0" i="0" u="sng" strike="noStrike" cap="none" dirty="0">
                <a:solidFill>
                  <a:srgbClr val="002060"/>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Some studies </a:t>
            </a:r>
            <a:r>
              <a:rPr lang="en-US" sz="1700" b="0" i="0" u="none" strike="noStrike" cap="none" dirty="0">
                <a:solidFill>
                  <a:srgbClr val="002060"/>
                </a:solidFill>
                <a:latin typeface="Calibri"/>
                <a:ea typeface="Calibri"/>
                <a:cs typeface="Calibri"/>
                <a:sym typeface="Calibri"/>
              </a:rPr>
              <a:t>have shown that care devices have a positive impact on the mental and social well-being of </a:t>
            </a:r>
            <a:r>
              <a:rPr lang="en-US" sz="1700" dirty="0">
                <a:solidFill>
                  <a:srgbClr val="002060"/>
                </a:solidFill>
                <a:latin typeface="Calibri"/>
                <a:ea typeface="Calibri"/>
                <a:cs typeface="Calibri"/>
                <a:sym typeface="Calibri"/>
              </a:rPr>
              <a:t>clients/</a:t>
            </a:r>
            <a:r>
              <a:rPr lang="en-US" sz="1700" b="0" i="0" u="none" strike="noStrike" cap="none" dirty="0">
                <a:solidFill>
                  <a:srgbClr val="002060"/>
                </a:solidFill>
                <a:latin typeface="Calibri"/>
                <a:ea typeface="Calibri"/>
                <a:cs typeface="Calibri"/>
                <a:sym typeface="Calibri"/>
              </a:rPr>
              <a:t>patients.</a:t>
            </a:r>
            <a:endParaRPr dirty="0">
              <a:solidFill>
                <a:srgbClr val="002060"/>
              </a:solidFill>
            </a:endParaRPr>
          </a:p>
        </p:txBody>
      </p:sp>
      <p:sp>
        <p:nvSpPr>
          <p:cNvPr id="297" name="Google Shape;297;p28"/>
          <p:cNvSpPr/>
          <p:nvPr/>
        </p:nvSpPr>
        <p:spPr>
          <a:xfrm>
            <a:off x="572080" y="2535373"/>
            <a:ext cx="2409676" cy="1661993"/>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700" b="0" i="0" u="none" strike="noStrike" cap="none" dirty="0">
                <a:solidFill>
                  <a:srgbClr val="002060"/>
                </a:solidFill>
                <a:latin typeface="Calibri"/>
                <a:ea typeface="Calibri"/>
                <a:cs typeface="Calibri"/>
                <a:sym typeface="Calibri"/>
              </a:rPr>
              <a:t>Technologies can facilitate </a:t>
            </a:r>
            <a:r>
              <a:rPr lang="en-US" sz="1700" b="0" i="0" u="none" strike="noStrike" cap="none" dirty="0" err="1">
                <a:solidFill>
                  <a:srgbClr val="002060"/>
                </a:solidFill>
                <a:latin typeface="Calibri"/>
                <a:ea typeface="Calibri"/>
                <a:cs typeface="Calibri"/>
                <a:sym typeface="Calibri"/>
              </a:rPr>
              <a:t>carers</a:t>
            </a:r>
            <a:r>
              <a:rPr lang="en-US" sz="1700" b="0" i="0" u="none" strike="noStrike" cap="none" dirty="0">
                <a:solidFill>
                  <a:srgbClr val="002060"/>
                </a:solidFill>
                <a:latin typeface="Calibri"/>
                <a:ea typeface="Calibri"/>
                <a:cs typeface="Calibri"/>
                <a:sym typeface="Calibri"/>
              </a:rPr>
              <a:t> working remotely, enabling them to provide care while still staying connected to their clients</a:t>
            </a:r>
            <a:endParaRPr dirty="0">
              <a:solidFill>
                <a:srgbClr val="002060"/>
              </a:solidFill>
            </a:endParaRPr>
          </a:p>
        </p:txBody>
      </p:sp>
      <p:sp>
        <p:nvSpPr>
          <p:cNvPr id="300" name="Google Shape;300;p28"/>
          <p:cNvSpPr/>
          <p:nvPr/>
        </p:nvSpPr>
        <p:spPr>
          <a:xfrm>
            <a:off x="2449449" y="1258679"/>
            <a:ext cx="2965406" cy="1138773"/>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700" b="0" i="0" u="none" strike="noStrike" cap="none" dirty="0">
                <a:solidFill>
                  <a:srgbClr val="002060"/>
                </a:solidFill>
                <a:latin typeface="Calibri"/>
                <a:ea typeface="Calibri"/>
                <a:cs typeface="Calibri"/>
                <a:sym typeface="Calibri"/>
              </a:rPr>
              <a:t>Digita</a:t>
            </a:r>
            <a:r>
              <a:rPr lang="en-US" sz="1700" dirty="0">
                <a:solidFill>
                  <a:srgbClr val="002060"/>
                </a:solidFill>
                <a:latin typeface="Calibri"/>
                <a:ea typeface="Calibri"/>
                <a:cs typeface="Calibri"/>
                <a:sym typeface="Calibri"/>
              </a:rPr>
              <a:t>l</a:t>
            </a:r>
            <a:r>
              <a:rPr lang="en-US" sz="1700" b="0" i="0" u="none" strike="noStrike" cap="none" dirty="0">
                <a:solidFill>
                  <a:srgbClr val="002060"/>
                </a:solidFill>
                <a:latin typeface="Calibri"/>
                <a:ea typeface="Calibri"/>
                <a:cs typeface="Calibri"/>
                <a:sym typeface="Calibri"/>
              </a:rPr>
              <a:t> technologies can provide accessible information on available support (care services, wellbeing, financial support, worker's rights)</a:t>
            </a:r>
            <a:endParaRPr dirty="0">
              <a:solidFill>
                <a:srgbClr val="002060"/>
              </a:solidFill>
            </a:endParaRPr>
          </a:p>
        </p:txBody>
      </p:sp>
      <p:sp>
        <p:nvSpPr>
          <p:cNvPr id="304" name="Google Shape;304;p28"/>
          <p:cNvSpPr/>
          <p:nvPr/>
        </p:nvSpPr>
        <p:spPr>
          <a:xfrm>
            <a:off x="10107567" y="3950659"/>
            <a:ext cx="1858624" cy="2446824"/>
          </a:xfrm>
          <a:prstGeom prst="rect">
            <a:avLst/>
          </a:prstGeom>
          <a:noFill/>
          <a:ln>
            <a:noFill/>
          </a:ln>
        </p:spPr>
        <p:txBody>
          <a:bodyPr spcFirstLastPara="1" wrap="square" lIns="91425" tIns="45700" rIns="91425" bIns="45700" anchor="t" anchorCtr="0">
            <a:noAutofit/>
          </a:bodyPr>
          <a:lstStyle/>
          <a:p>
            <a:pPr marL="0" marR="0" lvl="0" indent="0" rtl="0">
              <a:lnSpc>
                <a:spcPct val="100000"/>
              </a:lnSpc>
              <a:spcBef>
                <a:spcPts val="0"/>
              </a:spcBef>
              <a:spcAft>
                <a:spcPts val="0"/>
              </a:spcAft>
              <a:buNone/>
            </a:pPr>
            <a:r>
              <a:rPr lang="en-US" sz="1700" b="0" i="0" u="none" strike="noStrike" cap="none" dirty="0">
                <a:solidFill>
                  <a:srgbClr val="002060"/>
                </a:solidFill>
                <a:latin typeface="Calibri"/>
                <a:ea typeface="Calibri"/>
                <a:cs typeface="Calibri"/>
                <a:sym typeface="Calibri"/>
              </a:rPr>
              <a:t>Technology can </a:t>
            </a:r>
            <a:r>
              <a:rPr lang="en-US" sz="1700" b="0" i="0" u="sng" strike="noStrike" cap="none" dirty="0">
                <a:solidFill>
                  <a:srgbClr val="002060"/>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improve communication</a:t>
            </a:r>
            <a:r>
              <a:rPr lang="en-US" sz="1700" b="0" i="0" u="none" strike="noStrike" cap="none" dirty="0">
                <a:solidFill>
                  <a:srgbClr val="002060"/>
                </a:solidFill>
                <a:latin typeface="Calibri"/>
                <a:ea typeface="Calibri"/>
                <a:cs typeface="Calibri"/>
                <a:sym typeface="Calibri"/>
              </a:rPr>
              <a:t>, empathy, and progress toward shared goals between care workers and clients </a:t>
            </a:r>
            <a:endParaRPr dirty="0">
              <a:solidFill>
                <a:srgbClr val="002060"/>
              </a:solidFill>
            </a:endParaRPr>
          </a:p>
        </p:txBody>
      </p:sp>
      <p:pic>
        <p:nvPicPr>
          <p:cNvPr id="3" name="Graphic 2" descr="Worried face outline with solid fill">
            <a:extLst>
              <a:ext uri="{FF2B5EF4-FFF2-40B4-BE49-F238E27FC236}">
                <a16:creationId xmlns:a16="http://schemas.microsoft.com/office/drawing/2014/main" id="{6D3489FB-9B68-043A-A1EA-A5052863700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440590" y="2919618"/>
            <a:ext cx="914400" cy="914400"/>
          </a:xfrm>
          <a:prstGeom prst="rect">
            <a:avLst/>
          </a:prstGeom>
        </p:spPr>
      </p:pic>
      <p:pic>
        <p:nvPicPr>
          <p:cNvPr id="5" name="Graphic 4" descr="Unlock outline">
            <a:extLst>
              <a:ext uri="{FF2B5EF4-FFF2-40B4-BE49-F238E27FC236}">
                <a16:creationId xmlns:a16="http://schemas.microsoft.com/office/drawing/2014/main" id="{8BBB36F0-F0D6-C697-2C09-D9A85A220A1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618060" y="1960358"/>
            <a:ext cx="914400" cy="914400"/>
          </a:xfrm>
          <a:prstGeom prst="rect">
            <a:avLst/>
          </a:prstGeom>
        </p:spPr>
      </p:pic>
      <p:pic>
        <p:nvPicPr>
          <p:cNvPr id="7" name="Graphic 6" descr="Right And Left Brain outline">
            <a:extLst>
              <a:ext uri="{FF2B5EF4-FFF2-40B4-BE49-F238E27FC236}">
                <a16:creationId xmlns:a16="http://schemas.microsoft.com/office/drawing/2014/main" id="{BDD51E5E-8E90-FEC4-31AB-3D2C884A96F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923774" y="3064944"/>
            <a:ext cx="914400" cy="914400"/>
          </a:xfrm>
          <a:prstGeom prst="rect">
            <a:avLst/>
          </a:prstGeom>
        </p:spPr>
      </p:pic>
      <p:pic>
        <p:nvPicPr>
          <p:cNvPr id="11" name="Graphic 10" descr="Rope Knot outline">
            <a:extLst>
              <a:ext uri="{FF2B5EF4-FFF2-40B4-BE49-F238E27FC236}">
                <a16:creationId xmlns:a16="http://schemas.microsoft.com/office/drawing/2014/main" id="{B8FABB9F-3065-FF8F-8A32-014DF712CCD5}"/>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620389" y="4947928"/>
            <a:ext cx="914400" cy="914400"/>
          </a:xfrm>
          <a:prstGeom prst="rect">
            <a:avLst/>
          </a:prstGeom>
        </p:spPr>
      </p:pic>
      <p:pic>
        <p:nvPicPr>
          <p:cNvPr id="13" name="Graphic 12" descr="Connections outline">
            <a:extLst>
              <a:ext uri="{FF2B5EF4-FFF2-40B4-BE49-F238E27FC236}">
                <a16:creationId xmlns:a16="http://schemas.microsoft.com/office/drawing/2014/main" id="{F794A19E-6985-6A94-0107-89B9EA8FBFDF}"/>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681518" y="4911303"/>
            <a:ext cx="1024509" cy="1024509"/>
          </a:xfrm>
          <a:prstGeom prst="rect">
            <a:avLst/>
          </a:prstGeom>
        </p:spPr>
      </p:pic>
      <p:pic>
        <p:nvPicPr>
          <p:cNvPr id="15" name="Graphic 14" descr="Care outline">
            <a:extLst>
              <a:ext uri="{FF2B5EF4-FFF2-40B4-BE49-F238E27FC236}">
                <a16:creationId xmlns:a16="http://schemas.microsoft.com/office/drawing/2014/main" id="{DB128172-09B1-AD34-4F26-ECF445BA9D2D}"/>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391483" y="4640245"/>
            <a:ext cx="1248955" cy="1248955"/>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13" name="TextBox 12">
            <a:extLst>
              <a:ext uri="{FF2B5EF4-FFF2-40B4-BE49-F238E27FC236}">
                <a16:creationId xmlns:a16="http://schemas.microsoft.com/office/drawing/2014/main" id="{20D26D92-1FC0-02F8-A08B-44D90D2BCC21}"/>
              </a:ext>
            </a:extLst>
          </p:cNvPr>
          <p:cNvSpPr txBox="1"/>
          <p:nvPr/>
        </p:nvSpPr>
        <p:spPr>
          <a:xfrm>
            <a:off x="9477375" y="5160397"/>
            <a:ext cx="1729968" cy="933076"/>
          </a:xfrm>
          <a:prstGeom prst="rect">
            <a:avLst/>
          </a:prstGeom>
          <a:solidFill>
            <a:srgbClr val="EE664C"/>
          </a:solidFill>
        </p:spPr>
        <p:txBody>
          <a:bodyPr wrap="square" rtlCol="0">
            <a:spAutoFit/>
          </a:bodyPr>
          <a:lstStyle/>
          <a:p>
            <a:endParaRPr lang="en-IE" dirty="0"/>
          </a:p>
        </p:txBody>
      </p:sp>
      <p:sp>
        <p:nvSpPr>
          <p:cNvPr id="309" name="Google Shape;309;p29"/>
          <p:cNvSpPr txBox="1">
            <a:spLocks noGrp="1"/>
          </p:cNvSpPr>
          <p:nvPr>
            <p:ph type="body" idx="1"/>
          </p:nvPr>
        </p:nvSpPr>
        <p:spPr>
          <a:xfrm>
            <a:off x="636254" y="2027445"/>
            <a:ext cx="5083825" cy="2716018"/>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092E4B"/>
              </a:buClr>
              <a:buSzPts val="2400"/>
              <a:buNone/>
            </a:pPr>
            <a:r>
              <a:rPr lang="en-US" dirty="0">
                <a:solidFill>
                  <a:srgbClr val="002060"/>
                </a:solidFill>
              </a:rPr>
              <a:t>The </a:t>
            </a:r>
            <a:r>
              <a:rPr lang="en-US" u="sng" dirty="0">
                <a:solidFill>
                  <a:srgbClr val="24BAA2"/>
                </a:solidFill>
                <a:hlinkClick r:id="rId3">
                  <a:extLst>
                    <a:ext uri="{A12FA001-AC4F-418D-AE19-62706E023703}">
                      <ahyp:hlinkClr xmlns:ahyp="http://schemas.microsoft.com/office/drawing/2018/hyperlinkcolor" val="tx"/>
                    </a:ext>
                  </a:extLst>
                </a:hlinkClick>
              </a:rPr>
              <a:t>Technology for our Ageing Population Report</a:t>
            </a:r>
            <a:r>
              <a:rPr lang="en-US" dirty="0">
                <a:solidFill>
                  <a:srgbClr val="002060"/>
                </a:solidFill>
              </a:rPr>
              <a:t>, provides information about what characteristics technology in the home should have.  </a:t>
            </a:r>
            <a:endParaRPr dirty="0">
              <a:solidFill>
                <a:srgbClr val="002060"/>
              </a:solidFill>
            </a:endParaRPr>
          </a:p>
          <a:p>
            <a:pPr marL="0" lvl="0" indent="0" algn="ctr" rtl="0">
              <a:lnSpc>
                <a:spcPct val="90000"/>
              </a:lnSpc>
              <a:spcBef>
                <a:spcPts val="0"/>
              </a:spcBef>
              <a:spcAft>
                <a:spcPts val="0"/>
              </a:spcAft>
              <a:buClr>
                <a:srgbClr val="092E4B"/>
              </a:buClr>
              <a:buSzPts val="2400"/>
              <a:buNone/>
            </a:pPr>
            <a:endParaRPr dirty="0">
              <a:solidFill>
                <a:srgbClr val="002060"/>
              </a:solidFill>
            </a:endParaRPr>
          </a:p>
          <a:p>
            <a:pPr marL="0" lvl="0" indent="0" algn="ctr" rtl="0">
              <a:lnSpc>
                <a:spcPct val="90000"/>
              </a:lnSpc>
              <a:spcBef>
                <a:spcPts val="0"/>
              </a:spcBef>
              <a:spcAft>
                <a:spcPts val="0"/>
              </a:spcAft>
              <a:buClr>
                <a:srgbClr val="092E4B"/>
              </a:buClr>
              <a:buSzPts val="2400"/>
              <a:buNone/>
            </a:pPr>
            <a:r>
              <a:rPr lang="en-US" dirty="0">
                <a:solidFill>
                  <a:srgbClr val="002060"/>
                </a:solidFill>
              </a:rPr>
              <a:t>These are key principles that will facilitate the adaptation of all stakeholders and the proper efficiency of the devices installed</a:t>
            </a:r>
            <a:endParaRPr dirty="0">
              <a:solidFill>
                <a:srgbClr val="002060"/>
              </a:solidFill>
            </a:endParaRPr>
          </a:p>
        </p:txBody>
      </p:sp>
      <p:sp>
        <p:nvSpPr>
          <p:cNvPr id="310" name="Google Shape;310;p29"/>
          <p:cNvSpPr txBox="1">
            <a:spLocks noGrp="1"/>
          </p:cNvSpPr>
          <p:nvPr>
            <p:ph type="body" idx="2"/>
          </p:nvPr>
        </p:nvSpPr>
        <p:spPr>
          <a:xfrm>
            <a:off x="733065" y="423421"/>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sz="3600">
                <a:latin typeface="Calibri"/>
                <a:ea typeface="Calibri"/>
                <a:cs typeface="Calibri"/>
                <a:sym typeface="Calibri"/>
              </a:rPr>
              <a:t> </a:t>
            </a:r>
            <a:endParaRPr/>
          </a:p>
        </p:txBody>
      </p:sp>
      <p:sp>
        <p:nvSpPr>
          <p:cNvPr id="311" name="Google Shape;311;p29"/>
          <p:cNvSpPr txBox="1"/>
          <p:nvPr/>
        </p:nvSpPr>
        <p:spPr>
          <a:xfrm>
            <a:off x="330250" y="324323"/>
            <a:ext cx="5487264" cy="803654"/>
          </a:xfrm>
          <a:prstGeom prst="rect">
            <a:avLst/>
          </a:prstGeom>
          <a:noFill/>
          <a:ln>
            <a:noFill/>
          </a:ln>
        </p:spPr>
        <p:txBody>
          <a:bodyPr spcFirstLastPara="1" wrap="square" lIns="91425" tIns="45700" rIns="91425" bIns="45700" anchor="t" anchorCtr="0">
            <a:noAutofit/>
          </a:bodyPr>
          <a:lstStyle/>
          <a:p>
            <a:pPr marL="457200" marR="0" lvl="0" indent="-228600" algn="ctr" rtl="0">
              <a:lnSpc>
                <a:spcPct val="90000"/>
              </a:lnSpc>
              <a:spcBef>
                <a:spcPts val="1000"/>
              </a:spcBef>
              <a:spcAft>
                <a:spcPts val="0"/>
              </a:spcAft>
              <a:buClr>
                <a:srgbClr val="24BAA2"/>
              </a:buClr>
              <a:buSzPts val="3600"/>
              <a:buFont typeface="Arial"/>
              <a:buNone/>
            </a:pPr>
            <a:r>
              <a:rPr lang="en-US" sz="3600" b="1" i="0" u="none" strike="noStrike" cap="none">
                <a:solidFill>
                  <a:srgbClr val="24BAA2"/>
                </a:solidFill>
                <a:latin typeface="Open Sans"/>
                <a:ea typeface="Open Sans"/>
                <a:cs typeface="Open Sans"/>
                <a:sym typeface="Open Sans"/>
              </a:rPr>
              <a:t>Include technology, </a:t>
            </a:r>
            <a:endParaRPr/>
          </a:p>
          <a:p>
            <a:pPr marL="457200" marR="0" lvl="0" indent="-228600" algn="ctr" rtl="0">
              <a:lnSpc>
                <a:spcPct val="90000"/>
              </a:lnSpc>
              <a:spcBef>
                <a:spcPts val="1000"/>
              </a:spcBef>
              <a:spcAft>
                <a:spcPts val="0"/>
              </a:spcAft>
              <a:buClr>
                <a:srgbClr val="24BAA2"/>
              </a:buClr>
              <a:buSzPts val="3600"/>
              <a:buFont typeface="Arial"/>
              <a:buNone/>
            </a:pPr>
            <a:r>
              <a:rPr lang="en-US" sz="3600" b="1" i="0" u="none" strike="noStrike" cap="none">
                <a:solidFill>
                  <a:srgbClr val="24BAA2"/>
                </a:solidFill>
                <a:latin typeface="Open Sans"/>
                <a:ea typeface="Open Sans"/>
                <a:cs typeface="Open Sans"/>
                <a:sym typeface="Open Sans"/>
              </a:rPr>
              <a:t>but not in any form. </a:t>
            </a:r>
            <a:endParaRPr/>
          </a:p>
        </p:txBody>
      </p:sp>
      <p:pic>
        <p:nvPicPr>
          <p:cNvPr id="312" name="Google Shape;312;p29">
            <a:hlinkClick r:id="rId4"/>
          </p:cNvPr>
          <p:cNvPicPr preferRelativeResize="0"/>
          <p:nvPr/>
        </p:nvPicPr>
        <p:blipFill rotWithShape="1">
          <a:blip r:embed="rId5">
            <a:alphaModFix/>
          </a:blip>
          <a:srcRect/>
          <a:stretch/>
        </p:blipFill>
        <p:spPr>
          <a:xfrm>
            <a:off x="5817514" y="298792"/>
            <a:ext cx="6117908" cy="6234885"/>
          </a:xfrm>
          <a:prstGeom prst="rect">
            <a:avLst/>
          </a:prstGeom>
          <a:noFill/>
          <a:ln>
            <a:noFill/>
          </a:ln>
        </p:spPr>
      </p:pic>
      <p:sp>
        <p:nvSpPr>
          <p:cNvPr id="313" name="Google Shape;313;p29"/>
          <p:cNvSpPr/>
          <p:nvPr/>
        </p:nvSpPr>
        <p:spPr>
          <a:xfrm rot="-5400000">
            <a:off x="4791184" y="5164578"/>
            <a:ext cx="719870" cy="1137920"/>
          </a:xfrm>
          <a:prstGeom prst="downArrow">
            <a:avLst>
              <a:gd name="adj1" fmla="val 50000"/>
              <a:gd name="adj2" fmla="val 50000"/>
            </a:avLst>
          </a:prstGeom>
          <a:solidFill>
            <a:srgbClr val="7F3494"/>
          </a:solidFill>
          <a:ln w="25400" cap="flat" cmpd="sng">
            <a:solidFill>
              <a:srgbClr val="24BAA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14" name="Google Shape;314;p29"/>
          <p:cNvSpPr txBox="1"/>
          <p:nvPr/>
        </p:nvSpPr>
        <p:spPr>
          <a:xfrm>
            <a:off x="4582159" y="5543833"/>
            <a:ext cx="1605280"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Click here</a:t>
            </a:r>
            <a:endParaRPr sz="1400" b="1" i="0" u="none" strike="noStrike" cap="none">
              <a:solidFill>
                <a:schemeClr val="lt1"/>
              </a:solidFill>
              <a:latin typeface="Arial"/>
              <a:ea typeface="Arial"/>
              <a:cs typeface="Arial"/>
              <a:sym typeface="Arial"/>
            </a:endParaRPr>
          </a:p>
        </p:txBody>
      </p:sp>
      <p:sp>
        <p:nvSpPr>
          <p:cNvPr id="3" name="TextBox 2">
            <a:extLst>
              <a:ext uri="{FF2B5EF4-FFF2-40B4-BE49-F238E27FC236}">
                <a16:creationId xmlns:a16="http://schemas.microsoft.com/office/drawing/2014/main" id="{68BFA82E-3CB4-4D64-DCAD-ABF8CB457688}"/>
              </a:ext>
            </a:extLst>
          </p:cNvPr>
          <p:cNvSpPr txBox="1"/>
          <p:nvPr/>
        </p:nvSpPr>
        <p:spPr>
          <a:xfrm>
            <a:off x="6030683" y="726150"/>
            <a:ext cx="2036992" cy="861774"/>
          </a:xfrm>
          <a:prstGeom prst="rect">
            <a:avLst/>
          </a:prstGeom>
          <a:solidFill>
            <a:schemeClr val="bg1"/>
          </a:solidFill>
        </p:spPr>
        <p:txBody>
          <a:bodyPr wrap="square">
            <a:spAutoFit/>
          </a:bodyPr>
          <a:lstStyle/>
          <a:p>
            <a:r>
              <a:rPr lang="en-US" b="1" dirty="0">
                <a:solidFill>
                  <a:srgbClr val="7F3494"/>
                </a:solidFill>
              </a:rPr>
              <a:t>Adaptable</a:t>
            </a:r>
            <a:r>
              <a:rPr lang="en-US" dirty="0">
                <a:solidFill>
                  <a:srgbClr val="7F3494"/>
                </a:solidFill>
              </a:rPr>
              <a:t> </a:t>
            </a:r>
            <a:r>
              <a:rPr lang="en-US" sz="1200" dirty="0">
                <a:solidFill>
                  <a:srgbClr val="7F3494"/>
                </a:solidFill>
              </a:rPr>
              <a:t>Able to adapt to changing user needs and technological advances</a:t>
            </a:r>
            <a:endParaRPr lang="en-IE" sz="1200" dirty="0">
              <a:solidFill>
                <a:srgbClr val="7F3494"/>
              </a:solidFill>
            </a:endParaRPr>
          </a:p>
        </p:txBody>
      </p:sp>
      <p:sp>
        <p:nvSpPr>
          <p:cNvPr id="4" name="TextBox 3">
            <a:extLst>
              <a:ext uri="{FF2B5EF4-FFF2-40B4-BE49-F238E27FC236}">
                <a16:creationId xmlns:a16="http://schemas.microsoft.com/office/drawing/2014/main" id="{77053D5E-48AA-86DE-D54F-0CD19C9069A2}"/>
              </a:ext>
            </a:extLst>
          </p:cNvPr>
          <p:cNvSpPr txBox="1"/>
          <p:nvPr/>
        </p:nvSpPr>
        <p:spPr>
          <a:xfrm>
            <a:off x="5906857" y="1879877"/>
            <a:ext cx="1836967" cy="861774"/>
          </a:xfrm>
          <a:prstGeom prst="rect">
            <a:avLst/>
          </a:prstGeom>
          <a:solidFill>
            <a:schemeClr val="bg1"/>
          </a:solidFill>
        </p:spPr>
        <p:txBody>
          <a:bodyPr wrap="square">
            <a:spAutoFit/>
          </a:bodyPr>
          <a:lstStyle/>
          <a:p>
            <a:r>
              <a:rPr lang="en-US" b="1" dirty="0">
                <a:solidFill>
                  <a:srgbClr val="7F3494"/>
                </a:solidFill>
              </a:rPr>
              <a:t>Quality-</a:t>
            </a:r>
            <a:r>
              <a:rPr lang="en-US" b="1" dirty="0" err="1">
                <a:solidFill>
                  <a:srgbClr val="7F3494"/>
                </a:solidFill>
              </a:rPr>
              <a:t>focussed</a:t>
            </a:r>
            <a:r>
              <a:rPr lang="en-US" dirty="0">
                <a:solidFill>
                  <a:srgbClr val="7F3494"/>
                </a:solidFill>
              </a:rPr>
              <a:t> </a:t>
            </a:r>
          </a:p>
          <a:p>
            <a:r>
              <a:rPr lang="en-US" sz="1200" dirty="0">
                <a:solidFill>
                  <a:srgbClr val="7F3494"/>
                </a:solidFill>
              </a:rPr>
              <a:t>In designing products, </a:t>
            </a:r>
          </a:p>
          <a:p>
            <a:r>
              <a:rPr lang="en-US" sz="1200" dirty="0">
                <a:solidFill>
                  <a:srgbClr val="7F3494"/>
                </a:solidFill>
              </a:rPr>
              <a:t>systems and services to </a:t>
            </a:r>
          </a:p>
          <a:p>
            <a:r>
              <a:rPr lang="en-US" sz="1200" dirty="0">
                <a:solidFill>
                  <a:srgbClr val="7F3494"/>
                </a:solidFill>
              </a:rPr>
              <a:t>ensure ‘fit-for-purpose’</a:t>
            </a:r>
          </a:p>
        </p:txBody>
      </p:sp>
      <p:sp>
        <p:nvSpPr>
          <p:cNvPr id="5" name="TextBox 4">
            <a:extLst>
              <a:ext uri="{FF2B5EF4-FFF2-40B4-BE49-F238E27FC236}">
                <a16:creationId xmlns:a16="http://schemas.microsoft.com/office/drawing/2014/main" id="{FB562A3A-77BA-BB02-8FA4-5D209DF076F8}"/>
              </a:ext>
            </a:extLst>
          </p:cNvPr>
          <p:cNvSpPr txBox="1"/>
          <p:nvPr/>
        </p:nvSpPr>
        <p:spPr>
          <a:xfrm>
            <a:off x="9594870" y="555962"/>
            <a:ext cx="2036992" cy="861774"/>
          </a:xfrm>
          <a:prstGeom prst="rect">
            <a:avLst/>
          </a:prstGeom>
          <a:solidFill>
            <a:schemeClr val="bg1"/>
          </a:solidFill>
        </p:spPr>
        <p:txBody>
          <a:bodyPr wrap="square">
            <a:spAutoFit/>
          </a:bodyPr>
          <a:lstStyle/>
          <a:p>
            <a:r>
              <a:rPr lang="en-US" b="1" dirty="0">
                <a:solidFill>
                  <a:srgbClr val="7F3494"/>
                </a:solidFill>
              </a:rPr>
              <a:t>Co-produced</a:t>
            </a:r>
            <a:r>
              <a:rPr lang="en-US" dirty="0">
                <a:solidFill>
                  <a:srgbClr val="7F3494"/>
                </a:solidFill>
              </a:rPr>
              <a:t> </a:t>
            </a:r>
            <a:r>
              <a:rPr lang="en-US" sz="1200" dirty="0">
                <a:solidFill>
                  <a:srgbClr val="7F3494"/>
                </a:solidFill>
              </a:rPr>
              <a:t>Involving people to co-create </a:t>
            </a:r>
          </a:p>
          <a:p>
            <a:r>
              <a:rPr lang="en-US" sz="1200" dirty="0">
                <a:solidFill>
                  <a:srgbClr val="7F3494"/>
                </a:solidFill>
              </a:rPr>
              <a:t>solutions to inform how they want to live their lives</a:t>
            </a:r>
            <a:endParaRPr lang="en-IE" sz="1200" dirty="0">
              <a:solidFill>
                <a:srgbClr val="7F3494"/>
              </a:solidFill>
            </a:endParaRPr>
          </a:p>
        </p:txBody>
      </p:sp>
      <p:sp>
        <p:nvSpPr>
          <p:cNvPr id="6" name="TextBox 5">
            <a:extLst>
              <a:ext uri="{FF2B5EF4-FFF2-40B4-BE49-F238E27FC236}">
                <a16:creationId xmlns:a16="http://schemas.microsoft.com/office/drawing/2014/main" id="{32A8D809-7A71-BE40-BFED-26704E6691DD}"/>
              </a:ext>
            </a:extLst>
          </p:cNvPr>
          <p:cNvSpPr txBox="1"/>
          <p:nvPr/>
        </p:nvSpPr>
        <p:spPr>
          <a:xfrm>
            <a:off x="5906856" y="2963566"/>
            <a:ext cx="1836967" cy="861774"/>
          </a:xfrm>
          <a:prstGeom prst="rect">
            <a:avLst/>
          </a:prstGeom>
          <a:solidFill>
            <a:schemeClr val="bg1"/>
          </a:solidFill>
        </p:spPr>
        <p:txBody>
          <a:bodyPr wrap="square">
            <a:spAutoFit/>
          </a:bodyPr>
          <a:lstStyle/>
          <a:p>
            <a:r>
              <a:rPr lang="en-US" b="1" dirty="0">
                <a:solidFill>
                  <a:srgbClr val="7F3494"/>
                </a:solidFill>
              </a:rPr>
              <a:t>Preventative </a:t>
            </a:r>
            <a:r>
              <a:rPr lang="en-US" sz="1200" dirty="0">
                <a:solidFill>
                  <a:srgbClr val="7F3494"/>
                </a:solidFill>
              </a:rPr>
              <a:t>Focused on prevention </a:t>
            </a:r>
          </a:p>
          <a:p>
            <a:r>
              <a:rPr lang="en-US" sz="1200" dirty="0">
                <a:solidFill>
                  <a:srgbClr val="7F3494"/>
                </a:solidFill>
              </a:rPr>
              <a:t>rather than reactive models</a:t>
            </a:r>
          </a:p>
        </p:txBody>
      </p:sp>
      <p:sp>
        <p:nvSpPr>
          <p:cNvPr id="7" name="TextBox 6">
            <a:extLst>
              <a:ext uri="{FF2B5EF4-FFF2-40B4-BE49-F238E27FC236}">
                <a16:creationId xmlns:a16="http://schemas.microsoft.com/office/drawing/2014/main" id="{F6444AE7-4079-DC0C-7060-BF25281261B4}"/>
              </a:ext>
            </a:extLst>
          </p:cNvPr>
          <p:cNvSpPr txBox="1"/>
          <p:nvPr/>
        </p:nvSpPr>
        <p:spPr>
          <a:xfrm>
            <a:off x="10288859" y="1484245"/>
            <a:ext cx="1646563" cy="1415772"/>
          </a:xfrm>
          <a:prstGeom prst="rect">
            <a:avLst/>
          </a:prstGeom>
          <a:solidFill>
            <a:schemeClr val="bg1"/>
          </a:solidFill>
        </p:spPr>
        <p:txBody>
          <a:bodyPr wrap="square">
            <a:spAutoFit/>
          </a:bodyPr>
          <a:lstStyle/>
          <a:p>
            <a:r>
              <a:rPr lang="en-US" b="1" dirty="0">
                <a:solidFill>
                  <a:srgbClr val="7F3494"/>
                </a:solidFill>
              </a:rPr>
              <a:t>Cost-effective</a:t>
            </a:r>
            <a:r>
              <a:rPr lang="en-US" dirty="0">
                <a:solidFill>
                  <a:srgbClr val="7F3494"/>
                </a:solidFill>
              </a:rPr>
              <a:t> </a:t>
            </a:r>
          </a:p>
          <a:p>
            <a:r>
              <a:rPr lang="en-US" sz="1200" dirty="0">
                <a:solidFill>
                  <a:srgbClr val="7F3494"/>
                </a:solidFill>
              </a:rPr>
              <a:t>Offer value for money and benefit both to individuals but also to workforces in local </a:t>
            </a:r>
          </a:p>
          <a:p>
            <a:r>
              <a:rPr lang="en-US" sz="1200" dirty="0">
                <a:solidFill>
                  <a:srgbClr val="7F3494"/>
                </a:solidFill>
              </a:rPr>
              <a:t>housing and care economies</a:t>
            </a:r>
          </a:p>
        </p:txBody>
      </p:sp>
      <p:sp>
        <p:nvSpPr>
          <p:cNvPr id="8" name="TextBox 7">
            <a:extLst>
              <a:ext uri="{FF2B5EF4-FFF2-40B4-BE49-F238E27FC236}">
                <a16:creationId xmlns:a16="http://schemas.microsoft.com/office/drawing/2014/main" id="{777D1BC8-238C-5510-3A04-C391A4CF549A}"/>
              </a:ext>
            </a:extLst>
          </p:cNvPr>
          <p:cNvSpPr txBox="1"/>
          <p:nvPr/>
        </p:nvSpPr>
        <p:spPr>
          <a:xfrm>
            <a:off x="10288859" y="2999851"/>
            <a:ext cx="1646563" cy="1046440"/>
          </a:xfrm>
          <a:prstGeom prst="rect">
            <a:avLst/>
          </a:prstGeom>
          <a:solidFill>
            <a:schemeClr val="bg1"/>
          </a:solidFill>
        </p:spPr>
        <p:txBody>
          <a:bodyPr wrap="square">
            <a:spAutoFit/>
          </a:bodyPr>
          <a:lstStyle/>
          <a:p>
            <a:r>
              <a:rPr lang="en-US" b="1" dirty="0">
                <a:solidFill>
                  <a:srgbClr val="7F3494"/>
                </a:solidFill>
              </a:rPr>
              <a:t>Choice-led</a:t>
            </a:r>
            <a:r>
              <a:rPr lang="en-US" dirty="0">
                <a:solidFill>
                  <a:srgbClr val="7F3494"/>
                </a:solidFill>
              </a:rPr>
              <a:t> </a:t>
            </a:r>
          </a:p>
          <a:p>
            <a:r>
              <a:rPr lang="en-US" sz="1200" dirty="0">
                <a:solidFill>
                  <a:srgbClr val="7F3494"/>
                </a:solidFill>
              </a:rPr>
              <a:t>Enabling access to more options that meet individual </a:t>
            </a:r>
          </a:p>
          <a:p>
            <a:r>
              <a:rPr lang="en-US" sz="1200" dirty="0">
                <a:solidFill>
                  <a:srgbClr val="7F3494"/>
                </a:solidFill>
              </a:rPr>
              <a:t>needs and wishes</a:t>
            </a:r>
          </a:p>
        </p:txBody>
      </p:sp>
      <p:sp>
        <p:nvSpPr>
          <p:cNvPr id="9" name="TextBox 8">
            <a:extLst>
              <a:ext uri="{FF2B5EF4-FFF2-40B4-BE49-F238E27FC236}">
                <a16:creationId xmlns:a16="http://schemas.microsoft.com/office/drawing/2014/main" id="{5BB406CF-CEE7-5AC3-3D0A-983E25581A10}"/>
              </a:ext>
            </a:extLst>
          </p:cNvPr>
          <p:cNvSpPr txBox="1"/>
          <p:nvPr/>
        </p:nvSpPr>
        <p:spPr>
          <a:xfrm>
            <a:off x="5950395" y="4113957"/>
            <a:ext cx="1836967" cy="1046440"/>
          </a:xfrm>
          <a:prstGeom prst="rect">
            <a:avLst/>
          </a:prstGeom>
          <a:solidFill>
            <a:schemeClr val="bg1"/>
          </a:solidFill>
        </p:spPr>
        <p:txBody>
          <a:bodyPr wrap="square">
            <a:spAutoFit/>
          </a:bodyPr>
          <a:lstStyle/>
          <a:p>
            <a:r>
              <a:rPr lang="en-US" b="1" dirty="0">
                <a:solidFill>
                  <a:srgbClr val="7F3494"/>
                </a:solidFill>
              </a:rPr>
              <a:t>Person-</a:t>
            </a:r>
            <a:r>
              <a:rPr lang="en-US" b="1" dirty="0" err="1">
                <a:solidFill>
                  <a:srgbClr val="7F3494"/>
                </a:solidFill>
              </a:rPr>
              <a:t>centred</a:t>
            </a:r>
            <a:r>
              <a:rPr lang="en-US" dirty="0">
                <a:solidFill>
                  <a:srgbClr val="7F3494"/>
                </a:solidFill>
              </a:rPr>
              <a:t> </a:t>
            </a:r>
          </a:p>
          <a:p>
            <a:r>
              <a:rPr lang="en-US" sz="1200" dirty="0">
                <a:solidFill>
                  <a:srgbClr val="7F3494"/>
                </a:solidFill>
              </a:rPr>
              <a:t>Putting the person first to give control over own environment, care and support needs </a:t>
            </a:r>
            <a:r>
              <a:rPr lang="en-US" sz="1200" dirty="0" err="1">
                <a:solidFill>
                  <a:srgbClr val="7F3494"/>
                </a:solidFill>
              </a:rPr>
              <a:t>etc</a:t>
            </a:r>
            <a:endParaRPr lang="en-US" sz="1200" dirty="0">
              <a:solidFill>
                <a:srgbClr val="7F3494"/>
              </a:solidFill>
            </a:endParaRPr>
          </a:p>
        </p:txBody>
      </p:sp>
      <p:sp>
        <p:nvSpPr>
          <p:cNvPr id="10" name="TextBox 9">
            <a:extLst>
              <a:ext uri="{FF2B5EF4-FFF2-40B4-BE49-F238E27FC236}">
                <a16:creationId xmlns:a16="http://schemas.microsoft.com/office/drawing/2014/main" id="{14873C09-E70F-7488-1CE3-BB62018E70EE}"/>
              </a:ext>
            </a:extLst>
          </p:cNvPr>
          <p:cNvSpPr txBox="1"/>
          <p:nvPr/>
        </p:nvSpPr>
        <p:spPr>
          <a:xfrm>
            <a:off x="6803633" y="5264348"/>
            <a:ext cx="1836967" cy="1046440"/>
          </a:xfrm>
          <a:prstGeom prst="rect">
            <a:avLst/>
          </a:prstGeom>
          <a:solidFill>
            <a:schemeClr val="bg1"/>
          </a:solidFill>
        </p:spPr>
        <p:txBody>
          <a:bodyPr wrap="square">
            <a:spAutoFit/>
          </a:bodyPr>
          <a:lstStyle/>
          <a:p>
            <a:r>
              <a:rPr lang="en-US" b="1" dirty="0">
                <a:solidFill>
                  <a:srgbClr val="7F3494"/>
                </a:solidFill>
              </a:rPr>
              <a:t>Outcome-</a:t>
            </a:r>
            <a:r>
              <a:rPr lang="en-US" b="1" dirty="0" err="1">
                <a:solidFill>
                  <a:srgbClr val="7F3494"/>
                </a:solidFill>
              </a:rPr>
              <a:t>focussed</a:t>
            </a:r>
            <a:r>
              <a:rPr lang="en-US" dirty="0">
                <a:solidFill>
                  <a:srgbClr val="7F3494"/>
                </a:solidFill>
              </a:rPr>
              <a:t> </a:t>
            </a:r>
          </a:p>
          <a:p>
            <a:r>
              <a:rPr lang="en-US" sz="1200" dirty="0">
                <a:solidFill>
                  <a:srgbClr val="7F3494"/>
                </a:solidFill>
              </a:rPr>
              <a:t>Improve health &amp; well-being to improve quality of life or maintain independence</a:t>
            </a:r>
          </a:p>
        </p:txBody>
      </p:sp>
      <p:sp>
        <p:nvSpPr>
          <p:cNvPr id="11" name="TextBox 10">
            <a:extLst>
              <a:ext uri="{FF2B5EF4-FFF2-40B4-BE49-F238E27FC236}">
                <a16:creationId xmlns:a16="http://schemas.microsoft.com/office/drawing/2014/main" id="{E68230D0-EA82-76BB-DB9F-4E2981ED8396}"/>
              </a:ext>
            </a:extLst>
          </p:cNvPr>
          <p:cNvSpPr txBox="1"/>
          <p:nvPr/>
        </p:nvSpPr>
        <p:spPr>
          <a:xfrm>
            <a:off x="9782174" y="4144144"/>
            <a:ext cx="2153248" cy="1046440"/>
          </a:xfrm>
          <a:prstGeom prst="rect">
            <a:avLst/>
          </a:prstGeom>
          <a:solidFill>
            <a:schemeClr val="bg1"/>
          </a:solidFill>
        </p:spPr>
        <p:txBody>
          <a:bodyPr wrap="square">
            <a:spAutoFit/>
          </a:bodyPr>
          <a:lstStyle/>
          <a:p>
            <a:r>
              <a:rPr lang="en-US" b="1" dirty="0">
                <a:solidFill>
                  <a:srgbClr val="7F3494"/>
                </a:solidFill>
              </a:rPr>
              <a:t>Interoperable</a:t>
            </a:r>
            <a:r>
              <a:rPr lang="en-US" dirty="0">
                <a:solidFill>
                  <a:srgbClr val="7F3494"/>
                </a:solidFill>
              </a:rPr>
              <a:t> </a:t>
            </a:r>
          </a:p>
          <a:p>
            <a:r>
              <a:rPr lang="en-US" sz="1200" dirty="0">
                <a:solidFill>
                  <a:srgbClr val="7F3494"/>
                </a:solidFill>
              </a:rPr>
              <a:t>Ability to integrate &amp; work across systems &amp; platforms to meet individuals’ diverse </a:t>
            </a:r>
          </a:p>
          <a:p>
            <a:r>
              <a:rPr lang="en-US" sz="1200" dirty="0">
                <a:solidFill>
                  <a:srgbClr val="7F3494"/>
                </a:solidFill>
              </a:rPr>
              <a:t>needs and aspirations</a:t>
            </a:r>
          </a:p>
        </p:txBody>
      </p:sp>
      <p:sp>
        <p:nvSpPr>
          <p:cNvPr id="12" name="TextBox 11">
            <a:extLst>
              <a:ext uri="{FF2B5EF4-FFF2-40B4-BE49-F238E27FC236}">
                <a16:creationId xmlns:a16="http://schemas.microsoft.com/office/drawing/2014/main" id="{08C22E7A-08E0-6687-7896-A76160B0171E}"/>
              </a:ext>
            </a:extLst>
          </p:cNvPr>
          <p:cNvSpPr txBox="1"/>
          <p:nvPr/>
        </p:nvSpPr>
        <p:spPr>
          <a:xfrm>
            <a:off x="9068547" y="5290418"/>
            <a:ext cx="2440624" cy="1046440"/>
          </a:xfrm>
          <a:prstGeom prst="rect">
            <a:avLst/>
          </a:prstGeom>
          <a:solidFill>
            <a:schemeClr val="bg1"/>
          </a:solidFill>
        </p:spPr>
        <p:txBody>
          <a:bodyPr wrap="square">
            <a:spAutoFit/>
          </a:bodyPr>
          <a:lstStyle/>
          <a:p>
            <a:r>
              <a:rPr lang="en-US" b="1" dirty="0">
                <a:solidFill>
                  <a:srgbClr val="7F3494"/>
                </a:solidFill>
              </a:rPr>
              <a:t>Inclusive</a:t>
            </a:r>
            <a:r>
              <a:rPr lang="en-US" dirty="0">
                <a:solidFill>
                  <a:srgbClr val="7F3494"/>
                </a:solidFill>
              </a:rPr>
              <a:t> </a:t>
            </a:r>
          </a:p>
          <a:p>
            <a:r>
              <a:rPr lang="en-US" sz="1200" dirty="0">
                <a:solidFill>
                  <a:srgbClr val="7F3494"/>
                </a:solidFill>
              </a:rPr>
              <a:t>Reduce digital, health, income inequalities to enable active involvement in home, local community or networks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30"/>
          <p:cNvSpPr txBox="1">
            <a:spLocks noGrp="1"/>
          </p:cNvSpPr>
          <p:nvPr>
            <p:ph type="body" idx="1"/>
          </p:nvPr>
        </p:nvSpPr>
        <p:spPr>
          <a:xfrm>
            <a:off x="5643484" y="3602326"/>
            <a:ext cx="6010480" cy="225304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a:t>Care Workers and Technology</a:t>
            </a:r>
            <a:endParaRPr/>
          </a:p>
        </p:txBody>
      </p:sp>
      <p:sp>
        <p:nvSpPr>
          <p:cNvPr id="321" name="Google Shape;321;p30"/>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a:t>03</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p31"/>
          <p:cNvSpPr/>
          <p:nvPr/>
        </p:nvSpPr>
        <p:spPr>
          <a:xfrm>
            <a:off x="365760" y="264161"/>
            <a:ext cx="11460480" cy="1209040"/>
          </a:xfrm>
          <a:prstGeom prst="rect">
            <a:avLst/>
          </a:prstGeom>
          <a:solidFill>
            <a:srgbClr val="7F3494"/>
          </a:solidFill>
          <a:ln w="25400" cap="flat" cmpd="sng">
            <a:solidFill>
              <a:srgbClr val="7F349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27" name="Google Shape;327;p31"/>
          <p:cNvSpPr txBox="1">
            <a:spLocks noGrp="1"/>
          </p:cNvSpPr>
          <p:nvPr>
            <p:ph type="body" idx="1"/>
          </p:nvPr>
        </p:nvSpPr>
        <p:spPr>
          <a:xfrm>
            <a:off x="3945478" y="1596871"/>
            <a:ext cx="7664450" cy="3637280"/>
          </a:xfrm>
          <a:prstGeom prst="rect">
            <a:avLst/>
          </a:prstGeom>
          <a:noFill/>
          <a:ln>
            <a:noFill/>
          </a:ln>
        </p:spPr>
        <p:txBody>
          <a:bodyPr spcFirstLastPara="1" wrap="square" lIns="91425" tIns="45700" rIns="91425" bIns="45700" anchor="t" anchorCtr="0">
            <a:noAutofit/>
          </a:bodyPr>
          <a:lstStyle/>
          <a:p>
            <a:pPr marL="228600" lvl="0" indent="0" algn="just" rtl="0">
              <a:lnSpc>
                <a:spcPct val="90000"/>
              </a:lnSpc>
              <a:spcBef>
                <a:spcPts val="1000"/>
              </a:spcBef>
              <a:spcAft>
                <a:spcPts val="0"/>
              </a:spcAft>
              <a:buSzPts val="2400"/>
            </a:pPr>
            <a:r>
              <a:rPr lang="en-US" dirty="0">
                <a:solidFill>
                  <a:srgbClr val="002060"/>
                </a:solidFill>
              </a:rPr>
              <a:t>Covid-19 has worsened the working conditions of care workers around the world, due to the shortage of biosafety equipment, scarce of infection control systems, lack of recognition programs and work incentives, and finally physical and psychological abuse and discrimination by patients, which has an impact on their mental health. </a:t>
            </a:r>
            <a:endParaRPr dirty="0">
              <a:solidFill>
                <a:srgbClr val="002060"/>
              </a:solidFill>
            </a:endParaRPr>
          </a:p>
          <a:p>
            <a:pPr marL="228600" lvl="0" indent="0" algn="just" rtl="0">
              <a:lnSpc>
                <a:spcPct val="90000"/>
              </a:lnSpc>
              <a:spcBef>
                <a:spcPts val="1000"/>
              </a:spcBef>
              <a:spcAft>
                <a:spcPts val="0"/>
              </a:spcAft>
              <a:buSzPts val="2400"/>
            </a:pPr>
            <a:r>
              <a:rPr lang="en-US" dirty="0">
                <a:solidFill>
                  <a:srgbClr val="002060"/>
                </a:solidFill>
              </a:rPr>
              <a:t>According to the American Healthcare Association (AHCA) and National Centre for Assisted Living (NCAL), long-term care facilities are facing the </a:t>
            </a:r>
            <a:r>
              <a:rPr lang="en-US" u="sng" dirty="0">
                <a:solidFill>
                  <a:srgbClr val="002060"/>
                </a:solidFill>
                <a:hlinkClick r:id="rId3">
                  <a:extLst>
                    <a:ext uri="{A12FA001-AC4F-418D-AE19-62706E023703}">
                      <ahyp:hlinkClr xmlns:ahyp="http://schemas.microsoft.com/office/drawing/2018/hyperlinkcolor" val="tx"/>
                    </a:ext>
                  </a:extLst>
                </a:hlinkClick>
              </a:rPr>
              <a:t>worst </a:t>
            </a:r>
            <a:r>
              <a:rPr lang="en-US" u="sng" dirty="0" err="1">
                <a:solidFill>
                  <a:srgbClr val="002060"/>
                </a:solidFill>
                <a:hlinkClick r:id="rId3">
                  <a:extLst>
                    <a:ext uri="{A12FA001-AC4F-418D-AE19-62706E023703}">
                      <ahyp:hlinkClr xmlns:ahyp="http://schemas.microsoft.com/office/drawing/2018/hyperlinkcolor" val="tx"/>
                    </a:ext>
                  </a:extLst>
                </a:hlinkClick>
              </a:rPr>
              <a:t>labour</a:t>
            </a:r>
            <a:r>
              <a:rPr lang="en-US" u="sng" dirty="0">
                <a:solidFill>
                  <a:srgbClr val="002060"/>
                </a:solidFill>
                <a:hlinkClick r:id="rId3">
                  <a:extLst>
                    <a:ext uri="{A12FA001-AC4F-418D-AE19-62706E023703}">
                      <ahyp:hlinkClr xmlns:ahyp="http://schemas.microsoft.com/office/drawing/2018/hyperlinkcolor" val="tx"/>
                    </a:ext>
                  </a:extLst>
                </a:hlinkClick>
              </a:rPr>
              <a:t> crisis</a:t>
            </a:r>
            <a:r>
              <a:rPr lang="en-US" dirty="0">
                <a:solidFill>
                  <a:srgbClr val="002060"/>
                </a:solidFill>
              </a:rPr>
              <a:t> of any healthcare sector today. </a:t>
            </a:r>
            <a:endParaRPr dirty="0">
              <a:solidFill>
                <a:srgbClr val="002060"/>
              </a:solidFill>
            </a:endParaRPr>
          </a:p>
          <a:p>
            <a:pPr marL="228600" lvl="0" indent="0" algn="just" rtl="0">
              <a:lnSpc>
                <a:spcPct val="90000"/>
              </a:lnSpc>
              <a:spcBef>
                <a:spcPts val="1000"/>
              </a:spcBef>
              <a:spcAft>
                <a:spcPts val="0"/>
              </a:spcAft>
              <a:buSzPts val="2400"/>
            </a:pPr>
            <a:r>
              <a:rPr lang="en-US" dirty="0">
                <a:solidFill>
                  <a:srgbClr val="002060"/>
                </a:solidFill>
              </a:rPr>
              <a:t>The Bureau of </a:t>
            </a:r>
            <a:r>
              <a:rPr lang="en-US" dirty="0" err="1">
                <a:solidFill>
                  <a:srgbClr val="002060"/>
                </a:solidFill>
              </a:rPr>
              <a:t>Labour</a:t>
            </a:r>
            <a:r>
              <a:rPr lang="en-US" dirty="0">
                <a:solidFill>
                  <a:srgbClr val="002060"/>
                </a:solidFill>
              </a:rPr>
              <a:t> Statistics data from November 2021 shows that nursing and residential care facilities lost over 11,000 jobs. </a:t>
            </a:r>
            <a:endParaRPr dirty="0">
              <a:solidFill>
                <a:srgbClr val="002060"/>
              </a:solidFill>
            </a:endParaRPr>
          </a:p>
        </p:txBody>
      </p:sp>
      <p:sp>
        <p:nvSpPr>
          <p:cNvPr id="328" name="Google Shape;328;p31"/>
          <p:cNvSpPr txBox="1">
            <a:spLocks noGrp="1"/>
          </p:cNvSpPr>
          <p:nvPr>
            <p:ph type="body" idx="2"/>
          </p:nvPr>
        </p:nvSpPr>
        <p:spPr>
          <a:xfrm>
            <a:off x="798381" y="387831"/>
            <a:ext cx="10595237" cy="803654"/>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en-US" b="1" i="0" dirty="0">
                <a:latin typeface="Open Sans"/>
                <a:ea typeface="Open Sans"/>
                <a:cs typeface="Open Sans"/>
                <a:sym typeface="Open Sans"/>
              </a:rPr>
              <a:t>The situation of Care Workers</a:t>
            </a:r>
            <a:endParaRPr dirty="0"/>
          </a:p>
          <a:p>
            <a:pPr marL="457200" lvl="0" indent="-228600" algn="ctr" rtl="0">
              <a:lnSpc>
                <a:spcPct val="90000"/>
              </a:lnSpc>
              <a:spcBef>
                <a:spcPts val="1000"/>
              </a:spcBef>
              <a:spcAft>
                <a:spcPts val="0"/>
              </a:spcAft>
              <a:buSzPts val="3600"/>
              <a:buNone/>
            </a:pPr>
            <a:endParaRPr b="1" i="0" dirty="0">
              <a:latin typeface="Open Sans"/>
              <a:ea typeface="Open Sans"/>
              <a:cs typeface="Open Sans"/>
              <a:sym typeface="Open Sans"/>
            </a:endParaRPr>
          </a:p>
          <a:p>
            <a:pPr marL="457200" lvl="0" indent="-228600" algn="ctr" rtl="0">
              <a:lnSpc>
                <a:spcPct val="90000"/>
              </a:lnSpc>
              <a:spcBef>
                <a:spcPts val="1000"/>
              </a:spcBef>
              <a:spcAft>
                <a:spcPts val="0"/>
              </a:spcAft>
              <a:buSzPts val="3600"/>
              <a:buNone/>
            </a:pPr>
            <a:endParaRPr dirty="0"/>
          </a:p>
        </p:txBody>
      </p:sp>
      <p:pic>
        <p:nvPicPr>
          <p:cNvPr id="330" name="Google Shape;330;p31"/>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11061709" y="42704"/>
            <a:ext cx="1096439" cy="747324"/>
          </a:xfrm>
          <a:prstGeom prst="rect">
            <a:avLst/>
          </a:prstGeom>
          <a:noFill/>
          <a:ln>
            <a:noFill/>
          </a:ln>
        </p:spPr>
      </p:pic>
      <p:pic>
        <p:nvPicPr>
          <p:cNvPr id="3" name="Picture 2" descr="Woman wearing mask">
            <a:extLst>
              <a:ext uri="{FF2B5EF4-FFF2-40B4-BE49-F238E27FC236}">
                <a16:creationId xmlns:a16="http://schemas.microsoft.com/office/drawing/2014/main" id="{CEB4F607-8B09-E8A7-238A-53B38F24F902}"/>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05764" y="1838324"/>
            <a:ext cx="3339714" cy="4343401"/>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13"/>
          <p:cNvSpPr txBox="1">
            <a:spLocks noGrp="1"/>
          </p:cNvSpPr>
          <p:nvPr>
            <p:ph type="body" idx="1"/>
          </p:nvPr>
        </p:nvSpPr>
        <p:spPr>
          <a:xfrm>
            <a:off x="565673" y="254449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01</a:t>
            </a:r>
            <a:endParaRPr/>
          </a:p>
        </p:txBody>
      </p:sp>
      <p:sp>
        <p:nvSpPr>
          <p:cNvPr id="117" name="Google Shape;117;p13"/>
          <p:cNvSpPr txBox="1">
            <a:spLocks noGrp="1"/>
          </p:cNvSpPr>
          <p:nvPr>
            <p:ph type="body" idx="2"/>
          </p:nvPr>
        </p:nvSpPr>
        <p:spPr>
          <a:xfrm>
            <a:off x="1400970" y="2544495"/>
            <a:ext cx="687466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en-US" sz="2400" b="1" dirty="0"/>
              <a:t>The Housing Care Project</a:t>
            </a:r>
            <a:endParaRPr sz="2400" b="1" dirty="0"/>
          </a:p>
        </p:txBody>
      </p:sp>
      <p:sp>
        <p:nvSpPr>
          <p:cNvPr id="118" name="Google Shape;118;p13"/>
          <p:cNvSpPr txBox="1">
            <a:spLocks noGrp="1"/>
          </p:cNvSpPr>
          <p:nvPr>
            <p:ph type="body" idx="3"/>
          </p:nvPr>
        </p:nvSpPr>
        <p:spPr>
          <a:xfrm>
            <a:off x="565673" y="325628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02</a:t>
            </a:r>
            <a:endParaRPr/>
          </a:p>
        </p:txBody>
      </p:sp>
      <p:sp>
        <p:nvSpPr>
          <p:cNvPr id="119" name="Google Shape;119;p13"/>
          <p:cNvSpPr txBox="1">
            <a:spLocks noGrp="1"/>
          </p:cNvSpPr>
          <p:nvPr>
            <p:ph type="body" idx="4"/>
          </p:nvPr>
        </p:nvSpPr>
        <p:spPr>
          <a:xfrm>
            <a:off x="1400970" y="3256285"/>
            <a:ext cx="687466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800"/>
              <a:buNone/>
            </a:pPr>
            <a:r>
              <a:rPr lang="en-US" sz="2400" b="1"/>
              <a:t>Caring through technology: Is it possible?</a:t>
            </a:r>
            <a:endParaRPr sz="2400" b="1"/>
          </a:p>
        </p:txBody>
      </p:sp>
      <p:sp>
        <p:nvSpPr>
          <p:cNvPr id="120" name="Google Shape;120;p13"/>
          <p:cNvSpPr txBox="1">
            <a:spLocks noGrp="1"/>
          </p:cNvSpPr>
          <p:nvPr>
            <p:ph type="body" idx="5"/>
          </p:nvPr>
        </p:nvSpPr>
        <p:spPr>
          <a:xfrm>
            <a:off x="565673" y="3968072"/>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03</a:t>
            </a:r>
            <a:endParaRPr/>
          </a:p>
        </p:txBody>
      </p:sp>
      <p:sp>
        <p:nvSpPr>
          <p:cNvPr id="121" name="Google Shape;121;p13"/>
          <p:cNvSpPr txBox="1">
            <a:spLocks noGrp="1"/>
          </p:cNvSpPr>
          <p:nvPr>
            <p:ph type="body" idx="6"/>
          </p:nvPr>
        </p:nvSpPr>
        <p:spPr>
          <a:xfrm>
            <a:off x="1400970" y="3968072"/>
            <a:ext cx="687466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800"/>
              <a:buNone/>
            </a:pPr>
            <a:r>
              <a:rPr lang="en-US" sz="2400" b="1"/>
              <a:t>Care Workers and Technology</a:t>
            </a:r>
            <a:endParaRPr sz="2400" b="1"/>
          </a:p>
        </p:txBody>
      </p:sp>
      <p:sp>
        <p:nvSpPr>
          <p:cNvPr id="122" name="Google Shape;122;p13"/>
          <p:cNvSpPr txBox="1">
            <a:spLocks noGrp="1"/>
          </p:cNvSpPr>
          <p:nvPr>
            <p:ph type="body" idx="7"/>
          </p:nvPr>
        </p:nvSpPr>
        <p:spPr>
          <a:xfrm>
            <a:off x="565673" y="4679864"/>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04</a:t>
            </a:r>
            <a:endParaRPr/>
          </a:p>
        </p:txBody>
      </p:sp>
      <p:sp>
        <p:nvSpPr>
          <p:cNvPr id="123" name="Google Shape;123;p13"/>
          <p:cNvSpPr txBox="1">
            <a:spLocks noGrp="1"/>
          </p:cNvSpPr>
          <p:nvPr>
            <p:ph type="body" idx="8"/>
          </p:nvPr>
        </p:nvSpPr>
        <p:spPr>
          <a:xfrm>
            <a:off x="1400970" y="4679864"/>
            <a:ext cx="687466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800"/>
              <a:buNone/>
            </a:pPr>
            <a:r>
              <a:rPr lang="en-US" sz="2400" b="1" dirty="0"/>
              <a:t>Is not just a theory, it is a reality.  Examples. </a:t>
            </a:r>
            <a:endParaRPr sz="2400" b="1" dirty="0"/>
          </a:p>
        </p:txBody>
      </p:sp>
      <p:sp>
        <p:nvSpPr>
          <p:cNvPr id="124" name="Google Shape;124;p13"/>
          <p:cNvSpPr txBox="1">
            <a:spLocks noGrp="1"/>
          </p:cNvSpPr>
          <p:nvPr>
            <p:ph type="body" idx="9"/>
          </p:nvPr>
        </p:nvSpPr>
        <p:spPr>
          <a:xfrm>
            <a:off x="565673" y="5374717"/>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05</a:t>
            </a:r>
            <a:endParaRPr/>
          </a:p>
        </p:txBody>
      </p:sp>
      <p:sp>
        <p:nvSpPr>
          <p:cNvPr id="125" name="Google Shape;125;p13"/>
          <p:cNvSpPr txBox="1">
            <a:spLocks noGrp="1"/>
          </p:cNvSpPr>
          <p:nvPr>
            <p:ph type="body" idx="13"/>
          </p:nvPr>
        </p:nvSpPr>
        <p:spPr>
          <a:xfrm>
            <a:off x="1400970" y="5374717"/>
            <a:ext cx="687466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800"/>
              <a:buNone/>
            </a:pPr>
            <a:r>
              <a:rPr lang="en-US" sz="2400" b="1" dirty="0"/>
              <a:t>About this Massive Open Online Course (MOOC)</a:t>
            </a:r>
            <a:endParaRPr sz="2400" b="1" dirty="0"/>
          </a:p>
        </p:txBody>
      </p:sp>
      <p:sp>
        <p:nvSpPr>
          <p:cNvPr id="126" name="Google Shape;126;p13"/>
          <p:cNvSpPr txBox="1">
            <a:spLocks noGrp="1"/>
          </p:cNvSpPr>
          <p:nvPr>
            <p:ph type="body" idx="14"/>
          </p:nvPr>
        </p:nvSpPr>
        <p:spPr>
          <a:xfrm>
            <a:off x="565673" y="659662"/>
            <a:ext cx="5041923" cy="72075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None/>
            </a:pPr>
            <a:r>
              <a:rPr lang="en-US"/>
              <a:t>Contents</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p32"/>
          <p:cNvSpPr/>
          <p:nvPr/>
        </p:nvSpPr>
        <p:spPr>
          <a:xfrm>
            <a:off x="365760" y="264160"/>
            <a:ext cx="11460480" cy="1496285"/>
          </a:xfrm>
          <a:prstGeom prst="rect">
            <a:avLst/>
          </a:prstGeom>
          <a:solidFill>
            <a:srgbClr val="7F3494"/>
          </a:solidFill>
          <a:ln w="25400" cap="flat" cmpd="sng">
            <a:solidFill>
              <a:srgbClr val="7F349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36" name="Google Shape;336;p32"/>
          <p:cNvSpPr txBox="1">
            <a:spLocks noGrp="1"/>
          </p:cNvSpPr>
          <p:nvPr>
            <p:ph type="body" idx="1"/>
          </p:nvPr>
        </p:nvSpPr>
        <p:spPr>
          <a:xfrm>
            <a:off x="688750" y="1695484"/>
            <a:ext cx="10814498" cy="747324"/>
          </a:xfrm>
          <a:prstGeom prst="rect">
            <a:avLst/>
          </a:prstGeom>
          <a:noFill/>
          <a:ln>
            <a:noFill/>
          </a:ln>
        </p:spPr>
        <p:txBody>
          <a:bodyPr spcFirstLastPara="1" wrap="square" lIns="91425" tIns="45700" rIns="91425" bIns="45700" anchor="t" anchorCtr="0">
            <a:noAutofit/>
          </a:bodyPr>
          <a:lstStyle/>
          <a:p>
            <a:pPr marL="228600" lvl="0" indent="0" algn="ctr" rtl="0">
              <a:lnSpc>
                <a:spcPct val="90000"/>
              </a:lnSpc>
              <a:spcBef>
                <a:spcPts val="1000"/>
              </a:spcBef>
              <a:spcAft>
                <a:spcPts val="0"/>
              </a:spcAft>
              <a:buSzPts val="2400"/>
              <a:buNone/>
            </a:pPr>
            <a:r>
              <a:rPr lang="en-US" sz="3600" b="1" dirty="0">
                <a:solidFill>
                  <a:srgbClr val="002060"/>
                </a:solidFill>
              </a:rPr>
              <a:t>Improve Scheduling</a:t>
            </a:r>
            <a:endParaRPr dirty="0">
              <a:solidFill>
                <a:srgbClr val="002060"/>
              </a:solidFill>
            </a:endParaRPr>
          </a:p>
        </p:txBody>
      </p:sp>
      <p:sp>
        <p:nvSpPr>
          <p:cNvPr id="337" name="Google Shape;337;p32"/>
          <p:cNvSpPr txBox="1">
            <a:spLocks noGrp="1"/>
          </p:cNvSpPr>
          <p:nvPr>
            <p:ph type="body" idx="2"/>
          </p:nvPr>
        </p:nvSpPr>
        <p:spPr>
          <a:xfrm>
            <a:off x="798380" y="416366"/>
            <a:ext cx="10595237" cy="803654"/>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en-US" b="1" i="0" dirty="0">
                <a:latin typeface="Calibri" panose="020F0502020204030204" pitchFamily="34" charset="0"/>
                <a:ea typeface="Calibri" panose="020F0502020204030204" pitchFamily="34" charset="0"/>
                <a:cs typeface="Calibri" panose="020F0502020204030204" pitchFamily="34" charset="0"/>
                <a:sym typeface="Open Sans"/>
              </a:rPr>
              <a:t>How Technology Can Help Care Workers for Seniors</a:t>
            </a:r>
            <a:endParaRPr dirty="0">
              <a:latin typeface="Calibri" panose="020F0502020204030204" pitchFamily="34" charset="0"/>
              <a:ea typeface="Calibri" panose="020F0502020204030204" pitchFamily="34" charset="0"/>
              <a:cs typeface="Calibri" panose="020F0502020204030204" pitchFamily="34" charset="0"/>
            </a:endParaRPr>
          </a:p>
        </p:txBody>
      </p:sp>
      <p:sp>
        <p:nvSpPr>
          <p:cNvPr id="338" name="Google Shape;338;p32"/>
          <p:cNvSpPr txBox="1"/>
          <p:nvPr/>
        </p:nvSpPr>
        <p:spPr>
          <a:xfrm>
            <a:off x="477520" y="2701983"/>
            <a:ext cx="11025728" cy="2789085"/>
          </a:xfrm>
          <a:prstGeom prst="rect">
            <a:avLst/>
          </a:prstGeom>
          <a:noFill/>
          <a:ln>
            <a:noFill/>
          </a:ln>
        </p:spPr>
        <p:txBody>
          <a:bodyPr spcFirstLastPara="1" wrap="square" lIns="91425" tIns="45700" rIns="91425" bIns="45700" anchor="t" anchorCtr="0">
            <a:noAutofit/>
          </a:bodyPr>
          <a:lstStyle/>
          <a:p>
            <a:pPr marL="228600" marR="0" lvl="0" indent="0" algn="just" rtl="0">
              <a:lnSpc>
                <a:spcPct val="90000"/>
              </a:lnSpc>
              <a:spcBef>
                <a:spcPts val="1000"/>
              </a:spcBef>
              <a:spcAft>
                <a:spcPts val="0"/>
              </a:spcAft>
              <a:buClr>
                <a:srgbClr val="092E4B"/>
              </a:buClr>
              <a:buSzPts val="2400"/>
              <a:buFont typeface="Arial"/>
              <a:buNone/>
            </a:pPr>
            <a:r>
              <a:rPr lang="en-US" sz="2400" b="0" i="0" u="none" strike="noStrike" cap="none" dirty="0">
                <a:solidFill>
                  <a:srgbClr val="002060"/>
                </a:solidFill>
                <a:latin typeface="Calibri"/>
                <a:ea typeface="Calibri"/>
                <a:cs typeface="Calibri"/>
                <a:sym typeface="Calibri"/>
              </a:rPr>
              <a:t>There are so many technologies, such as </a:t>
            </a:r>
            <a:r>
              <a:rPr lang="en-US" sz="2400" b="0" i="0" u="sng" strike="noStrike" cap="none" dirty="0" err="1">
                <a:solidFill>
                  <a:srgbClr val="002060"/>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CarePredict</a:t>
            </a:r>
            <a:r>
              <a:rPr lang="en-US" sz="2400" b="0" i="0" u="none" strike="noStrike" cap="none" dirty="0">
                <a:solidFill>
                  <a:srgbClr val="002060"/>
                </a:solidFill>
                <a:latin typeface="Calibri"/>
                <a:ea typeface="Calibri"/>
                <a:cs typeface="Calibri"/>
                <a:sym typeface="Calibri"/>
              </a:rPr>
              <a:t>, that allow care workers to working conditions and preparedness by being able to </a:t>
            </a:r>
            <a:r>
              <a:rPr lang="en-US" sz="2400" b="0" i="0" u="none" strike="noStrike" cap="none" dirty="0" err="1">
                <a:solidFill>
                  <a:srgbClr val="002060"/>
                </a:solidFill>
                <a:latin typeface="Calibri"/>
                <a:ea typeface="Calibri"/>
                <a:cs typeface="Calibri"/>
                <a:sym typeface="Calibri"/>
              </a:rPr>
              <a:t>recognise</a:t>
            </a:r>
            <a:r>
              <a:rPr lang="en-US" sz="2400" b="0" i="0" u="none" strike="noStrike" cap="none" dirty="0">
                <a:solidFill>
                  <a:srgbClr val="002060"/>
                </a:solidFill>
                <a:latin typeface="Calibri"/>
                <a:ea typeface="Calibri"/>
                <a:cs typeface="Calibri"/>
                <a:sym typeface="Calibri"/>
              </a:rPr>
              <a:t> and identify the higher demand periods with their patients. </a:t>
            </a:r>
            <a:endParaRPr dirty="0">
              <a:solidFill>
                <a:srgbClr val="002060"/>
              </a:solidFill>
            </a:endParaRPr>
          </a:p>
          <a:p>
            <a:pPr marL="228600" marR="0" lvl="0" indent="0" algn="just" rtl="0">
              <a:lnSpc>
                <a:spcPct val="90000"/>
              </a:lnSpc>
              <a:spcBef>
                <a:spcPts val="1000"/>
              </a:spcBef>
              <a:spcAft>
                <a:spcPts val="0"/>
              </a:spcAft>
              <a:buClr>
                <a:srgbClr val="092E4B"/>
              </a:buClr>
              <a:buSzPts val="2400"/>
              <a:buFont typeface="Arial"/>
              <a:buNone/>
            </a:pPr>
            <a:r>
              <a:rPr lang="en-US" sz="2400" b="0" i="0" u="none" strike="noStrike" cap="none" dirty="0">
                <a:solidFill>
                  <a:srgbClr val="002060"/>
                </a:solidFill>
                <a:latin typeface="Calibri"/>
                <a:ea typeface="Calibri"/>
                <a:cs typeface="Calibri"/>
                <a:sym typeface="Calibri"/>
              </a:rPr>
              <a:t>For example, an assisted living facility using </a:t>
            </a:r>
            <a:r>
              <a:rPr lang="en-US" sz="2400" b="0" i="0" u="none" strike="noStrike" cap="none" dirty="0" err="1">
                <a:solidFill>
                  <a:srgbClr val="002060"/>
                </a:solidFill>
                <a:latin typeface="Calibri"/>
                <a:ea typeface="Calibri"/>
                <a:cs typeface="Calibri"/>
                <a:sym typeface="Calibri"/>
              </a:rPr>
              <a:t>CarePredict</a:t>
            </a:r>
            <a:r>
              <a:rPr lang="en-US" sz="2400" b="0" i="0" u="none" strike="noStrike" cap="none" dirty="0">
                <a:solidFill>
                  <a:srgbClr val="002060"/>
                </a:solidFill>
                <a:latin typeface="Calibri"/>
                <a:ea typeface="Calibri"/>
                <a:cs typeface="Calibri"/>
                <a:sym typeface="Calibri"/>
              </a:rPr>
              <a:t> identified specific times during the day when there was an increased and consistent demand.</a:t>
            </a:r>
            <a:endParaRPr dirty="0">
              <a:solidFill>
                <a:srgbClr val="002060"/>
              </a:solidFill>
            </a:endParaRPr>
          </a:p>
          <a:p>
            <a:pPr marL="228600" marR="0" lvl="0" indent="0" algn="just" rtl="0">
              <a:lnSpc>
                <a:spcPct val="90000"/>
              </a:lnSpc>
              <a:spcBef>
                <a:spcPts val="1000"/>
              </a:spcBef>
              <a:spcAft>
                <a:spcPts val="0"/>
              </a:spcAft>
              <a:buClr>
                <a:srgbClr val="092E4B"/>
              </a:buClr>
              <a:buSzPts val="2400"/>
              <a:buFont typeface="Arial"/>
              <a:buNone/>
            </a:pPr>
            <a:r>
              <a:rPr lang="en-US" sz="2400" b="0" i="0" u="none" strike="noStrike" cap="none" dirty="0">
                <a:solidFill>
                  <a:srgbClr val="002060"/>
                </a:solidFill>
                <a:latin typeface="Calibri"/>
                <a:ea typeface="Calibri"/>
                <a:cs typeface="Calibri"/>
                <a:sym typeface="Calibri"/>
              </a:rPr>
              <a:t>This allows facilities to: </a:t>
            </a:r>
            <a:r>
              <a:rPr lang="en-US" sz="2400" b="0" i="0" u="none" strike="noStrike" cap="none" dirty="0" err="1">
                <a:solidFill>
                  <a:srgbClr val="002060"/>
                </a:solidFill>
                <a:latin typeface="Calibri"/>
                <a:ea typeface="Calibri"/>
                <a:cs typeface="Calibri"/>
                <a:sym typeface="Calibri"/>
              </a:rPr>
              <a:t>Optimise</a:t>
            </a:r>
            <a:r>
              <a:rPr lang="en-US" sz="2400" b="0" i="0" u="none" strike="noStrike" cap="none" dirty="0">
                <a:solidFill>
                  <a:srgbClr val="002060"/>
                </a:solidFill>
                <a:latin typeface="Calibri"/>
                <a:ea typeface="Calibri"/>
                <a:cs typeface="Calibri"/>
                <a:sym typeface="Calibri"/>
              </a:rPr>
              <a:t> staffing based on resident needs. </a:t>
            </a:r>
            <a:endParaRPr dirty="0">
              <a:solidFill>
                <a:srgbClr val="002060"/>
              </a:solidFill>
            </a:endParaRPr>
          </a:p>
        </p:txBody>
      </p:sp>
      <p:pic>
        <p:nvPicPr>
          <p:cNvPr id="339" name="Google Shape;339;p32" descr="CarePredict Logo">
            <a:hlinkClick r:id="rId3"/>
          </p:cNvPr>
          <p:cNvPicPr preferRelativeResize="0"/>
          <p:nvPr/>
        </p:nvPicPr>
        <p:blipFill rotWithShape="1">
          <a:blip r:embed="rId4">
            <a:alphaModFix/>
          </a:blip>
          <a:srcRect/>
          <a:stretch/>
        </p:blipFill>
        <p:spPr>
          <a:xfrm>
            <a:off x="591820" y="5750243"/>
            <a:ext cx="2514600" cy="600075"/>
          </a:xfrm>
          <a:prstGeom prst="rect">
            <a:avLst/>
          </a:prstGeom>
          <a:noFill/>
          <a:ln>
            <a:noFill/>
          </a:ln>
        </p:spPr>
      </p:pic>
      <p:sp>
        <p:nvSpPr>
          <p:cNvPr id="340" name="Google Shape;340;p32"/>
          <p:cNvSpPr/>
          <p:nvPr/>
        </p:nvSpPr>
        <p:spPr>
          <a:xfrm rot="5400000">
            <a:off x="3429744" y="5441426"/>
            <a:ext cx="719870" cy="1137920"/>
          </a:xfrm>
          <a:prstGeom prst="downArrow">
            <a:avLst>
              <a:gd name="adj1" fmla="val 50000"/>
              <a:gd name="adj2" fmla="val 50000"/>
            </a:avLst>
          </a:prstGeom>
          <a:solidFill>
            <a:srgbClr val="7F3494"/>
          </a:solidFill>
          <a:ln w="25400" cap="flat" cmpd="sng">
            <a:solidFill>
              <a:srgbClr val="24BAA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41" name="Google Shape;341;p32"/>
          <p:cNvSpPr txBox="1"/>
          <p:nvPr/>
        </p:nvSpPr>
        <p:spPr>
          <a:xfrm>
            <a:off x="3301999" y="5856497"/>
            <a:ext cx="1605280"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Click here</a:t>
            </a:r>
            <a:endParaRPr sz="1400" b="1" i="0" u="none" strike="noStrike" cap="none">
              <a:solidFill>
                <a:schemeClr val="lt1"/>
              </a:solidFill>
              <a:latin typeface="Arial"/>
              <a:ea typeface="Arial"/>
              <a:cs typeface="Arial"/>
              <a:sym typeface="Arial"/>
            </a:endParaRPr>
          </a:p>
        </p:txBody>
      </p:sp>
      <p:pic>
        <p:nvPicPr>
          <p:cNvPr id="342" name="Google Shape;342;p32"/>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11061709" y="42704"/>
            <a:ext cx="1096439" cy="747324"/>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Google Shape;347;p33"/>
          <p:cNvSpPr/>
          <p:nvPr/>
        </p:nvSpPr>
        <p:spPr>
          <a:xfrm>
            <a:off x="365760" y="264160"/>
            <a:ext cx="11460480" cy="1496285"/>
          </a:xfrm>
          <a:prstGeom prst="rect">
            <a:avLst/>
          </a:prstGeom>
          <a:solidFill>
            <a:srgbClr val="7F3494"/>
          </a:solidFill>
          <a:ln w="25400" cap="flat" cmpd="sng">
            <a:solidFill>
              <a:srgbClr val="7F349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48" name="Google Shape;348;p33"/>
          <p:cNvSpPr txBox="1">
            <a:spLocks noGrp="1"/>
          </p:cNvSpPr>
          <p:nvPr>
            <p:ph type="body" idx="1"/>
          </p:nvPr>
        </p:nvSpPr>
        <p:spPr>
          <a:xfrm>
            <a:off x="688750" y="1998027"/>
            <a:ext cx="10814498" cy="747324"/>
          </a:xfrm>
          <a:prstGeom prst="rect">
            <a:avLst/>
          </a:prstGeom>
          <a:noFill/>
          <a:ln>
            <a:noFill/>
          </a:ln>
        </p:spPr>
        <p:txBody>
          <a:bodyPr spcFirstLastPara="1" wrap="square" lIns="91425" tIns="45700" rIns="91425" bIns="45700" anchor="t" anchorCtr="0">
            <a:noAutofit/>
          </a:bodyPr>
          <a:lstStyle/>
          <a:p>
            <a:pPr marL="228600" lvl="0" indent="0" algn="ctr" rtl="0">
              <a:lnSpc>
                <a:spcPct val="90000"/>
              </a:lnSpc>
              <a:spcBef>
                <a:spcPts val="1000"/>
              </a:spcBef>
              <a:spcAft>
                <a:spcPts val="0"/>
              </a:spcAft>
              <a:buSzPts val="2400"/>
              <a:buNone/>
            </a:pPr>
            <a:r>
              <a:rPr lang="en-US" sz="3600" b="1" dirty="0">
                <a:solidFill>
                  <a:srgbClr val="002060"/>
                </a:solidFill>
              </a:rPr>
              <a:t>Seamless client visits</a:t>
            </a:r>
            <a:endParaRPr dirty="0">
              <a:solidFill>
                <a:srgbClr val="002060"/>
              </a:solidFill>
            </a:endParaRPr>
          </a:p>
        </p:txBody>
      </p:sp>
      <p:sp>
        <p:nvSpPr>
          <p:cNvPr id="350" name="Google Shape;350;p33"/>
          <p:cNvSpPr txBox="1"/>
          <p:nvPr/>
        </p:nvSpPr>
        <p:spPr>
          <a:xfrm>
            <a:off x="477520" y="2745351"/>
            <a:ext cx="11025728" cy="2789085"/>
          </a:xfrm>
          <a:prstGeom prst="rect">
            <a:avLst/>
          </a:prstGeom>
          <a:noFill/>
          <a:ln>
            <a:noFill/>
          </a:ln>
        </p:spPr>
        <p:txBody>
          <a:bodyPr spcFirstLastPara="1" wrap="square" lIns="91425" tIns="45700" rIns="91425" bIns="45700" anchor="t" anchorCtr="0">
            <a:noAutofit/>
          </a:bodyPr>
          <a:lstStyle/>
          <a:p>
            <a:pPr marL="228600" marR="0" lvl="0" indent="0" algn="just" rtl="0">
              <a:lnSpc>
                <a:spcPct val="90000"/>
              </a:lnSpc>
              <a:spcBef>
                <a:spcPts val="1000"/>
              </a:spcBef>
              <a:spcAft>
                <a:spcPts val="0"/>
              </a:spcAft>
              <a:buClr>
                <a:srgbClr val="092E4B"/>
              </a:buClr>
              <a:buSzPts val="2400"/>
              <a:buFont typeface="Arial"/>
              <a:buNone/>
            </a:pPr>
            <a:r>
              <a:rPr lang="en-US" sz="2400" b="0" i="0" u="none" strike="noStrike" cap="none" dirty="0">
                <a:solidFill>
                  <a:srgbClr val="002060"/>
                </a:solidFill>
                <a:latin typeface="Calibri"/>
                <a:ea typeface="Calibri"/>
                <a:cs typeface="Calibri"/>
                <a:sym typeface="Calibri"/>
              </a:rPr>
              <a:t>The possibility to record every visit made by each worker in an App or software, allows all the teammates to know the </a:t>
            </a:r>
            <a:r>
              <a:rPr lang="en-US" sz="2400" b="0" i="0" u="none" strike="noStrike" cap="none" dirty="0" err="1">
                <a:solidFill>
                  <a:srgbClr val="002060"/>
                </a:solidFill>
                <a:latin typeface="Calibri"/>
                <a:ea typeface="Calibri"/>
                <a:cs typeface="Calibri"/>
                <a:sym typeface="Calibri"/>
              </a:rPr>
              <a:t>behaviour</a:t>
            </a:r>
            <a:r>
              <a:rPr lang="en-US" sz="2400" b="0" i="0" u="none" strike="noStrike" cap="none" dirty="0">
                <a:solidFill>
                  <a:srgbClr val="002060"/>
                </a:solidFill>
                <a:latin typeface="Calibri"/>
                <a:ea typeface="Calibri"/>
                <a:cs typeface="Calibri"/>
                <a:sym typeface="Calibri"/>
              </a:rPr>
              <a:t> of each client or patient.</a:t>
            </a:r>
            <a:endParaRPr dirty="0">
              <a:solidFill>
                <a:srgbClr val="002060"/>
              </a:solidFill>
            </a:endParaRPr>
          </a:p>
          <a:p>
            <a:pPr marL="228600" marR="0" lvl="0" indent="0" algn="just" rtl="0">
              <a:lnSpc>
                <a:spcPct val="90000"/>
              </a:lnSpc>
              <a:spcBef>
                <a:spcPts val="1000"/>
              </a:spcBef>
              <a:spcAft>
                <a:spcPts val="0"/>
              </a:spcAft>
              <a:buClr>
                <a:srgbClr val="092E4B"/>
              </a:buClr>
              <a:buSzPts val="2400"/>
              <a:buFont typeface="Arial"/>
              <a:buNone/>
            </a:pPr>
            <a:r>
              <a:rPr lang="en-US" sz="2400" b="0" i="0" u="none" strike="noStrike" cap="none" dirty="0">
                <a:solidFill>
                  <a:srgbClr val="002060"/>
                </a:solidFill>
                <a:latin typeface="Calibri"/>
                <a:ea typeface="Calibri"/>
                <a:cs typeface="Calibri"/>
                <a:sym typeface="Calibri"/>
              </a:rPr>
              <a:t>Being able to know if the person to be cared for is aggressive (or having a more disruptive day) allows others to know if they should be prepared or even take the decision to send a professional with more experience in this type of situation.</a:t>
            </a:r>
            <a:endParaRPr dirty="0">
              <a:solidFill>
                <a:srgbClr val="002060"/>
              </a:solidFill>
            </a:endParaRPr>
          </a:p>
          <a:p>
            <a:pPr marL="228600" marR="0" lvl="0" indent="0" algn="just" rtl="0">
              <a:lnSpc>
                <a:spcPct val="90000"/>
              </a:lnSpc>
              <a:spcBef>
                <a:spcPts val="1000"/>
              </a:spcBef>
              <a:spcAft>
                <a:spcPts val="0"/>
              </a:spcAft>
              <a:buClr>
                <a:srgbClr val="092E4B"/>
              </a:buClr>
              <a:buSzPts val="2400"/>
              <a:buFont typeface="Arial"/>
              <a:buNone/>
            </a:pPr>
            <a:r>
              <a:rPr lang="en-US" sz="2400" b="0" i="0" u="none" strike="noStrike" cap="none" dirty="0">
                <a:solidFill>
                  <a:srgbClr val="002060"/>
                </a:solidFill>
                <a:latin typeface="Calibri"/>
                <a:ea typeface="Calibri"/>
                <a:cs typeface="Calibri"/>
                <a:sym typeface="Calibri"/>
              </a:rPr>
              <a:t>As well </a:t>
            </a:r>
            <a:r>
              <a:rPr lang="en-US" sz="2400" dirty="0">
                <a:solidFill>
                  <a:srgbClr val="002060"/>
                </a:solidFill>
                <a:latin typeface="Calibri"/>
                <a:ea typeface="Calibri"/>
                <a:cs typeface="Calibri"/>
                <a:sym typeface="Calibri"/>
              </a:rPr>
              <a:t>as having this information, </a:t>
            </a:r>
            <a:r>
              <a:rPr lang="en-US" sz="2400" b="0" i="0" u="none" strike="noStrike" cap="none" dirty="0">
                <a:solidFill>
                  <a:srgbClr val="002060"/>
                </a:solidFill>
                <a:latin typeface="Calibri"/>
                <a:ea typeface="Calibri"/>
                <a:cs typeface="Calibri"/>
                <a:sym typeface="Calibri"/>
              </a:rPr>
              <a:t>the company can upload the specific learning achieved on the file/page of this client/patient, allowing care workers to improve their skills before visits.</a:t>
            </a:r>
            <a:endParaRPr dirty="0">
              <a:solidFill>
                <a:srgbClr val="002060"/>
              </a:solidFill>
            </a:endParaRPr>
          </a:p>
        </p:txBody>
      </p:sp>
      <p:pic>
        <p:nvPicPr>
          <p:cNvPr id="351" name="Google Shape;351;p33"/>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061709" y="42704"/>
            <a:ext cx="1096439" cy="747324"/>
          </a:xfrm>
          <a:prstGeom prst="rect">
            <a:avLst/>
          </a:prstGeom>
          <a:noFill/>
          <a:ln>
            <a:noFill/>
          </a:ln>
        </p:spPr>
      </p:pic>
      <p:sp>
        <p:nvSpPr>
          <p:cNvPr id="2" name="Google Shape;337;p32">
            <a:extLst>
              <a:ext uri="{FF2B5EF4-FFF2-40B4-BE49-F238E27FC236}">
                <a16:creationId xmlns:a16="http://schemas.microsoft.com/office/drawing/2014/main" id="{BCB1F675-5187-B99A-5BDC-50E0D3EC566F}"/>
              </a:ext>
            </a:extLst>
          </p:cNvPr>
          <p:cNvSpPr txBox="1">
            <a:spLocks/>
          </p:cNvSpPr>
          <p:nvPr/>
        </p:nvSpPr>
        <p:spPr>
          <a:xfrm>
            <a:off x="798380" y="416366"/>
            <a:ext cx="10595237" cy="803654"/>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algn="ctr"/>
            <a:r>
              <a:rPr lang="en-US" dirty="0">
                <a:latin typeface="Calibri" panose="020F0502020204030204" pitchFamily="34" charset="0"/>
                <a:ea typeface="Calibri" panose="020F0502020204030204" pitchFamily="34" charset="0"/>
                <a:cs typeface="Calibri" panose="020F0502020204030204" pitchFamily="34" charset="0"/>
                <a:sym typeface="Open Sans"/>
              </a:rPr>
              <a:t>How Technology Can Help Care Workers for Seniors</a:t>
            </a:r>
            <a:endParaRPr lang="en-US"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Google Shape;356;p34"/>
          <p:cNvSpPr/>
          <p:nvPr/>
        </p:nvSpPr>
        <p:spPr>
          <a:xfrm>
            <a:off x="365760" y="264161"/>
            <a:ext cx="11460480" cy="1239520"/>
          </a:xfrm>
          <a:prstGeom prst="rect">
            <a:avLst/>
          </a:prstGeom>
          <a:solidFill>
            <a:srgbClr val="7F3494"/>
          </a:solidFill>
          <a:ln w="25400" cap="flat" cmpd="sng">
            <a:solidFill>
              <a:srgbClr val="7F349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57" name="Google Shape;357;p34"/>
          <p:cNvSpPr txBox="1">
            <a:spLocks noGrp="1"/>
          </p:cNvSpPr>
          <p:nvPr>
            <p:ph type="body" idx="1"/>
          </p:nvPr>
        </p:nvSpPr>
        <p:spPr>
          <a:xfrm>
            <a:off x="688749" y="1503681"/>
            <a:ext cx="10814498" cy="747324"/>
          </a:xfrm>
          <a:prstGeom prst="rect">
            <a:avLst/>
          </a:prstGeom>
          <a:noFill/>
          <a:ln>
            <a:noFill/>
          </a:ln>
        </p:spPr>
        <p:txBody>
          <a:bodyPr spcFirstLastPara="1" wrap="square" lIns="91425" tIns="45700" rIns="91425" bIns="45700" anchor="t" anchorCtr="0">
            <a:noAutofit/>
          </a:bodyPr>
          <a:lstStyle/>
          <a:p>
            <a:pPr marL="228600" lvl="0" indent="0" algn="ctr" rtl="0">
              <a:lnSpc>
                <a:spcPct val="90000"/>
              </a:lnSpc>
              <a:spcBef>
                <a:spcPts val="1000"/>
              </a:spcBef>
              <a:spcAft>
                <a:spcPts val="0"/>
              </a:spcAft>
              <a:buSzPts val="2400"/>
              <a:buNone/>
            </a:pPr>
            <a:r>
              <a:rPr lang="en-US" sz="3600" b="1" dirty="0">
                <a:solidFill>
                  <a:srgbClr val="002060"/>
                </a:solidFill>
              </a:rPr>
              <a:t>Education</a:t>
            </a:r>
            <a:endParaRPr dirty="0">
              <a:solidFill>
                <a:srgbClr val="002060"/>
              </a:solidFill>
            </a:endParaRPr>
          </a:p>
        </p:txBody>
      </p:sp>
      <p:sp>
        <p:nvSpPr>
          <p:cNvPr id="359" name="Google Shape;359;p34"/>
          <p:cNvSpPr txBox="1"/>
          <p:nvPr/>
        </p:nvSpPr>
        <p:spPr>
          <a:xfrm>
            <a:off x="477519" y="2183663"/>
            <a:ext cx="11025728" cy="4034257"/>
          </a:xfrm>
          <a:prstGeom prst="rect">
            <a:avLst/>
          </a:prstGeom>
          <a:noFill/>
          <a:ln>
            <a:noFill/>
          </a:ln>
        </p:spPr>
        <p:txBody>
          <a:bodyPr spcFirstLastPara="1" wrap="square" lIns="91425" tIns="45700" rIns="91425" bIns="45700" anchor="t" anchorCtr="0">
            <a:noAutofit/>
          </a:bodyPr>
          <a:lstStyle/>
          <a:p>
            <a:pPr marL="228600" marR="0" lvl="0" indent="0" algn="just" rtl="0">
              <a:lnSpc>
                <a:spcPct val="90000"/>
              </a:lnSpc>
              <a:spcBef>
                <a:spcPts val="1000"/>
              </a:spcBef>
              <a:spcAft>
                <a:spcPts val="0"/>
              </a:spcAft>
              <a:buClr>
                <a:srgbClr val="092E4B"/>
              </a:buClr>
              <a:buSzPts val="2400"/>
              <a:buFont typeface="Arial"/>
              <a:buNone/>
            </a:pPr>
            <a:r>
              <a:rPr lang="en-US" sz="2400" b="0" i="0" u="none" strike="noStrike" cap="none" dirty="0">
                <a:solidFill>
                  <a:srgbClr val="002060"/>
                </a:solidFill>
                <a:latin typeface="Calibri"/>
                <a:ea typeface="Calibri"/>
                <a:cs typeface="Calibri"/>
                <a:sym typeface="Calibri"/>
              </a:rPr>
              <a:t>Following the last point…the generation of health</a:t>
            </a:r>
            <a:r>
              <a:rPr lang="en-US" sz="2400" dirty="0">
                <a:solidFill>
                  <a:srgbClr val="002060"/>
                </a:solidFill>
                <a:latin typeface="Calibri"/>
                <a:ea typeface="Calibri"/>
                <a:cs typeface="Calibri"/>
                <a:sym typeface="Calibri"/>
              </a:rPr>
              <a:t> and</a:t>
            </a:r>
            <a:r>
              <a:rPr lang="en-US" sz="2400" b="0" i="0" u="none" strike="noStrike" cap="none" dirty="0">
                <a:solidFill>
                  <a:srgbClr val="002060"/>
                </a:solidFill>
                <a:latin typeface="Calibri"/>
                <a:ea typeface="Calibri"/>
                <a:cs typeface="Calibri"/>
                <a:sym typeface="Calibri"/>
              </a:rPr>
              <a:t> housing care leaders require support if they are to continue to develop themselves and their teams and services.</a:t>
            </a:r>
            <a:endParaRPr dirty="0">
              <a:solidFill>
                <a:srgbClr val="002060"/>
              </a:solidFill>
            </a:endParaRPr>
          </a:p>
          <a:p>
            <a:pPr marL="228600" marR="0" lvl="0" indent="0" algn="just" rtl="0">
              <a:lnSpc>
                <a:spcPct val="90000"/>
              </a:lnSpc>
              <a:spcBef>
                <a:spcPts val="1000"/>
              </a:spcBef>
              <a:spcAft>
                <a:spcPts val="0"/>
              </a:spcAft>
              <a:buClr>
                <a:srgbClr val="092E4B"/>
              </a:buClr>
              <a:buSzPts val="2400"/>
              <a:buFont typeface="Arial"/>
              <a:buNone/>
            </a:pPr>
            <a:r>
              <a:rPr lang="en-US" sz="2400" b="0" i="0" u="none" strike="noStrike" cap="none" dirty="0">
                <a:solidFill>
                  <a:srgbClr val="002060"/>
                </a:solidFill>
                <a:latin typeface="Calibri"/>
                <a:ea typeface="Calibri"/>
                <a:cs typeface="Calibri"/>
                <a:sym typeface="Calibri"/>
              </a:rPr>
              <a:t>The education of professionals within these sectors is crucial in enabling a cultural shift so that </a:t>
            </a:r>
            <a:r>
              <a:rPr lang="en-US" sz="2400" b="1" i="0" u="none" strike="noStrike" cap="none" dirty="0">
                <a:solidFill>
                  <a:srgbClr val="002060"/>
                </a:solidFill>
                <a:latin typeface="Calibri"/>
                <a:ea typeface="Calibri"/>
                <a:cs typeface="Calibri"/>
                <a:sym typeface="Calibri"/>
              </a:rPr>
              <a:t>staff understand the value and use of technology</a:t>
            </a:r>
            <a:r>
              <a:rPr lang="en-US" sz="2400" b="0" i="0" u="none" strike="noStrike" cap="none" dirty="0">
                <a:solidFill>
                  <a:srgbClr val="002060"/>
                </a:solidFill>
                <a:latin typeface="Calibri"/>
                <a:ea typeface="Calibri"/>
                <a:cs typeface="Calibri"/>
                <a:sym typeface="Calibri"/>
              </a:rPr>
              <a:t>, and how it can support them in effective caregiving, as well as improving the quality of life of the people being cared for.</a:t>
            </a:r>
            <a:endParaRPr dirty="0">
              <a:solidFill>
                <a:srgbClr val="002060"/>
              </a:solidFill>
            </a:endParaRPr>
          </a:p>
          <a:p>
            <a:pPr marL="228600" marR="0" lvl="0" indent="0" algn="just" rtl="0">
              <a:lnSpc>
                <a:spcPct val="90000"/>
              </a:lnSpc>
              <a:spcBef>
                <a:spcPts val="1000"/>
              </a:spcBef>
              <a:spcAft>
                <a:spcPts val="0"/>
              </a:spcAft>
              <a:buClr>
                <a:srgbClr val="092E4B"/>
              </a:buClr>
              <a:buSzPts val="2400"/>
              <a:buFont typeface="Arial"/>
              <a:buNone/>
            </a:pPr>
            <a:r>
              <a:rPr lang="en-US" sz="2400" b="0" i="0" u="none" strike="noStrike" cap="none" dirty="0">
                <a:solidFill>
                  <a:srgbClr val="002060"/>
                </a:solidFill>
                <a:latin typeface="Calibri"/>
                <a:ea typeface="Calibri"/>
                <a:cs typeface="Calibri"/>
                <a:sym typeface="Calibri"/>
              </a:rPr>
              <a:t>Providing them with the right technology being able to give their opinion every week or month in order to know how they feel while they are working, how they believe that they can improve their skills… </a:t>
            </a:r>
            <a:endParaRPr dirty="0">
              <a:solidFill>
                <a:srgbClr val="002060"/>
              </a:solidFill>
            </a:endParaRPr>
          </a:p>
          <a:p>
            <a:pPr marL="228600" marR="0" lvl="0" indent="0" algn="just" rtl="0">
              <a:lnSpc>
                <a:spcPct val="90000"/>
              </a:lnSpc>
              <a:spcBef>
                <a:spcPts val="1000"/>
              </a:spcBef>
              <a:spcAft>
                <a:spcPts val="0"/>
              </a:spcAft>
              <a:buClr>
                <a:srgbClr val="092E4B"/>
              </a:buClr>
              <a:buSzPts val="2400"/>
              <a:buFont typeface="Arial"/>
              <a:buNone/>
            </a:pPr>
            <a:endParaRPr sz="2400" b="0" i="0" u="none" strike="noStrike" cap="none" dirty="0">
              <a:solidFill>
                <a:srgbClr val="002060"/>
              </a:solidFill>
              <a:latin typeface="Calibri"/>
              <a:ea typeface="Calibri"/>
              <a:cs typeface="Calibri"/>
              <a:sym typeface="Calibri"/>
            </a:endParaRPr>
          </a:p>
          <a:p>
            <a:pPr marL="228600" marR="0" lvl="0" indent="0" algn="just" rtl="0">
              <a:lnSpc>
                <a:spcPct val="90000"/>
              </a:lnSpc>
              <a:spcBef>
                <a:spcPts val="1000"/>
              </a:spcBef>
              <a:spcAft>
                <a:spcPts val="0"/>
              </a:spcAft>
              <a:buClr>
                <a:srgbClr val="092E4B"/>
              </a:buClr>
              <a:buSzPts val="2400"/>
              <a:buFont typeface="Arial"/>
              <a:buNone/>
            </a:pPr>
            <a:endParaRPr sz="2400" b="0" i="0" u="none" strike="noStrike" cap="none" dirty="0">
              <a:solidFill>
                <a:srgbClr val="002060"/>
              </a:solidFill>
              <a:latin typeface="Calibri"/>
              <a:ea typeface="Calibri"/>
              <a:cs typeface="Calibri"/>
              <a:sym typeface="Calibri"/>
            </a:endParaRPr>
          </a:p>
          <a:p>
            <a:pPr marL="228600" marR="0" lvl="0" indent="0" algn="just" rtl="0">
              <a:lnSpc>
                <a:spcPct val="90000"/>
              </a:lnSpc>
              <a:spcBef>
                <a:spcPts val="1000"/>
              </a:spcBef>
              <a:spcAft>
                <a:spcPts val="0"/>
              </a:spcAft>
              <a:buClr>
                <a:srgbClr val="092E4B"/>
              </a:buClr>
              <a:buSzPts val="2400"/>
              <a:buFont typeface="Arial"/>
              <a:buNone/>
            </a:pPr>
            <a:endParaRPr sz="2400" b="0" i="0" u="none" strike="noStrike" cap="none" dirty="0">
              <a:solidFill>
                <a:srgbClr val="002060"/>
              </a:solidFill>
              <a:latin typeface="Calibri"/>
              <a:ea typeface="Calibri"/>
              <a:cs typeface="Calibri"/>
              <a:sym typeface="Calibri"/>
            </a:endParaRPr>
          </a:p>
        </p:txBody>
      </p:sp>
      <p:pic>
        <p:nvPicPr>
          <p:cNvPr id="360" name="Google Shape;360;p34"/>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061709" y="42704"/>
            <a:ext cx="1096439" cy="747324"/>
          </a:xfrm>
          <a:prstGeom prst="rect">
            <a:avLst/>
          </a:prstGeom>
          <a:noFill/>
          <a:ln>
            <a:noFill/>
          </a:ln>
        </p:spPr>
      </p:pic>
      <p:sp>
        <p:nvSpPr>
          <p:cNvPr id="4" name="Google Shape;337;p32">
            <a:extLst>
              <a:ext uri="{FF2B5EF4-FFF2-40B4-BE49-F238E27FC236}">
                <a16:creationId xmlns:a16="http://schemas.microsoft.com/office/drawing/2014/main" id="{865208B9-B3F2-627B-E500-426CF08B1AA4}"/>
              </a:ext>
            </a:extLst>
          </p:cNvPr>
          <p:cNvSpPr txBox="1">
            <a:spLocks noGrp="1"/>
          </p:cNvSpPr>
          <p:nvPr>
            <p:ph type="body" idx="2"/>
          </p:nvPr>
        </p:nvSpPr>
        <p:spPr>
          <a:xfrm>
            <a:off x="798380" y="416366"/>
            <a:ext cx="10595237" cy="803654"/>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en-US" b="1" i="0" dirty="0">
                <a:latin typeface="Calibri" panose="020F0502020204030204" pitchFamily="34" charset="0"/>
                <a:ea typeface="Calibri" panose="020F0502020204030204" pitchFamily="34" charset="0"/>
                <a:cs typeface="Calibri" panose="020F0502020204030204" pitchFamily="34" charset="0"/>
                <a:sym typeface="Open Sans"/>
              </a:rPr>
              <a:t>How Technology Can Help Care Workers for Seniors</a:t>
            </a:r>
            <a:endParaRPr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p35"/>
          <p:cNvSpPr txBox="1">
            <a:spLocks noGrp="1"/>
          </p:cNvSpPr>
          <p:nvPr>
            <p:ph type="body" idx="1"/>
          </p:nvPr>
        </p:nvSpPr>
        <p:spPr>
          <a:xfrm>
            <a:off x="5643484" y="3602326"/>
            <a:ext cx="6010480" cy="225304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dirty="0"/>
              <a:t>Is not just a theory, it is a reality.  Examples. </a:t>
            </a:r>
            <a:endParaRPr dirty="0"/>
          </a:p>
        </p:txBody>
      </p:sp>
      <p:sp>
        <p:nvSpPr>
          <p:cNvPr id="367" name="Google Shape;367;p35"/>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a:t>04</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Google Shape;373;p36"/>
          <p:cNvSpPr txBox="1">
            <a:spLocks noGrp="1"/>
          </p:cNvSpPr>
          <p:nvPr>
            <p:ph type="body" idx="1"/>
          </p:nvPr>
        </p:nvSpPr>
        <p:spPr>
          <a:xfrm>
            <a:off x="5669280" y="1330511"/>
            <a:ext cx="5659120" cy="3703877"/>
          </a:xfrm>
          <a:prstGeom prst="rect">
            <a:avLst/>
          </a:prstGeom>
          <a:noFill/>
          <a:ln>
            <a:noFill/>
          </a:ln>
        </p:spPr>
        <p:txBody>
          <a:bodyPr spcFirstLastPara="1" wrap="square" lIns="91425" tIns="45700" rIns="91425" bIns="45700" anchor="t" anchorCtr="0">
            <a:noAutofit/>
          </a:bodyPr>
          <a:lstStyle/>
          <a:p>
            <a:pPr marL="228600" lvl="0" indent="0" algn="just" rtl="0">
              <a:lnSpc>
                <a:spcPct val="90000"/>
              </a:lnSpc>
              <a:spcBef>
                <a:spcPts val="0"/>
              </a:spcBef>
              <a:spcAft>
                <a:spcPts val="0"/>
              </a:spcAft>
              <a:buClr>
                <a:schemeClr val="lt1"/>
              </a:buClr>
              <a:buSzPts val="2400"/>
              <a:buNone/>
            </a:pPr>
            <a:r>
              <a:rPr lang="en-US" u="sng" dirty="0" err="1">
                <a:solidFill>
                  <a:srgbClr val="24BAA2"/>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Cobots</a:t>
            </a:r>
            <a:r>
              <a:rPr lang="en-US" dirty="0">
                <a:latin typeface="Calibri"/>
                <a:ea typeface="Calibri"/>
                <a:cs typeface="Calibri"/>
                <a:sym typeface="Calibri"/>
              </a:rPr>
              <a:t> are computer-controlled robotic devices worn around the waist and lower back, which support </a:t>
            </a:r>
            <a:r>
              <a:rPr lang="en-US" dirty="0" err="1">
                <a:latin typeface="Calibri"/>
                <a:ea typeface="Calibri"/>
                <a:cs typeface="Calibri"/>
                <a:sym typeface="Calibri"/>
              </a:rPr>
              <a:t>carers</a:t>
            </a:r>
            <a:r>
              <a:rPr lang="en-US" dirty="0">
                <a:latin typeface="Calibri"/>
                <a:ea typeface="Calibri"/>
                <a:cs typeface="Calibri"/>
                <a:sym typeface="Calibri"/>
              </a:rPr>
              <a:t> in lifting, holding, and moving people without assistance and with less risk of injury.</a:t>
            </a:r>
            <a:endParaRPr dirty="0"/>
          </a:p>
          <a:p>
            <a:pPr marL="228600" lvl="0" indent="0" algn="just" rtl="0">
              <a:lnSpc>
                <a:spcPct val="90000"/>
              </a:lnSpc>
              <a:spcBef>
                <a:spcPts val="0"/>
              </a:spcBef>
              <a:spcAft>
                <a:spcPts val="0"/>
              </a:spcAft>
              <a:buClr>
                <a:schemeClr val="lt1"/>
              </a:buClr>
              <a:buSzPts val="2400"/>
              <a:buNone/>
            </a:pPr>
            <a:endParaRPr dirty="0">
              <a:solidFill>
                <a:schemeClr val="lt1"/>
              </a:solidFill>
              <a:latin typeface="Calibri"/>
              <a:ea typeface="Calibri"/>
              <a:cs typeface="Calibri"/>
              <a:sym typeface="Calibri"/>
            </a:endParaRPr>
          </a:p>
          <a:p>
            <a:pPr marL="228600" lvl="0" indent="0" algn="just" rtl="0">
              <a:lnSpc>
                <a:spcPct val="90000"/>
              </a:lnSpc>
              <a:spcBef>
                <a:spcPts val="0"/>
              </a:spcBef>
              <a:spcAft>
                <a:spcPts val="0"/>
              </a:spcAft>
              <a:buClr>
                <a:schemeClr val="lt1"/>
              </a:buClr>
              <a:buSzPts val="2400"/>
              <a:buNone/>
            </a:pPr>
            <a:endParaRPr dirty="0">
              <a:solidFill>
                <a:schemeClr val="lt1"/>
              </a:solidFill>
              <a:latin typeface="Calibri"/>
              <a:ea typeface="Calibri"/>
              <a:cs typeface="Calibri"/>
              <a:sym typeface="Calibri"/>
            </a:endParaRPr>
          </a:p>
          <a:p>
            <a:pPr marL="457200" lvl="0" indent="-228600" algn="l" rtl="0">
              <a:lnSpc>
                <a:spcPct val="90000"/>
              </a:lnSpc>
              <a:spcBef>
                <a:spcPts val="1000"/>
              </a:spcBef>
              <a:spcAft>
                <a:spcPts val="0"/>
              </a:spcAft>
              <a:buSzPts val="2400"/>
              <a:buFont typeface="Arial"/>
              <a:buChar char="•"/>
            </a:pPr>
            <a:r>
              <a:rPr lang="en-US" b="0" i="0" dirty="0" err="1">
                <a:solidFill>
                  <a:schemeClr val="lt1"/>
                </a:solidFill>
                <a:latin typeface="Calibri"/>
                <a:ea typeface="Calibri"/>
                <a:cs typeface="Calibri"/>
                <a:sym typeface="Calibri"/>
              </a:rPr>
              <a:t>Cobots</a:t>
            </a:r>
            <a:r>
              <a:rPr lang="en-US" b="0" i="0" dirty="0">
                <a:solidFill>
                  <a:schemeClr val="lt1"/>
                </a:solidFill>
                <a:latin typeface="Calibri"/>
                <a:ea typeface="Calibri"/>
                <a:cs typeface="Calibri"/>
                <a:sym typeface="Calibri"/>
              </a:rPr>
              <a:t> ensure that </a:t>
            </a:r>
            <a:r>
              <a:rPr lang="en-US" b="0" i="0" dirty="0" err="1">
                <a:solidFill>
                  <a:schemeClr val="lt1"/>
                </a:solidFill>
                <a:latin typeface="Calibri"/>
                <a:ea typeface="Calibri"/>
                <a:cs typeface="Calibri"/>
                <a:sym typeface="Calibri"/>
              </a:rPr>
              <a:t>carers</a:t>
            </a:r>
            <a:r>
              <a:rPr lang="en-US" b="0" i="0" dirty="0">
                <a:solidFill>
                  <a:schemeClr val="lt1"/>
                </a:solidFill>
                <a:latin typeface="Calibri"/>
                <a:ea typeface="Calibri"/>
                <a:cs typeface="Calibri"/>
                <a:sym typeface="Calibri"/>
              </a:rPr>
              <a:t> maintain the correct posture for physical tasks.</a:t>
            </a:r>
            <a:endParaRPr dirty="0"/>
          </a:p>
          <a:p>
            <a:pPr marL="457200" lvl="0" indent="-228600" algn="l" rtl="0">
              <a:lnSpc>
                <a:spcPct val="90000"/>
              </a:lnSpc>
              <a:spcBef>
                <a:spcPts val="1000"/>
              </a:spcBef>
              <a:spcAft>
                <a:spcPts val="0"/>
              </a:spcAft>
              <a:buSzPts val="2400"/>
              <a:buFont typeface="Arial"/>
              <a:buChar char="•"/>
            </a:pPr>
            <a:r>
              <a:rPr lang="en-US" b="0" i="0" dirty="0" err="1">
                <a:solidFill>
                  <a:schemeClr val="lt1"/>
                </a:solidFill>
                <a:latin typeface="Calibri"/>
                <a:ea typeface="Calibri"/>
                <a:cs typeface="Calibri"/>
                <a:sym typeface="Calibri"/>
              </a:rPr>
              <a:t>Carers</a:t>
            </a:r>
            <a:r>
              <a:rPr lang="en-US" b="0" i="0" dirty="0">
                <a:solidFill>
                  <a:schemeClr val="lt1"/>
                </a:solidFill>
                <a:latin typeface="Calibri"/>
                <a:ea typeface="Calibri"/>
                <a:cs typeface="Calibri"/>
                <a:sym typeface="Calibri"/>
              </a:rPr>
              <a:t> were less fatigued and felt less strained completing their care duties.</a:t>
            </a:r>
            <a:endParaRPr dirty="0"/>
          </a:p>
          <a:p>
            <a:pPr marL="457200" lvl="0" indent="-228600" algn="l" rtl="0">
              <a:lnSpc>
                <a:spcPct val="90000"/>
              </a:lnSpc>
              <a:spcBef>
                <a:spcPts val="1000"/>
              </a:spcBef>
              <a:spcAft>
                <a:spcPts val="0"/>
              </a:spcAft>
              <a:buSzPts val="2400"/>
              <a:buFont typeface="Arial"/>
              <a:buChar char="•"/>
            </a:pPr>
            <a:r>
              <a:rPr lang="en-US" b="0" i="0" dirty="0">
                <a:solidFill>
                  <a:schemeClr val="lt1"/>
                </a:solidFill>
                <a:latin typeface="Calibri"/>
                <a:ea typeface="Calibri"/>
                <a:cs typeface="Calibri"/>
                <a:sym typeface="Calibri"/>
              </a:rPr>
              <a:t>Reduces the need for double-up care packages, and meets increasing demand.</a:t>
            </a:r>
            <a:endParaRPr dirty="0"/>
          </a:p>
          <a:p>
            <a:pPr marL="228600" lvl="0" indent="0" algn="just" rtl="0">
              <a:lnSpc>
                <a:spcPct val="90000"/>
              </a:lnSpc>
              <a:spcBef>
                <a:spcPts val="0"/>
              </a:spcBef>
              <a:spcAft>
                <a:spcPts val="0"/>
              </a:spcAft>
              <a:buClr>
                <a:schemeClr val="lt1"/>
              </a:buClr>
              <a:buSzPts val="2400"/>
              <a:buNone/>
            </a:pPr>
            <a:endParaRPr dirty="0"/>
          </a:p>
        </p:txBody>
      </p:sp>
      <p:sp>
        <p:nvSpPr>
          <p:cNvPr id="374" name="Google Shape;374;p36"/>
          <p:cNvSpPr txBox="1">
            <a:spLocks noGrp="1"/>
          </p:cNvSpPr>
          <p:nvPr>
            <p:ph type="body" idx="2"/>
          </p:nvPr>
        </p:nvSpPr>
        <p:spPr>
          <a:xfrm>
            <a:off x="5019040" y="337859"/>
            <a:ext cx="6309360"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rgbClr val="24BAA2"/>
              </a:buClr>
              <a:buSzPts val="3600"/>
              <a:buNone/>
            </a:pPr>
            <a:r>
              <a:rPr lang="en-US"/>
              <a:t>Technology For… Care Workers. </a:t>
            </a:r>
            <a:endParaRPr/>
          </a:p>
        </p:txBody>
      </p:sp>
      <p:sp>
        <p:nvSpPr>
          <p:cNvPr id="375" name="Google Shape;375;p36"/>
          <p:cNvSpPr>
            <a:spLocks noGrp="1"/>
          </p:cNvSpPr>
          <p:nvPr>
            <p:ph type="pic" idx="3"/>
          </p:nvPr>
        </p:nvSpPr>
        <p:spPr>
          <a:xfrm>
            <a:off x="0" y="1866787"/>
            <a:ext cx="5130800" cy="3913188"/>
          </a:xfrm>
          <a:prstGeom prst="rect">
            <a:avLst/>
          </a:prstGeom>
          <a:solidFill>
            <a:srgbClr val="D8D8D8"/>
          </a:solidFill>
          <a:ln>
            <a:noFill/>
          </a:ln>
        </p:spPr>
      </p:sp>
      <p:sp>
        <p:nvSpPr>
          <p:cNvPr id="377" name="Google Shape;377;p36"/>
          <p:cNvSpPr txBox="1"/>
          <p:nvPr/>
        </p:nvSpPr>
        <p:spPr>
          <a:xfrm>
            <a:off x="6364020" y="3182449"/>
            <a:ext cx="4547819" cy="99265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24BAA2"/>
              </a:buClr>
              <a:buSzPts val="3600"/>
              <a:buFont typeface="Arial"/>
              <a:buNone/>
            </a:pPr>
            <a:r>
              <a:rPr lang="en-US" sz="2400" b="1" i="0" u="none" strike="noStrike" cap="none">
                <a:solidFill>
                  <a:srgbClr val="24BAA2"/>
                </a:solidFill>
                <a:latin typeface="Arial"/>
                <a:ea typeface="Arial"/>
                <a:cs typeface="Arial"/>
                <a:sym typeface="Arial"/>
              </a:rPr>
              <a:t>Key Aims and Achievements</a:t>
            </a:r>
            <a:endParaRPr sz="2400" b="1" i="0" u="none" strike="noStrike" cap="none">
              <a:solidFill>
                <a:srgbClr val="24BAA2"/>
              </a:solidFill>
              <a:latin typeface="Calibri"/>
              <a:ea typeface="Calibri"/>
              <a:cs typeface="Calibri"/>
              <a:sym typeface="Calibri"/>
            </a:endParaRPr>
          </a:p>
        </p:txBody>
      </p:sp>
      <p:pic>
        <p:nvPicPr>
          <p:cNvPr id="2" name="Online Media 1" title="Cobots - Collaborative Robots in Care">
            <a:hlinkClick r:id="" action="ppaction://media"/>
            <a:extLst>
              <a:ext uri="{FF2B5EF4-FFF2-40B4-BE49-F238E27FC236}">
                <a16:creationId xmlns:a16="http://schemas.microsoft.com/office/drawing/2014/main" id="{52FBAC15-B743-BAFC-DFAC-471219A2EA56}"/>
              </a:ext>
            </a:extLst>
          </p:cNvPr>
          <p:cNvPicPr>
            <a:picLocks noRot="1" noChangeAspect="1"/>
          </p:cNvPicPr>
          <p:nvPr>
            <a:videoFile r:link="rId1"/>
          </p:nvPr>
        </p:nvPicPr>
        <p:blipFill>
          <a:blip r:embed="rId5"/>
          <a:stretch>
            <a:fillRect/>
          </a:stretch>
        </p:blipFill>
        <p:spPr>
          <a:xfrm>
            <a:off x="0" y="1866787"/>
            <a:ext cx="5276881" cy="4000613"/>
          </a:xfrm>
          <a:prstGeom prst="rect">
            <a:avLst/>
          </a:prstGeom>
        </p:spPr>
      </p:pic>
      <p:sp>
        <p:nvSpPr>
          <p:cNvPr id="6" name="TextBox 5">
            <a:extLst>
              <a:ext uri="{FF2B5EF4-FFF2-40B4-BE49-F238E27FC236}">
                <a16:creationId xmlns:a16="http://schemas.microsoft.com/office/drawing/2014/main" id="{F422C4E7-CEE4-ABEF-8A79-2FBE08EF3737}"/>
              </a:ext>
            </a:extLst>
          </p:cNvPr>
          <p:cNvSpPr txBox="1"/>
          <p:nvPr/>
        </p:nvSpPr>
        <p:spPr>
          <a:xfrm>
            <a:off x="326231" y="6470749"/>
            <a:ext cx="6119812" cy="307777"/>
          </a:xfrm>
          <a:prstGeom prst="rect">
            <a:avLst/>
          </a:prstGeom>
          <a:noFill/>
        </p:spPr>
        <p:txBody>
          <a:bodyPr wrap="square">
            <a:spAutoFit/>
          </a:bodyPr>
          <a:lstStyle/>
          <a:p>
            <a:r>
              <a:rPr lang="en-US" dirty="0" err="1">
                <a:solidFill>
                  <a:srgbClr val="24BAA2"/>
                </a:solidFill>
                <a:hlinkClick r:id="rId6">
                  <a:extLst>
                    <a:ext uri="{A12FA001-AC4F-418D-AE19-62706E023703}">
                      <ahyp:hlinkClr xmlns:ahyp="http://schemas.microsoft.com/office/drawing/2018/hyperlinkcolor" val="tx"/>
                    </a:ext>
                  </a:extLst>
                </a:hlinkClick>
              </a:rPr>
              <a:t>Cobots</a:t>
            </a:r>
            <a:r>
              <a:rPr lang="en-US" dirty="0">
                <a:solidFill>
                  <a:srgbClr val="24BAA2"/>
                </a:solidFill>
                <a:hlinkClick r:id="rId6">
                  <a:extLst>
                    <a:ext uri="{A12FA001-AC4F-418D-AE19-62706E023703}">
                      <ahyp:hlinkClr xmlns:ahyp="http://schemas.microsoft.com/office/drawing/2018/hyperlinkcolor" val="tx"/>
                    </a:ext>
                  </a:extLst>
                </a:hlinkClick>
              </a:rPr>
              <a:t> - Collaborative Robots in Care - YouTube</a:t>
            </a:r>
            <a:endParaRPr lang="en-IE" dirty="0">
              <a:solidFill>
                <a:srgbClr val="24BAA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p37"/>
          <p:cNvSpPr txBox="1">
            <a:spLocks noGrp="1"/>
          </p:cNvSpPr>
          <p:nvPr>
            <p:ph type="body" idx="1"/>
          </p:nvPr>
        </p:nvSpPr>
        <p:spPr>
          <a:xfrm>
            <a:off x="5591176" y="1866787"/>
            <a:ext cx="5381996" cy="3913188"/>
          </a:xfrm>
          <a:prstGeom prst="rect">
            <a:avLst/>
          </a:prstGeom>
          <a:noFill/>
          <a:ln>
            <a:noFill/>
          </a:ln>
        </p:spPr>
        <p:txBody>
          <a:bodyPr spcFirstLastPara="1" wrap="square" lIns="91425" tIns="45700" rIns="91425" bIns="45700" anchor="t" anchorCtr="0">
            <a:noAutofit/>
          </a:bodyPr>
          <a:lstStyle/>
          <a:p>
            <a:pPr marL="457200" lvl="0" indent="0" rtl="0">
              <a:lnSpc>
                <a:spcPct val="90000"/>
              </a:lnSpc>
              <a:spcBef>
                <a:spcPts val="1000"/>
              </a:spcBef>
              <a:spcAft>
                <a:spcPts val="0"/>
              </a:spcAft>
              <a:buSzPts val="2400"/>
              <a:buNone/>
            </a:pPr>
            <a:r>
              <a:rPr lang="en-US" u="sng" dirty="0">
                <a:solidFill>
                  <a:srgbClr val="24BAA2"/>
                </a:solidFill>
                <a:hlinkClick r:id="rId4">
                  <a:extLst>
                    <a:ext uri="{A12FA001-AC4F-418D-AE19-62706E023703}">
                      <ahyp:hlinkClr xmlns:ahyp="http://schemas.microsoft.com/office/drawing/2018/hyperlinkcolor" val="tx"/>
                    </a:ext>
                  </a:extLst>
                </a:hlinkClick>
              </a:rPr>
              <a:t>Brain Injury Rehabilitation Trust (BIRT)</a:t>
            </a:r>
            <a:r>
              <a:rPr lang="en-US" dirty="0">
                <a:solidFill>
                  <a:srgbClr val="24BAA2"/>
                </a:solidFill>
              </a:rPr>
              <a:t> </a:t>
            </a:r>
            <a:r>
              <a:rPr lang="en-US" dirty="0">
                <a:solidFill>
                  <a:schemeClr val="lt1"/>
                </a:solidFill>
              </a:rPr>
              <a:t>is an </a:t>
            </a:r>
            <a:r>
              <a:rPr lang="en-US" dirty="0" err="1">
                <a:solidFill>
                  <a:schemeClr val="lt1"/>
                </a:solidFill>
              </a:rPr>
              <a:t>organisation</a:t>
            </a:r>
            <a:r>
              <a:rPr lang="en-US" dirty="0">
                <a:solidFill>
                  <a:schemeClr val="lt1"/>
                </a:solidFill>
              </a:rPr>
              <a:t> </a:t>
            </a:r>
            <a:r>
              <a:rPr lang="en-US" dirty="0" err="1">
                <a:solidFill>
                  <a:schemeClr val="lt1"/>
                </a:solidFill>
              </a:rPr>
              <a:t>specialising</a:t>
            </a:r>
            <a:r>
              <a:rPr lang="en-US" dirty="0">
                <a:solidFill>
                  <a:schemeClr val="lt1"/>
                </a:solidFill>
              </a:rPr>
              <a:t> in the care, rehabilitation and treatment of brain injuries. </a:t>
            </a:r>
            <a:endParaRPr dirty="0"/>
          </a:p>
          <a:p>
            <a:pPr marL="457200" lvl="0" indent="0" rtl="0">
              <a:lnSpc>
                <a:spcPct val="90000"/>
              </a:lnSpc>
              <a:spcBef>
                <a:spcPts val="1000"/>
              </a:spcBef>
              <a:spcAft>
                <a:spcPts val="0"/>
              </a:spcAft>
              <a:buSzPts val="2400"/>
              <a:buNone/>
            </a:pPr>
            <a:r>
              <a:rPr lang="en-US" dirty="0">
                <a:solidFill>
                  <a:schemeClr val="lt1"/>
                </a:solidFill>
              </a:rPr>
              <a:t>Among their various actions, they offer </a:t>
            </a:r>
            <a:r>
              <a:rPr lang="en-US" b="1" dirty="0">
                <a:solidFill>
                  <a:schemeClr val="lt1"/>
                </a:solidFill>
              </a:rPr>
              <a:t>innovative rehabilitation through technology</a:t>
            </a:r>
            <a:r>
              <a:rPr lang="en-US" dirty="0">
                <a:solidFill>
                  <a:schemeClr val="lt1"/>
                </a:solidFill>
              </a:rPr>
              <a:t>.</a:t>
            </a:r>
            <a:endParaRPr dirty="0"/>
          </a:p>
          <a:p>
            <a:pPr marL="457200" lvl="0" indent="0" rtl="0">
              <a:lnSpc>
                <a:spcPct val="90000"/>
              </a:lnSpc>
              <a:spcBef>
                <a:spcPts val="1000"/>
              </a:spcBef>
              <a:spcAft>
                <a:spcPts val="0"/>
              </a:spcAft>
              <a:buSzPts val="2400"/>
              <a:buNone/>
            </a:pPr>
            <a:r>
              <a:rPr lang="en-US" dirty="0">
                <a:solidFill>
                  <a:schemeClr val="lt1"/>
                </a:solidFill>
              </a:rPr>
              <a:t>One example of this is technology specially adapted for people with quadriplegia. </a:t>
            </a:r>
            <a:endParaRPr dirty="0"/>
          </a:p>
          <a:p>
            <a:pPr marL="457200" lvl="0" indent="0" rtl="0">
              <a:lnSpc>
                <a:spcPct val="90000"/>
              </a:lnSpc>
              <a:spcBef>
                <a:spcPts val="1000"/>
              </a:spcBef>
              <a:spcAft>
                <a:spcPts val="0"/>
              </a:spcAft>
              <a:buSzPts val="2400"/>
              <a:buNone/>
            </a:pPr>
            <a:endParaRPr dirty="0">
              <a:solidFill>
                <a:schemeClr val="lt1"/>
              </a:solidFill>
            </a:endParaRPr>
          </a:p>
        </p:txBody>
      </p:sp>
      <p:sp>
        <p:nvSpPr>
          <p:cNvPr id="383" name="Google Shape;383;p37"/>
          <p:cNvSpPr txBox="1">
            <a:spLocks noGrp="1"/>
          </p:cNvSpPr>
          <p:nvPr>
            <p:ph type="body" idx="2"/>
          </p:nvPr>
        </p:nvSpPr>
        <p:spPr>
          <a:xfrm>
            <a:off x="4998720" y="581699"/>
            <a:ext cx="6532880" cy="992652"/>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dirty="0"/>
              <a:t>Technology For…Patients</a:t>
            </a:r>
            <a:endParaRPr dirty="0"/>
          </a:p>
        </p:txBody>
      </p:sp>
      <p:sp>
        <p:nvSpPr>
          <p:cNvPr id="384" name="Google Shape;384;p37"/>
          <p:cNvSpPr>
            <a:spLocks noGrp="1"/>
          </p:cNvSpPr>
          <p:nvPr>
            <p:ph type="pic" idx="3"/>
          </p:nvPr>
        </p:nvSpPr>
        <p:spPr>
          <a:xfrm>
            <a:off x="0" y="1866787"/>
            <a:ext cx="5130800" cy="3913188"/>
          </a:xfrm>
          <a:prstGeom prst="rect">
            <a:avLst/>
          </a:prstGeom>
          <a:solidFill>
            <a:srgbClr val="D8D8D8"/>
          </a:solidFill>
          <a:ln>
            <a:noFill/>
          </a:ln>
        </p:spPr>
      </p:sp>
      <p:pic>
        <p:nvPicPr>
          <p:cNvPr id="2" name="Online Media 1" title="#TEC Stories Paul - touch screen technology transforming lives of those with disabilities">
            <a:hlinkClick r:id="" action="ppaction://media"/>
            <a:extLst>
              <a:ext uri="{FF2B5EF4-FFF2-40B4-BE49-F238E27FC236}">
                <a16:creationId xmlns:a16="http://schemas.microsoft.com/office/drawing/2014/main" id="{703E0419-3A59-BCBE-A230-C3DA43B8F06B}"/>
              </a:ext>
            </a:extLst>
          </p:cNvPr>
          <p:cNvPicPr>
            <a:picLocks noRot="1" noChangeAspect="1"/>
          </p:cNvPicPr>
          <p:nvPr>
            <a:videoFile r:link="rId1"/>
          </p:nvPr>
        </p:nvPicPr>
        <p:blipFill>
          <a:blip r:embed="rId5"/>
          <a:stretch>
            <a:fillRect/>
          </a:stretch>
        </p:blipFill>
        <p:spPr>
          <a:xfrm>
            <a:off x="0" y="1828032"/>
            <a:ext cx="5267325" cy="4060031"/>
          </a:xfrm>
          <a:prstGeom prst="rect">
            <a:avLst/>
          </a:prstGeom>
        </p:spPr>
      </p:pic>
      <p:sp>
        <p:nvSpPr>
          <p:cNvPr id="4" name="TextBox 3">
            <a:extLst>
              <a:ext uri="{FF2B5EF4-FFF2-40B4-BE49-F238E27FC236}">
                <a16:creationId xmlns:a16="http://schemas.microsoft.com/office/drawing/2014/main" id="{542D2E82-89A0-0CEC-A41E-7E8FD5C08C99}"/>
              </a:ext>
            </a:extLst>
          </p:cNvPr>
          <p:cNvSpPr txBox="1"/>
          <p:nvPr/>
        </p:nvSpPr>
        <p:spPr>
          <a:xfrm>
            <a:off x="211931" y="6334780"/>
            <a:ext cx="4493419" cy="523220"/>
          </a:xfrm>
          <a:prstGeom prst="rect">
            <a:avLst/>
          </a:prstGeom>
          <a:noFill/>
        </p:spPr>
        <p:txBody>
          <a:bodyPr wrap="square">
            <a:spAutoFit/>
          </a:bodyPr>
          <a:lstStyle/>
          <a:p>
            <a:r>
              <a:rPr lang="en-US" dirty="0">
                <a:solidFill>
                  <a:srgbClr val="24BAA2"/>
                </a:solidFill>
                <a:hlinkClick r:id="rId6">
                  <a:extLst>
                    <a:ext uri="{A12FA001-AC4F-418D-AE19-62706E023703}">
                      <ahyp:hlinkClr xmlns:ahyp="http://schemas.microsoft.com/office/drawing/2018/hyperlinkcolor" val="tx"/>
                    </a:ext>
                  </a:extLst>
                </a:hlinkClick>
              </a:rPr>
              <a:t>#TEC Stories Paul - touch screen technology transforming lives of those with disabilities - YouTube</a:t>
            </a:r>
            <a:endParaRPr lang="en-IE" dirty="0">
              <a:solidFill>
                <a:srgbClr val="24BAA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89"/>
        <p:cNvGrpSpPr/>
        <p:nvPr/>
      </p:nvGrpSpPr>
      <p:grpSpPr>
        <a:xfrm>
          <a:off x="0" y="0"/>
          <a:ext cx="0" cy="0"/>
          <a:chOff x="0" y="0"/>
          <a:chExt cx="0" cy="0"/>
        </a:xfrm>
      </p:grpSpPr>
      <p:sp>
        <p:nvSpPr>
          <p:cNvPr id="390" name="Google Shape;390;p38"/>
          <p:cNvSpPr txBox="1">
            <a:spLocks noGrp="1"/>
          </p:cNvSpPr>
          <p:nvPr>
            <p:ph type="body" idx="1"/>
          </p:nvPr>
        </p:nvSpPr>
        <p:spPr>
          <a:xfrm>
            <a:off x="5750560" y="1866787"/>
            <a:ext cx="5222611" cy="3913188"/>
          </a:xfrm>
          <a:prstGeom prst="rect">
            <a:avLst/>
          </a:prstGeom>
          <a:noFill/>
          <a:ln>
            <a:noFill/>
          </a:ln>
        </p:spPr>
        <p:txBody>
          <a:bodyPr spcFirstLastPara="1" wrap="square" lIns="91425" tIns="45700" rIns="91425" bIns="45700" anchor="t" anchorCtr="0">
            <a:noAutofit/>
          </a:bodyPr>
          <a:lstStyle/>
          <a:p>
            <a:pPr marL="457200" lvl="0" indent="0" rtl="0">
              <a:lnSpc>
                <a:spcPct val="90000"/>
              </a:lnSpc>
              <a:spcBef>
                <a:spcPts val="1000"/>
              </a:spcBef>
              <a:spcAft>
                <a:spcPts val="0"/>
              </a:spcAft>
              <a:buSzPts val="2400"/>
              <a:buNone/>
            </a:pPr>
            <a:r>
              <a:rPr lang="en-US" u="sng" dirty="0" err="1">
                <a:solidFill>
                  <a:srgbClr val="24BAA2"/>
                </a:solidFill>
                <a:hlinkClick r:id="rId4">
                  <a:extLst>
                    <a:ext uri="{A12FA001-AC4F-418D-AE19-62706E023703}">
                      <ahyp:hlinkClr xmlns:ahyp="http://schemas.microsoft.com/office/drawing/2018/hyperlinkcolor" val="tx"/>
                    </a:ext>
                  </a:extLst>
                </a:hlinkClick>
              </a:rPr>
              <a:t>Alaya</a:t>
            </a:r>
            <a:r>
              <a:rPr lang="en-US" u="sng" dirty="0">
                <a:solidFill>
                  <a:srgbClr val="24BAA2"/>
                </a:solidFill>
                <a:hlinkClick r:id="rId4">
                  <a:extLst>
                    <a:ext uri="{A12FA001-AC4F-418D-AE19-62706E023703}">
                      <ahyp:hlinkClr xmlns:ahyp="http://schemas.microsoft.com/office/drawing/2018/hyperlinkcolor" val="tx"/>
                    </a:ext>
                  </a:extLst>
                </a:hlinkClick>
              </a:rPr>
              <a:t> Care Software</a:t>
            </a:r>
            <a:r>
              <a:rPr lang="en-US" dirty="0">
                <a:solidFill>
                  <a:schemeClr val="lt1"/>
                </a:solidFill>
              </a:rPr>
              <a:t>, is an </a:t>
            </a:r>
            <a:r>
              <a:rPr lang="en-US" dirty="0"/>
              <a:t>A</a:t>
            </a:r>
            <a:r>
              <a:rPr lang="en-US" dirty="0">
                <a:solidFill>
                  <a:schemeClr val="lt1"/>
                </a:solidFill>
              </a:rPr>
              <a:t>pp available for Smartphones and Tablets, that allows caregivers to schedule their visits, route details, billing, risk assessments, time tracking, client data, and form reporting. Consequently, it allows the companies to follow the progress of their workers and the opinion of their patients in real time. </a:t>
            </a:r>
            <a:endParaRPr dirty="0">
              <a:solidFill>
                <a:schemeClr val="lt1"/>
              </a:solidFill>
            </a:endParaRPr>
          </a:p>
        </p:txBody>
      </p:sp>
      <p:sp>
        <p:nvSpPr>
          <p:cNvPr id="391" name="Google Shape;391;p38"/>
          <p:cNvSpPr txBox="1">
            <a:spLocks noGrp="1"/>
          </p:cNvSpPr>
          <p:nvPr>
            <p:ph type="body" idx="2"/>
          </p:nvPr>
        </p:nvSpPr>
        <p:spPr>
          <a:xfrm>
            <a:off x="4998720" y="581699"/>
            <a:ext cx="6532880" cy="992652"/>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a:t>Technology For…Companies</a:t>
            </a:r>
            <a:endParaRPr/>
          </a:p>
        </p:txBody>
      </p:sp>
      <p:sp>
        <p:nvSpPr>
          <p:cNvPr id="392" name="Google Shape;392;p38"/>
          <p:cNvSpPr>
            <a:spLocks noGrp="1"/>
          </p:cNvSpPr>
          <p:nvPr>
            <p:ph type="pic" idx="3"/>
          </p:nvPr>
        </p:nvSpPr>
        <p:spPr>
          <a:xfrm>
            <a:off x="0" y="1866787"/>
            <a:ext cx="5130800" cy="3913188"/>
          </a:xfrm>
          <a:prstGeom prst="rect">
            <a:avLst/>
          </a:prstGeom>
          <a:solidFill>
            <a:srgbClr val="D8D8D8"/>
          </a:solidFill>
          <a:ln>
            <a:noFill/>
          </a:ln>
        </p:spPr>
      </p:sp>
      <p:pic>
        <p:nvPicPr>
          <p:cNvPr id="2" name="Online Media 1" title="Electronic Visit Verification | AlayaCare Home Care Software">
            <a:hlinkClick r:id="" action="ppaction://media"/>
            <a:extLst>
              <a:ext uri="{FF2B5EF4-FFF2-40B4-BE49-F238E27FC236}">
                <a16:creationId xmlns:a16="http://schemas.microsoft.com/office/drawing/2014/main" id="{91FDC00C-F55D-F021-CA50-CE2DCD9ADCCB}"/>
              </a:ext>
            </a:extLst>
          </p:cNvPr>
          <p:cNvPicPr>
            <a:picLocks noRot="1" noChangeAspect="1"/>
          </p:cNvPicPr>
          <p:nvPr>
            <a:videoFile r:link="rId1"/>
          </p:nvPr>
        </p:nvPicPr>
        <p:blipFill>
          <a:blip r:embed="rId5"/>
          <a:stretch>
            <a:fillRect/>
          </a:stretch>
        </p:blipFill>
        <p:spPr>
          <a:xfrm>
            <a:off x="25400" y="1790700"/>
            <a:ext cx="5265442" cy="4079875"/>
          </a:xfrm>
          <a:prstGeom prst="rect">
            <a:avLst/>
          </a:prstGeom>
        </p:spPr>
      </p:pic>
      <p:sp>
        <p:nvSpPr>
          <p:cNvPr id="4" name="TextBox 3">
            <a:extLst>
              <a:ext uri="{FF2B5EF4-FFF2-40B4-BE49-F238E27FC236}">
                <a16:creationId xmlns:a16="http://schemas.microsoft.com/office/drawing/2014/main" id="{079463A9-6BEA-3717-5043-B94CB286C57B}"/>
              </a:ext>
            </a:extLst>
          </p:cNvPr>
          <p:cNvSpPr txBox="1"/>
          <p:nvPr/>
        </p:nvSpPr>
        <p:spPr>
          <a:xfrm>
            <a:off x="0" y="6442799"/>
            <a:ext cx="6119812" cy="261610"/>
          </a:xfrm>
          <a:prstGeom prst="rect">
            <a:avLst/>
          </a:prstGeom>
          <a:noFill/>
        </p:spPr>
        <p:txBody>
          <a:bodyPr wrap="square">
            <a:spAutoFit/>
          </a:bodyPr>
          <a:lstStyle/>
          <a:p>
            <a:r>
              <a:rPr lang="en-US" sz="1100" dirty="0">
                <a:solidFill>
                  <a:srgbClr val="24BAA2"/>
                </a:solidFill>
                <a:hlinkClick r:id="rId6">
                  <a:extLst>
                    <a:ext uri="{A12FA001-AC4F-418D-AE19-62706E023703}">
                      <ahyp:hlinkClr xmlns:ahyp="http://schemas.microsoft.com/office/drawing/2018/hyperlinkcolor" val="tx"/>
                    </a:ext>
                  </a:extLst>
                </a:hlinkClick>
              </a:rPr>
              <a:t>Electronic Visit Verification | </a:t>
            </a:r>
            <a:r>
              <a:rPr lang="en-US" sz="1100" dirty="0" err="1">
                <a:solidFill>
                  <a:srgbClr val="24BAA2"/>
                </a:solidFill>
                <a:hlinkClick r:id="rId6">
                  <a:extLst>
                    <a:ext uri="{A12FA001-AC4F-418D-AE19-62706E023703}">
                      <ahyp:hlinkClr xmlns:ahyp="http://schemas.microsoft.com/office/drawing/2018/hyperlinkcolor" val="tx"/>
                    </a:ext>
                  </a:extLst>
                </a:hlinkClick>
              </a:rPr>
              <a:t>AlayaCare</a:t>
            </a:r>
            <a:r>
              <a:rPr lang="en-US" sz="1100" dirty="0">
                <a:solidFill>
                  <a:srgbClr val="24BAA2"/>
                </a:solidFill>
                <a:hlinkClick r:id="rId6">
                  <a:extLst>
                    <a:ext uri="{A12FA001-AC4F-418D-AE19-62706E023703}">
                      <ahyp:hlinkClr xmlns:ahyp="http://schemas.microsoft.com/office/drawing/2018/hyperlinkcolor" val="tx"/>
                    </a:ext>
                  </a:extLst>
                </a:hlinkClick>
              </a:rPr>
              <a:t> Home Care Software - YouTube</a:t>
            </a:r>
            <a:endParaRPr lang="en-IE" sz="1100" dirty="0">
              <a:solidFill>
                <a:srgbClr val="24BAA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399" name="Google Shape;399;p39"/>
          <p:cNvSpPr txBox="1">
            <a:spLocks noGrp="1"/>
          </p:cNvSpPr>
          <p:nvPr>
            <p:ph type="body" idx="1"/>
          </p:nvPr>
        </p:nvSpPr>
        <p:spPr>
          <a:xfrm>
            <a:off x="5658982" y="3571330"/>
            <a:ext cx="6010480" cy="225304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dirty="0"/>
              <a:t>About this MOOC</a:t>
            </a:r>
            <a:endParaRPr dirty="0"/>
          </a:p>
        </p:txBody>
      </p:sp>
      <p:sp>
        <p:nvSpPr>
          <p:cNvPr id="400" name="Google Shape;400;p39"/>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a:t>05</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pic>
        <p:nvPicPr>
          <p:cNvPr id="408" name="Google Shape;408;p40" descr="Características generales del envejecimiento y las personas mayores"/>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5008660" y="277791"/>
            <a:ext cx="6848474" cy="6276975"/>
          </a:xfrm>
          <a:prstGeom prst="rect">
            <a:avLst/>
          </a:prstGeom>
          <a:noFill/>
          <a:ln>
            <a:noFill/>
          </a:ln>
        </p:spPr>
      </p:pic>
      <p:sp>
        <p:nvSpPr>
          <p:cNvPr id="409" name="Google Shape;409;p40"/>
          <p:cNvSpPr txBox="1"/>
          <p:nvPr/>
        </p:nvSpPr>
        <p:spPr>
          <a:xfrm>
            <a:off x="1208720" y="1789740"/>
            <a:ext cx="3925255" cy="304694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4800" b="1" i="1" u="none" strike="noStrike" cap="none" dirty="0">
                <a:solidFill>
                  <a:schemeClr val="dk2"/>
                </a:solidFill>
                <a:latin typeface="Calibri"/>
                <a:ea typeface="Calibri"/>
                <a:cs typeface="Calibri"/>
                <a:sym typeface="Calibri"/>
              </a:rPr>
              <a:t>Change is always the result of true learning</a:t>
            </a:r>
            <a:r>
              <a:rPr lang="en-US" sz="4800" b="1" i="0" u="none" strike="noStrike" cap="none" dirty="0">
                <a:solidFill>
                  <a:schemeClr val="dk2"/>
                </a:solidFill>
                <a:latin typeface="Calibri"/>
                <a:ea typeface="Calibri"/>
                <a:cs typeface="Calibri"/>
                <a:sym typeface="Calibri"/>
              </a:rPr>
              <a:t>.</a:t>
            </a:r>
            <a:endParaRPr sz="4800" b="1" i="0" u="none" strike="noStrike" cap="none" dirty="0">
              <a:solidFill>
                <a:schemeClr val="dk2"/>
              </a:solidFill>
              <a:latin typeface="Calibri"/>
              <a:ea typeface="Calibri"/>
              <a:cs typeface="Calibri"/>
              <a:sym typeface="Calibri"/>
            </a:endParaRPr>
          </a:p>
        </p:txBody>
      </p:sp>
      <p:sp>
        <p:nvSpPr>
          <p:cNvPr id="410" name="Google Shape;410;p40"/>
          <p:cNvSpPr txBox="1"/>
          <p:nvPr/>
        </p:nvSpPr>
        <p:spPr>
          <a:xfrm>
            <a:off x="1478111" y="5050935"/>
            <a:ext cx="2966720"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u="none" strike="noStrike" cap="none" dirty="0">
                <a:solidFill>
                  <a:schemeClr val="dk2"/>
                </a:solidFill>
                <a:latin typeface="Calibri"/>
                <a:ea typeface="Calibri"/>
                <a:cs typeface="Calibri"/>
                <a:sym typeface="Calibri"/>
              </a:rPr>
              <a:t>Leo </a:t>
            </a:r>
            <a:r>
              <a:rPr lang="en-US" sz="2400" b="1" u="none" strike="noStrike" cap="none" dirty="0" err="1">
                <a:solidFill>
                  <a:schemeClr val="dk2"/>
                </a:solidFill>
                <a:latin typeface="Calibri"/>
                <a:ea typeface="Calibri"/>
                <a:cs typeface="Calibri"/>
                <a:sym typeface="Calibri"/>
              </a:rPr>
              <a:t>Buscaglia</a:t>
            </a:r>
            <a:endParaRPr sz="2400" b="1" u="none" strike="noStrike" cap="none" dirty="0">
              <a:solidFill>
                <a:schemeClr val="dk2"/>
              </a:solidFill>
              <a:latin typeface="Calibri"/>
              <a:ea typeface="Calibri"/>
              <a:cs typeface="Calibri"/>
              <a:sym typeface="Calibri"/>
            </a:endParaRPr>
          </a:p>
        </p:txBody>
      </p:sp>
      <p:sp>
        <p:nvSpPr>
          <p:cNvPr id="411" name="Google Shape;411;p40"/>
          <p:cNvSpPr/>
          <p:nvPr/>
        </p:nvSpPr>
        <p:spPr>
          <a:xfrm rot="10800000">
            <a:off x="4116705" y="4622442"/>
            <a:ext cx="656254" cy="428492"/>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2" name="Google Shape;412;p40"/>
          <p:cNvSpPr/>
          <p:nvPr/>
        </p:nvSpPr>
        <p:spPr>
          <a:xfrm>
            <a:off x="495191" y="1789740"/>
            <a:ext cx="519750" cy="37982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417" name="Google Shape;417;p41"/>
          <p:cNvSpPr txBox="1">
            <a:spLocks noGrp="1"/>
          </p:cNvSpPr>
          <p:nvPr>
            <p:ph type="body" idx="2"/>
          </p:nvPr>
        </p:nvSpPr>
        <p:spPr>
          <a:xfrm>
            <a:off x="643812" y="459517"/>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4800"/>
              <a:buNone/>
            </a:pPr>
            <a:r>
              <a:rPr lang="en-US" dirty="0"/>
              <a:t>Digi-Human Senior Care MOOC</a:t>
            </a:r>
            <a:endParaRPr dirty="0"/>
          </a:p>
          <a:p>
            <a:pPr marL="0" lvl="0" indent="0" algn="l" rtl="0">
              <a:lnSpc>
                <a:spcPct val="90000"/>
              </a:lnSpc>
              <a:spcBef>
                <a:spcPts val="1000"/>
              </a:spcBef>
              <a:spcAft>
                <a:spcPts val="0"/>
              </a:spcAft>
              <a:buClr>
                <a:srgbClr val="24BAA2"/>
              </a:buClr>
              <a:buSzPts val="3600"/>
              <a:buNone/>
            </a:pPr>
            <a:endParaRPr dirty="0"/>
          </a:p>
        </p:txBody>
      </p:sp>
      <p:sp>
        <p:nvSpPr>
          <p:cNvPr id="418" name="Google Shape;418;p41"/>
          <p:cNvSpPr txBox="1"/>
          <p:nvPr/>
        </p:nvSpPr>
        <p:spPr>
          <a:xfrm>
            <a:off x="643812" y="1108057"/>
            <a:ext cx="10679213" cy="1938992"/>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2400" b="0" i="0" u="none" strike="noStrike" cap="none" dirty="0">
                <a:solidFill>
                  <a:srgbClr val="002060"/>
                </a:solidFill>
                <a:latin typeface="Calibri"/>
                <a:ea typeface="Calibri"/>
                <a:cs typeface="Calibri"/>
                <a:sym typeface="Calibri"/>
              </a:rPr>
              <a:t>The project result is a professional development course in a MOOC format, that provides Care Workers with the basic skills to assist and care for seniors through </a:t>
            </a:r>
            <a:r>
              <a:rPr lang="en-US" sz="2400" b="1" i="0" u="none" strike="noStrike" cap="none" dirty="0">
                <a:solidFill>
                  <a:srgbClr val="002060"/>
                </a:solidFill>
                <a:latin typeface="Calibri"/>
                <a:ea typeface="Calibri"/>
                <a:cs typeface="Calibri"/>
                <a:sym typeface="Calibri"/>
              </a:rPr>
              <a:t>Ambient Assisted Living (AAL) </a:t>
            </a:r>
            <a:r>
              <a:rPr lang="en-US" sz="2400" b="0" i="0" u="none" strike="noStrike" cap="none" dirty="0">
                <a:solidFill>
                  <a:srgbClr val="002060"/>
                </a:solidFill>
                <a:latin typeface="Calibri"/>
                <a:ea typeface="Calibri"/>
                <a:cs typeface="Calibri"/>
                <a:sym typeface="Calibri"/>
              </a:rPr>
              <a:t>technologies. </a:t>
            </a:r>
            <a:endParaRPr dirty="0">
              <a:solidFill>
                <a:srgbClr val="002060"/>
              </a:solidFill>
            </a:endParaRPr>
          </a:p>
          <a:p>
            <a:pPr marL="0" marR="0" lvl="0" indent="0" algn="just" rtl="0">
              <a:lnSpc>
                <a:spcPct val="100000"/>
              </a:lnSpc>
              <a:spcBef>
                <a:spcPts val="0"/>
              </a:spcBef>
              <a:spcAft>
                <a:spcPts val="0"/>
              </a:spcAft>
              <a:buNone/>
            </a:pPr>
            <a:endParaRPr sz="2400" b="0" i="0" u="none" strike="noStrike" cap="none" dirty="0">
              <a:solidFill>
                <a:srgbClr val="002060"/>
              </a:solidFill>
              <a:latin typeface="Calibri"/>
              <a:ea typeface="Calibri"/>
              <a:cs typeface="Calibri"/>
              <a:sym typeface="Calibri"/>
            </a:endParaRPr>
          </a:p>
          <a:p>
            <a:pPr marL="0" marR="0" lvl="0" indent="0" algn="just" rtl="0">
              <a:lnSpc>
                <a:spcPct val="100000"/>
              </a:lnSpc>
              <a:spcBef>
                <a:spcPts val="0"/>
              </a:spcBef>
              <a:spcAft>
                <a:spcPts val="0"/>
              </a:spcAft>
              <a:buNone/>
            </a:pPr>
            <a:r>
              <a:rPr lang="en-US" sz="2400" b="0" i="0" u="none" strike="noStrike" cap="none" dirty="0">
                <a:solidFill>
                  <a:srgbClr val="002060"/>
                </a:solidFill>
                <a:latin typeface="Calibri"/>
                <a:ea typeface="Calibri"/>
                <a:cs typeface="Calibri"/>
                <a:sym typeface="Calibri"/>
              </a:rPr>
              <a:t>Care Workers, at the end of the MOOC </a:t>
            </a:r>
            <a:r>
              <a:rPr lang="en-US" sz="2400" b="1" i="0" u="none" strike="noStrike" cap="none" dirty="0">
                <a:solidFill>
                  <a:srgbClr val="002060"/>
                </a:solidFill>
                <a:latin typeface="Calibri"/>
                <a:ea typeface="Calibri"/>
                <a:cs typeface="Calibri"/>
                <a:sym typeface="Calibri"/>
              </a:rPr>
              <a:t>will be able to</a:t>
            </a:r>
            <a:r>
              <a:rPr lang="en-US" sz="2400" b="0" i="0" u="none" strike="noStrike" cap="none" dirty="0">
                <a:solidFill>
                  <a:srgbClr val="002060"/>
                </a:solidFill>
                <a:latin typeface="Calibri"/>
                <a:ea typeface="Calibri"/>
                <a:cs typeface="Calibri"/>
                <a:sym typeface="Calibri"/>
              </a:rPr>
              <a:t>:</a:t>
            </a:r>
            <a:endParaRPr dirty="0">
              <a:solidFill>
                <a:srgbClr val="002060"/>
              </a:solidFill>
            </a:endParaRPr>
          </a:p>
        </p:txBody>
      </p:sp>
      <p:sp>
        <p:nvSpPr>
          <p:cNvPr id="419" name="Google Shape;419;p41"/>
          <p:cNvSpPr txBox="1"/>
          <p:nvPr/>
        </p:nvSpPr>
        <p:spPr>
          <a:xfrm>
            <a:off x="1744824" y="2772544"/>
            <a:ext cx="9442579" cy="3631763"/>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endParaRPr sz="2400" b="0" i="0" u="none" strike="noStrike" cap="none" dirty="0">
              <a:solidFill>
                <a:srgbClr val="002060"/>
              </a:solidFill>
              <a:latin typeface="Calibri"/>
              <a:ea typeface="Calibri"/>
              <a:cs typeface="Calibri"/>
              <a:sym typeface="Calibri"/>
            </a:endParaRPr>
          </a:p>
          <a:p>
            <a:pPr marL="0" marR="0" lvl="0" indent="0" algn="just" rtl="0">
              <a:lnSpc>
                <a:spcPct val="100000"/>
              </a:lnSpc>
              <a:spcBef>
                <a:spcPts val="0"/>
              </a:spcBef>
              <a:spcAft>
                <a:spcPts val="0"/>
              </a:spcAft>
              <a:buNone/>
            </a:pPr>
            <a:r>
              <a:rPr lang="en-US" sz="2400" b="0" i="0" u="none" strike="noStrike" cap="none" dirty="0">
                <a:solidFill>
                  <a:srgbClr val="002060"/>
                </a:solidFill>
                <a:latin typeface="Calibri"/>
                <a:ea typeface="Calibri"/>
                <a:cs typeface="Calibri"/>
                <a:sym typeface="Calibri"/>
              </a:rPr>
              <a:t>Test AAL devices to assist and care for older adults;</a:t>
            </a:r>
            <a:endParaRPr dirty="0">
              <a:solidFill>
                <a:srgbClr val="002060"/>
              </a:solidFill>
            </a:endParaRPr>
          </a:p>
          <a:p>
            <a:pPr marL="0" marR="0" lvl="0" indent="0" algn="just" rtl="0">
              <a:lnSpc>
                <a:spcPct val="100000"/>
              </a:lnSpc>
              <a:spcBef>
                <a:spcPts val="0"/>
              </a:spcBef>
              <a:spcAft>
                <a:spcPts val="0"/>
              </a:spcAft>
              <a:buNone/>
            </a:pPr>
            <a:endParaRPr sz="2400" b="0" i="0" u="none" strike="noStrike" cap="none" dirty="0">
              <a:solidFill>
                <a:srgbClr val="002060"/>
              </a:solidFill>
              <a:latin typeface="Calibri"/>
              <a:ea typeface="Calibri"/>
              <a:cs typeface="Calibri"/>
              <a:sym typeface="Calibri"/>
            </a:endParaRPr>
          </a:p>
          <a:p>
            <a:pPr marL="0" marR="0" lvl="0" indent="0" algn="just" rtl="0">
              <a:lnSpc>
                <a:spcPct val="100000"/>
              </a:lnSpc>
              <a:spcBef>
                <a:spcPts val="0"/>
              </a:spcBef>
              <a:spcAft>
                <a:spcPts val="0"/>
              </a:spcAft>
              <a:buNone/>
            </a:pPr>
            <a:r>
              <a:rPr lang="en-US" sz="2400" b="0" i="0" u="none" strike="noStrike" cap="none" dirty="0">
                <a:solidFill>
                  <a:srgbClr val="002060"/>
                </a:solidFill>
                <a:latin typeface="Calibri"/>
                <a:ea typeface="Calibri"/>
                <a:cs typeface="Calibri"/>
                <a:sym typeface="Calibri"/>
              </a:rPr>
              <a:t>Deliver care and treatment interventions via AAL technologies, with a strong </a:t>
            </a:r>
            <a:r>
              <a:rPr lang="en-US" sz="2400" b="0" i="0" u="none" strike="noStrike" cap="none" dirty="0" err="1">
                <a:solidFill>
                  <a:srgbClr val="002060"/>
                </a:solidFill>
                <a:latin typeface="Calibri"/>
                <a:ea typeface="Calibri"/>
                <a:cs typeface="Calibri"/>
                <a:sym typeface="Calibri"/>
              </a:rPr>
              <a:t>humanised</a:t>
            </a:r>
            <a:r>
              <a:rPr lang="en-US" sz="2400" b="0" i="0" u="none" strike="noStrike" cap="none" dirty="0">
                <a:solidFill>
                  <a:srgbClr val="002060"/>
                </a:solidFill>
                <a:latin typeface="Calibri"/>
                <a:ea typeface="Calibri"/>
                <a:cs typeface="Calibri"/>
                <a:sym typeface="Calibri"/>
              </a:rPr>
              <a:t> component;</a:t>
            </a:r>
            <a:endParaRPr dirty="0">
              <a:solidFill>
                <a:srgbClr val="002060"/>
              </a:solidFill>
            </a:endParaRPr>
          </a:p>
          <a:p>
            <a:pPr marL="0" marR="0" lvl="0" indent="0" algn="just" rtl="0">
              <a:lnSpc>
                <a:spcPct val="100000"/>
              </a:lnSpc>
              <a:spcBef>
                <a:spcPts val="0"/>
              </a:spcBef>
              <a:spcAft>
                <a:spcPts val="0"/>
              </a:spcAft>
              <a:buNone/>
            </a:pPr>
            <a:endParaRPr sz="2400" b="0" i="0" u="none" strike="noStrike" cap="none" dirty="0">
              <a:solidFill>
                <a:srgbClr val="002060"/>
              </a:solidFill>
              <a:latin typeface="Calibri"/>
              <a:ea typeface="Calibri"/>
              <a:cs typeface="Calibri"/>
              <a:sym typeface="Calibri"/>
            </a:endParaRPr>
          </a:p>
          <a:p>
            <a:pPr marL="0" marR="0" lvl="0" indent="0" algn="just" rtl="0">
              <a:lnSpc>
                <a:spcPct val="100000"/>
              </a:lnSpc>
              <a:spcBef>
                <a:spcPts val="0"/>
              </a:spcBef>
              <a:spcAft>
                <a:spcPts val="0"/>
              </a:spcAft>
              <a:buNone/>
            </a:pPr>
            <a:r>
              <a:rPr lang="en-US" sz="2400" b="0" i="0" u="none" strike="noStrike" cap="none" dirty="0">
                <a:solidFill>
                  <a:srgbClr val="002060"/>
                </a:solidFill>
                <a:latin typeface="Calibri"/>
                <a:ea typeface="Calibri"/>
                <a:cs typeface="Calibri"/>
                <a:sym typeface="Calibri"/>
              </a:rPr>
              <a:t>Manage at a basic level the multifunctionality of devices;</a:t>
            </a:r>
            <a:endParaRPr dirty="0">
              <a:solidFill>
                <a:srgbClr val="002060"/>
              </a:solidFill>
            </a:endParaRPr>
          </a:p>
          <a:p>
            <a:pPr marL="0" marR="0" lvl="0" indent="0" algn="just" rtl="0">
              <a:lnSpc>
                <a:spcPct val="100000"/>
              </a:lnSpc>
              <a:spcBef>
                <a:spcPts val="0"/>
              </a:spcBef>
              <a:spcAft>
                <a:spcPts val="0"/>
              </a:spcAft>
              <a:buNone/>
            </a:pPr>
            <a:endParaRPr sz="2400" b="0" i="0" u="none" strike="noStrike" cap="none" dirty="0">
              <a:solidFill>
                <a:srgbClr val="002060"/>
              </a:solidFill>
              <a:latin typeface="Calibri"/>
              <a:ea typeface="Calibri"/>
              <a:cs typeface="Calibri"/>
              <a:sym typeface="Calibri"/>
            </a:endParaRPr>
          </a:p>
          <a:p>
            <a:pPr marL="0" marR="0" lvl="0" indent="0" algn="just" rtl="0">
              <a:lnSpc>
                <a:spcPct val="100000"/>
              </a:lnSpc>
              <a:spcBef>
                <a:spcPts val="0"/>
              </a:spcBef>
              <a:spcAft>
                <a:spcPts val="0"/>
              </a:spcAft>
              <a:buNone/>
            </a:pPr>
            <a:r>
              <a:rPr lang="en-US" sz="2400" dirty="0">
                <a:solidFill>
                  <a:srgbClr val="002060"/>
                </a:solidFill>
                <a:latin typeface="Calibri"/>
                <a:ea typeface="Calibri"/>
                <a:cs typeface="Calibri"/>
                <a:sym typeface="Calibri"/>
              </a:rPr>
              <a:t>U</a:t>
            </a:r>
            <a:r>
              <a:rPr lang="en-US" sz="2400" b="0" i="0" u="none" strike="noStrike" cap="none" dirty="0">
                <a:solidFill>
                  <a:srgbClr val="002060"/>
                </a:solidFill>
                <a:latin typeface="Calibri"/>
                <a:ea typeface="Calibri"/>
                <a:cs typeface="Calibri"/>
                <a:sym typeface="Calibri"/>
              </a:rPr>
              <a:t>nderstand and use some of the data produced by the technologies.</a:t>
            </a:r>
            <a:endParaRPr dirty="0">
              <a:solidFill>
                <a:srgbClr val="002060"/>
              </a:solidFill>
            </a:endParaRPr>
          </a:p>
          <a:p>
            <a:pPr marL="0" marR="0" lvl="0" indent="0" algn="l" rtl="0">
              <a:lnSpc>
                <a:spcPct val="100000"/>
              </a:lnSpc>
              <a:spcBef>
                <a:spcPts val="0"/>
              </a:spcBef>
              <a:spcAft>
                <a:spcPts val="0"/>
              </a:spcAft>
              <a:buNone/>
            </a:pPr>
            <a:endParaRPr sz="1400" b="0" i="0" u="none" strike="noStrike" cap="none" dirty="0">
              <a:solidFill>
                <a:srgbClr val="002060"/>
              </a:solidFill>
              <a:latin typeface="Arial"/>
              <a:ea typeface="Arial"/>
              <a:cs typeface="Arial"/>
              <a:sym typeface="Arial"/>
            </a:endParaRPr>
          </a:p>
        </p:txBody>
      </p:sp>
      <p:pic>
        <p:nvPicPr>
          <p:cNvPr id="3" name="Graphic 2" descr="Badge 3 outline">
            <a:extLst>
              <a:ext uri="{FF2B5EF4-FFF2-40B4-BE49-F238E27FC236}">
                <a16:creationId xmlns:a16="http://schemas.microsoft.com/office/drawing/2014/main" id="{3FC80AB6-9F32-00B7-DA75-EB2F4698691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52965" y="4670050"/>
            <a:ext cx="914400" cy="914400"/>
          </a:xfrm>
          <a:prstGeom prst="rect">
            <a:avLst/>
          </a:prstGeom>
        </p:spPr>
      </p:pic>
      <p:pic>
        <p:nvPicPr>
          <p:cNvPr id="5" name="Graphic 4" descr="Badge 1 outline">
            <a:extLst>
              <a:ext uri="{FF2B5EF4-FFF2-40B4-BE49-F238E27FC236}">
                <a16:creationId xmlns:a16="http://schemas.microsoft.com/office/drawing/2014/main" id="{232CA1F1-7501-5CAF-1EC7-8A63D4C4687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43812" y="2978448"/>
            <a:ext cx="914400" cy="914400"/>
          </a:xfrm>
          <a:prstGeom prst="rect">
            <a:avLst/>
          </a:prstGeom>
        </p:spPr>
      </p:pic>
      <p:pic>
        <p:nvPicPr>
          <p:cNvPr id="7" name="Graphic 6" descr="Badge outline">
            <a:extLst>
              <a:ext uri="{FF2B5EF4-FFF2-40B4-BE49-F238E27FC236}">
                <a16:creationId xmlns:a16="http://schemas.microsoft.com/office/drawing/2014/main" id="{DC2D8D33-C602-C76C-6BBC-F6A42D55C20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50222" y="3824249"/>
            <a:ext cx="914400" cy="914400"/>
          </a:xfrm>
          <a:prstGeom prst="rect">
            <a:avLst/>
          </a:prstGeom>
        </p:spPr>
      </p:pic>
      <p:pic>
        <p:nvPicPr>
          <p:cNvPr id="9" name="Graphic 8" descr="Badge 4 outline">
            <a:extLst>
              <a:ext uri="{FF2B5EF4-FFF2-40B4-BE49-F238E27FC236}">
                <a16:creationId xmlns:a16="http://schemas.microsoft.com/office/drawing/2014/main" id="{4F73928F-579E-71D9-0727-9576BD20023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43812" y="5515851"/>
            <a:ext cx="914400" cy="9144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14"/>
          <p:cNvSpPr txBox="1">
            <a:spLocks noGrp="1"/>
          </p:cNvSpPr>
          <p:nvPr>
            <p:ph type="body" idx="1"/>
          </p:nvPr>
        </p:nvSpPr>
        <p:spPr>
          <a:xfrm>
            <a:off x="5643484" y="3602326"/>
            <a:ext cx="6010480" cy="225304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dirty="0"/>
              <a:t>The Housing Care Project</a:t>
            </a:r>
            <a:endParaRPr dirty="0"/>
          </a:p>
        </p:txBody>
      </p:sp>
      <p:sp>
        <p:nvSpPr>
          <p:cNvPr id="133" name="Google Shape;133;p14"/>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a:t>01</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28" name="Google Shape;428;p42"/>
          <p:cNvSpPr txBox="1">
            <a:spLocks noGrp="1"/>
          </p:cNvSpPr>
          <p:nvPr>
            <p:ph type="body" idx="2"/>
          </p:nvPr>
        </p:nvSpPr>
        <p:spPr>
          <a:xfrm>
            <a:off x="437774" y="502731"/>
            <a:ext cx="6548476" cy="803654"/>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en-US" dirty="0">
                <a:solidFill>
                  <a:srgbClr val="7F3494"/>
                </a:solidFill>
              </a:rPr>
              <a:t>The MOOC is composed of:</a:t>
            </a:r>
            <a:endParaRPr dirty="0">
              <a:solidFill>
                <a:srgbClr val="7F3494"/>
              </a:solidFill>
            </a:endParaRPr>
          </a:p>
        </p:txBody>
      </p:sp>
      <p:grpSp>
        <p:nvGrpSpPr>
          <p:cNvPr id="429" name="Google Shape;429;p42"/>
          <p:cNvGrpSpPr/>
          <p:nvPr/>
        </p:nvGrpSpPr>
        <p:grpSpPr>
          <a:xfrm>
            <a:off x="6091777" y="931694"/>
            <a:ext cx="5881565" cy="4668789"/>
            <a:chOff x="5646839" y="2084286"/>
            <a:chExt cx="5881565" cy="4668789"/>
          </a:xfrm>
        </p:grpSpPr>
        <p:sp>
          <p:nvSpPr>
            <p:cNvPr id="430" name="Google Shape;430;p42"/>
            <p:cNvSpPr/>
            <p:nvPr/>
          </p:nvSpPr>
          <p:spPr>
            <a:xfrm>
              <a:off x="7540059" y="2084286"/>
              <a:ext cx="952312" cy="962903"/>
            </a:xfrm>
            <a:custGeom>
              <a:avLst/>
              <a:gdLst/>
              <a:ahLst/>
              <a:cxnLst/>
              <a:rect l="l" t="t" r="r" b="b"/>
              <a:pathLst>
                <a:path w="457" h="500" extrusionOk="0">
                  <a:moveTo>
                    <a:pt x="0" y="250"/>
                  </a:moveTo>
                  <a:cubicBezTo>
                    <a:pt x="0" y="388"/>
                    <a:pt x="102" y="500"/>
                    <a:pt x="228" y="500"/>
                  </a:cubicBezTo>
                  <a:cubicBezTo>
                    <a:pt x="354" y="500"/>
                    <a:pt x="457" y="388"/>
                    <a:pt x="457" y="250"/>
                  </a:cubicBezTo>
                  <a:cubicBezTo>
                    <a:pt x="457" y="112"/>
                    <a:pt x="354" y="0"/>
                    <a:pt x="228" y="0"/>
                  </a:cubicBezTo>
                  <a:cubicBezTo>
                    <a:pt x="102" y="0"/>
                    <a:pt x="0" y="112"/>
                    <a:pt x="0" y="250"/>
                  </a:cubicBezTo>
                  <a:close/>
                  <a:moveTo>
                    <a:pt x="60" y="250"/>
                  </a:moveTo>
                  <a:cubicBezTo>
                    <a:pt x="60" y="148"/>
                    <a:pt x="135" y="66"/>
                    <a:pt x="228" y="66"/>
                  </a:cubicBezTo>
                  <a:cubicBezTo>
                    <a:pt x="321" y="66"/>
                    <a:pt x="397" y="148"/>
                    <a:pt x="397" y="250"/>
                  </a:cubicBezTo>
                  <a:cubicBezTo>
                    <a:pt x="397" y="352"/>
                    <a:pt x="321" y="434"/>
                    <a:pt x="228" y="434"/>
                  </a:cubicBezTo>
                  <a:cubicBezTo>
                    <a:pt x="135" y="434"/>
                    <a:pt x="60" y="352"/>
                    <a:pt x="60" y="250"/>
                  </a:cubicBezTo>
                  <a:close/>
                </a:path>
              </a:pathLst>
            </a:custGeom>
            <a:solidFill>
              <a:schemeClr val="accen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1" name="Google Shape;431;p42"/>
            <p:cNvSpPr/>
            <p:nvPr/>
          </p:nvSpPr>
          <p:spPr>
            <a:xfrm>
              <a:off x="7264711" y="2355560"/>
              <a:ext cx="369846" cy="424427"/>
            </a:xfrm>
            <a:custGeom>
              <a:avLst/>
              <a:gdLst/>
              <a:ahLst/>
              <a:cxnLst/>
              <a:rect l="l" t="t" r="r" b="b"/>
              <a:pathLst>
                <a:path w="192" h="220" extrusionOk="0">
                  <a:moveTo>
                    <a:pt x="192" y="58"/>
                  </a:moveTo>
                  <a:cubicBezTo>
                    <a:pt x="192" y="26"/>
                    <a:pt x="166" y="0"/>
                    <a:pt x="134" y="0"/>
                  </a:cubicBezTo>
                  <a:cubicBezTo>
                    <a:pt x="58" y="0"/>
                    <a:pt x="58" y="0"/>
                    <a:pt x="58" y="0"/>
                  </a:cubicBezTo>
                  <a:cubicBezTo>
                    <a:pt x="26" y="0"/>
                    <a:pt x="0" y="26"/>
                    <a:pt x="0" y="58"/>
                  </a:cubicBezTo>
                  <a:cubicBezTo>
                    <a:pt x="0" y="162"/>
                    <a:pt x="0" y="162"/>
                    <a:pt x="0" y="162"/>
                  </a:cubicBezTo>
                  <a:cubicBezTo>
                    <a:pt x="0" y="194"/>
                    <a:pt x="26" y="220"/>
                    <a:pt x="58" y="220"/>
                  </a:cubicBezTo>
                  <a:cubicBezTo>
                    <a:pt x="134" y="220"/>
                    <a:pt x="134" y="220"/>
                    <a:pt x="134" y="220"/>
                  </a:cubicBezTo>
                  <a:cubicBezTo>
                    <a:pt x="166" y="220"/>
                    <a:pt x="192" y="194"/>
                    <a:pt x="192" y="162"/>
                  </a:cubicBezTo>
                  <a:lnTo>
                    <a:pt x="192" y="5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2" name="Google Shape;432;p42"/>
            <p:cNvSpPr/>
            <p:nvPr/>
          </p:nvSpPr>
          <p:spPr>
            <a:xfrm>
              <a:off x="5646839" y="2502195"/>
              <a:ext cx="1756361" cy="146635"/>
            </a:xfrm>
            <a:custGeom>
              <a:avLst/>
              <a:gdLst/>
              <a:ahLst/>
              <a:cxnLst/>
              <a:rect l="l" t="t" r="r" b="b"/>
              <a:pathLst>
                <a:path w="912" h="76" extrusionOk="0">
                  <a:moveTo>
                    <a:pt x="912" y="37"/>
                  </a:moveTo>
                  <a:cubicBezTo>
                    <a:pt x="912" y="17"/>
                    <a:pt x="895" y="0"/>
                    <a:pt x="875" y="0"/>
                  </a:cubicBezTo>
                  <a:cubicBezTo>
                    <a:pt x="37" y="0"/>
                    <a:pt x="37" y="0"/>
                    <a:pt x="37" y="0"/>
                  </a:cubicBezTo>
                  <a:cubicBezTo>
                    <a:pt x="17" y="0"/>
                    <a:pt x="0" y="17"/>
                    <a:pt x="0" y="37"/>
                  </a:cubicBezTo>
                  <a:cubicBezTo>
                    <a:pt x="0" y="39"/>
                    <a:pt x="0" y="39"/>
                    <a:pt x="0" y="39"/>
                  </a:cubicBezTo>
                  <a:cubicBezTo>
                    <a:pt x="0" y="59"/>
                    <a:pt x="17" y="76"/>
                    <a:pt x="37" y="76"/>
                  </a:cubicBezTo>
                  <a:cubicBezTo>
                    <a:pt x="875" y="76"/>
                    <a:pt x="875" y="76"/>
                    <a:pt x="875" y="76"/>
                  </a:cubicBezTo>
                  <a:cubicBezTo>
                    <a:pt x="895" y="76"/>
                    <a:pt x="912" y="59"/>
                    <a:pt x="912" y="39"/>
                  </a:cubicBezTo>
                  <a:lnTo>
                    <a:pt x="912" y="3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3" name="Google Shape;433;p42"/>
            <p:cNvSpPr/>
            <p:nvPr/>
          </p:nvSpPr>
          <p:spPr>
            <a:xfrm>
              <a:off x="6224418" y="2455761"/>
              <a:ext cx="92054" cy="262314"/>
            </a:xfrm>
            <a:custGeom>
              <a:avLst/>
              <a:gdLst/>
              <a:ahLst/>
              <a:cxnLst/>
              <a:rect l="l" t="t" r="r" b="b"/>
              <a:pathLst>
                <a:path w="48" h="136" extrusionOk="0">
                  <a:moveTo>
                    <a:pt x="48" y="23"/>
                  </a:moveTo>
                  <a:cubicBezTo>
                    <a:pt x="48" y="10"/>
                    <a:pt x="38" y="0"/>
                    <a:pt x="25" y="0"/>
                  </a:cubicBezTo>
                  <a:cubicBezTo>
                    <a:pt x="23" y="0"/>
                    <a:pt x="23" y="0"/>
                    <a:pt x="23" y="0"/>
                  </a:cubicBezTo>
                  <a:cubicBezTo>
                    <a:pt x="10" y="0"/>
                    <a:pt x="0" y="10"/>
                    <a:pt x="0" y="23"/>
                  </a:cubicBezTo>
                  <a:cubicBezTo>
                    <a:pt x="0" y="113"/>
                    <a:pt x="0" y="113"/>
                    <a:pt x="0" y="113"/>
                  </a:cubicBezTo>
                  <a:cubicBezTo>
                    <a:pt x="0" y="126"/>
                    <a:pt x="10" y="136"/>
                    <a:pt x="23" y="136"/>
                  </a:cubicBezTo>
                  <a:cubicBezTo>
                    <a:pt x="25" y="136"/>
                    <a:pt x="25" y="136"/>
                    <a:pt x="25" y="136"/>
                  </a:cubicBezTo>
                  <a:cubicBezTo>
                    <a:pt x="38" y="136"/>
                    <a:pt x="48" y="126"/>
                    <a:pt x="48" y="113"/>
                  </a:cubicBezTo>
                  <a:lnTo>
                    <a:pt x="48" y="23"/>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4" name="Google Shape;434;p42"/>
            <p:cNvSpPr/>
            <p:nvPr/>
          </p:nvSpPr>
          <p:spPr>
            <a:xfrm>
              <a:off x="5761703" y="2617874"/>
              <a:ext cx="331558" cy="323411"/>
            </a:xfrm>
            <a:custGeom>
              <a:avLst/>
              <a:gdLst/>
              <a:ahLst/>
              <a:cxnLst/>
              <a:rect l="l" t="t" r="r" b="b"/>
              <a:pathLst>
                <a:path w="172" h="168" extrusionOk="0">
                  <a:moveTo>
                    <a:pt x="45" y="0"/>
                  </a:moveTo>
                  <a:cubicBezTo>
                    <a:pt x="128" y="0"/>
                    <a:pt x="128" y="0"/>
                    <a:pt x="128" y="0"/>
                  </a:cubicBezTo>
                  <a:cubicBezTo>
                    <a:pt x="153" y="0"/>
                    <a:pt x="172" y="17"/>
                    <a:pt x="172" y="42"/>
                  </a:cubicBezTo>
                  <a:cubicBezTo>
                    <a:pt x="172" y="121"/>
                    <a:pt x="172" y="121"/>
                    <a:pt x="172" y="121"/>
                  </a:cubicBezTo>
                  <a:cubicBezTo>
                    <a:pt x="172" y="142"/>
                    <a:pt x="160" y="159"/>
                    <a:pt x="140" y="164"/>
                  </a:cubicBezTo>
                  <a:cubicBezTo>
                    <a:pt x="140" y="91"/>
                    <a:pt x="140" y="91"/>
                    <a:pt x="140" y="91"/>
                  </a:cubicBezTo>
                  <a:cubicBezTo>
                    <a:pt x="140" y="78"/>
                    <a:pt x="130" y="72"/>
                    <a:pt x="120" y="72"/>
                  </a:cubicBezTo>
                  <a:cubicBezTo>
                    <a:pt x="118" y="72"/>
                    <a:pt x="118" y="72"/>
                    <a:pt x="118" y="72"/>
                  </a:cubicBezTo>
                  <a:cubicBezTo>
                    <a:pt x="109" y="72"/>
                    <a:pt x="100" y="78"/>
                    <a:pt x="100" y="91"/>
                  </a:cubicBezTo>
                  <a:cubicBezTo>
                    <a:pt x="100" y="168"/>
                    <a:pt x="100" y="168"/>
                    <a:pt x="100" y="168"/>
                  </a:cubicBezTo>
                  <a:cubicBezTo>
                    <a:pt x="64" y="168"/>
                    <a:pt x="64" y="168"/>
                    <a:pt x="64" y="168"/>
                  </a:cubicBezTo>
                  <a:cubicBezTo>
                    <a:pt x="64" y="91"/>
                    <a:pt x="64" y="91"/>
                    <a:pt x="64" y="91"/>
                  </a:cubicBezTo>
                  <a:cubicBezTo>
                    <a:pt x="64" y="78"/>
                    <a:pt x="55" y="72"/>
                    <a:pt x="45" y="72"/>
                  </a:cubicBezTo>
                  <a:cubicBezTo>
                    <a:pt x="43" y="72"/>
                    <a:pt x="43" y="72"/>
                    <a:pt x="43" y="72"/>
                  </a:cubicBezTo>
                  <a:cubicBezTo>
                    <a:pt x="33" y="72"/>
                    <a:pt x="24" y="78"/>
                    <a:pt x="24" y="91"/>
                  </a:cubicBezTo>
                  <a:cubicBezTo>
                    <a:pt x="24" y="162"/>
                    <a:pt x="24" y="162"/>
                    <a:pt x="24" y="162"/>
                  </a:cubicBezTo>
                  <a:cubicBezTo>
                    <a:pt x="8" y="155"/>
                    <a:pt x="0" y="139"/>
                    <a:pt x="0" y="121"/>
                  </a:cubicBezTo>
                  <a:cubicBezTo>
                    <a:pt x="0" y="42"/>
                    <a:pt x="0" y="42"/>
                    <a:pt x="0" y="42"/>
                  </a:cubicBezTo>
                  <a:cubicBezTo>
                    <a:pt x="0" y="17"/>
                    <a:pt x="20" y="0"/>
                    <a:pt x="45" y="0"/>
                  </a:cubicBezTo>
                  <a:close/>
                </a:path>
              </a:pathLst>
            </a:custGeom>
            <a:solidFill>
              <a:schemeClr val="accen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5" name="Google Shape;435;p42"/>
            <p:cNvSpPr/>
            <p:nvPr/>
          </p:nvSpPr>
          <p:spPr>
            <a:xfrm rot="165895">
              <a:off x="7402684" y="3452662"/>
              <a:ext cx="1107103" cy="3300413"/>
            </a:xfrm>
            <a:custGeom>
              <a:avLst/>
              <a:gdLst/>
              <a:ahLst/>
              <a:cxnLst/>
              <a:rect l="l" t="t" r="r" b="b"/>
              <a:pathLst>
                <a:path w="616" h="1524" extrusionOk="0">
                  <a:moveTo>
                    <a:pt x="191" y="76"/>
                  </a:moveTo>
                  <a:cubicBezTo>
                    <a:pt x="198" y="30"/>
                    <a:pt x="240" y="0"/>
                    <a:pt x="287" y="7"/>
                  </a:cubicBezTo>
                  <a:cubicBezTo>
                    <a:pt x="538" y="42"/>
                    <a:pt x="538" y="42"/>
                    <a:pt x="538" y="42"/>
                  </a:cubicBezTo>
                  <a:cubicBezTo>
                    <a:pt x="584" y="49"/>
                    <a:pt x="616" y="89"/>
                    <a:pt x="610" y="135"/>
                  </a:cubicBezTo>
                  <a:cubicBezTo>
                    <a:pt x="425" y="1445"/>
                    <a:pt x="425" y="1445"/>
                    <a:pt x="425" y="1445"/>
                  </a:cubicBezTo>
                  <a:cubicBezTo>
                    <a:pt x="419" y="1492"/>
                    <a:pt x="376" y="1524"/>
                    <a:pt x="329" y="1517"/>
                  </a:cubicBezTo>
                  <a:cubicBezTo>
                    <a:pt x="79" y="1482"/>
                    <a:pt x="79" y="1482"/>
                    <a:pt x="79" y="1482"/>
                  </a:cubicBezTo>
                  <a:cubicBezTo>
                    <a:pt x="32" y="1475"/>
                    <a:pt x="0" y="1433"/>
                    <a:pt x="6" y="1386"/>
                  </a:cubicBezTo>
                  <a:lnTo>
                    <a:pt x="191" y="76"/>
                  </a:lnTo>
                  <a:close/>
                </a:path>
              </a:pathLst>
            </a:custGeom>
            <a:solidFill>
              <a:srgbClr val="24BAA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6" name="Google Shape;436;p42"/>
            <p:cNvSpPr/>
            <p:nvPr/>
          </p:nvSpPr>
          <p:spPr>
            <a:xfrm>
              <a:off x="7886281" y="3592996"/>
              <a:ext cx="250909" cy="250094"/>
            </a:xfrm>
            <a:custGeom>
              <a:avLst/>
              <a:gdLst/>
              <a:ahLst/>
              <a:cxnLst/>
              <a:rect l="l" t="t" r="r" b="b"/>
              <a:pathLst>
                <a:path w="130" h="130" extrusionOk="0">
                  <a:moveTo>
                    <a:pt x="118" y="43"/>
                  </a:moveTo>
                  <a:cubicBezTo>
                    <a:pt x="106" y="14"/>
                    <a:pt x="73" y="0"/>
                    <a:pt x="43" y="12"/>
                  </a:cubicBezTo>
                  <a:cubicBezTo>
                    <a:pt x="14" y="24"/>
                    <a:pt x="0" y="57"/>
                    <a:pt x="12" y="86"/>
                  </a:cubicBezTo>
                  <a:cubicBezTo>
                    <a:pt x="24" y="116"/>
                    <a:pt x="57" y="130"/>
                    <a:pt x="86" y="118"/>
                  </a:cubicBezTo>
                  <a:cubicBezTo>
                    <a:pt x="116" y="106"/>
                    <a:pt x="130" y="73"/>
                    <a:pt x="118" y="43"/>
                  </a:cubicBezTo>
                  <a:close/>
                </a:path>
              </a:pathLst>
            </a:custGeom>
            <a:solidFill>
              <a:schemeClr val="lt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7" name="Google Shape;437;p42"/>
            <p:cNvSpPr/>
            <p:nvPr/>
          </p:nvSpPr>
          <p:spPr>
            <a:xfrm>
              <a:off x="7886281" y="3600328"/>
              <a:ext cx="188996" cy="225655"/>
            </a:xfrm>
            <a:custGeom>
              <a:avLst/>
              <a:gdLst/>
              <a:ahLst/>
              <a:cxnLst/>
              <a:rect l="l" t="t" r="r" b="b"/>
              <a:pathLst>
                <a:path w="98" h="117" extrusionOk="0">
                  <a:moveTo>
                    <a:pt x="66" y="17"/>
                  </a:moveTo>
                  <a:cubicBezTo>
                    <a:pt x="77" y="13"/>
                    <a:pt x="88" y="12"/>
                    <a:pt x="98" y="14"/>
                  </a:cubicBezTo>
                  <a:cubicBezTo>
                    <a:pt x="83" y="3"/>
                    <a:pt x="62" y="0"/>
                    <a:pt x="43" y="8"/>
                  </a:cubicBezTo>
                  <a:cubicBezTo>
                    <a:pt x="14" y="20"/>
                    <a:pt x="0" y="53"/>
                    <a:pt x="12" y="82"/>
                  </a:cubicBezTo>
                  <a:cubicBezTo>
                    <a:pt x="19" y="101"/>
                    <a:pt x="36" y="114"/>
                    <a:pt x="54" y="117"/>
                  </a:cubicBezTo>
                  <a:cubicBezTo>
                    <a:pt x="46" y="111"/>
                    <a:pt x="39" y="102"/>
                    <a:pt x="35" y="92"/>
                  </a:cubicBezTo>
                  <a:cubicBezTo>
                    <a:pt x="23" y="63"/>
                    <a:pt x="37" y="29"/>
                    <a:pt x="66" y="17"/>
                  </a:cubicBezTo>
                  <a:close/>
                </a:path>
              </a:pathLst>
            </a:custGeom>
            <a:solidFill>
              <a:srgbClr val="13353A"/>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8" name="Google Shape;438;p42"/>
            <p:cNvSpPr/>
            <p:nvPr/>
          </p:nvSpPr>
          <p:spPr>
            <a:xfrm>
              <a:off x="8165702" y="3361639"/>
              <a:ext cx="1466350" cy="2946547"/>
            </a:xfrm>
            <a:custGeom>
              <a:avLst/>
              <a:gdLst/>
              <a:ahLst/>
              <a:cxnLst/>
              <a:rect l="l" t="t" r="r" b="b"/>
              <a:pathLst>
                <a:path w="761" h="1529" extrusionOk="0">
                  <a:moveTo>
                    <a:pt x="12" y="175"/>
                  </a:moveTo>
                  <a:cubicBezTo>
                    <a:pt x="0" y="130"/>
                    <a:pt x="28" y="86"/>
                    <a:pt x="73" y="75"/>
                  </a:cubicBezTo>
                  <a:cubicBezTo>
                    <a:pt x="319" y="12"/>
                    <a:pt x="319" y="12"/>
                    <a:pt x="319" y="12"/>
                  </a:cubicBezTo>
                  <a:cubicBezTo>
                    <a:pt x="364" y="0"/>
                    <a:pt x="410" y="25"/>
                    <a:pt x="421" y="70"/>
                  </a:cubicBezTo>
                  <a:cubicBezTo>
                    <a:pt x="750" y="1352"/>
                    <a:pt x="750" y="1352"/>
                    <a:pt x="750" y="1352"/>
                  </a:cubicBezTo>
                  <a:cubicBezTo>
                    <a:pt x="761" y="1397"/>
                    <a:pt x="734" y="1443"/>
                    <a:pt x="689" y="1455"/>
                  </a:cubicBezTo>
                  <a:cubicBezTo>
                    <a:pt x="443" y="1518"/>
                    <a:pt x="443" y="1518"/>
                    <a:pt x="443" y="1518"/>
                  </a:cubicBezTo>
                  <a:cubicBezTo>
                    <a:pt x="398" y="1529"/>
                    <a:pt x="352" y="1502"/>
                    <a:pt x="340" y="1457"/>
                  </a:cubicBezTo>
                  <a:lnTo>
                    <a:pt x="12" y="175"/>
                  </a:lnTo>
                  <a:close/>
                </a:path>
              </a:pathLst>
            </a:custGeom>
            <a:solidFill>
              <a:srgbClr val="7030A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9" name="Google Shape;439;p42"/>
            <p:cNvSpPr/>
            <p:nvPr/>
          </p:nvSpPr>
          <p:spPr>
            <a:xfrm>
              <a:off x="8419869" y="3562040"/>
              <a:ext cx="242762" cy="242762"/>
            </a:xfrm>
            <a:custGeom>
              <a:avLst/>
              <a:gdLst/>
              <a:ahLst/>
              <a:cxnLst/>
              <a:rect l="l" t="t" r="r" b="b"/>
              <a:pathLst>
                <a:path w="126" h="126" extrusionOk="0">
                  <a:moveTo>
                    <a:pt x="104" y="23"/>
                  </a:moveTo>
                  <a:cubicBezTo>
                    <a:pt x="82" y="1"/>
                    <a:pt x="45" y="0"/>
                    <a:pt x="23" y="22"/>
                  </a:cubicBezTo>
                  <a:cubicBezTo>
                    <a:pt x="0" y="44"/>
                    <a:pt x="0" y="81"/>
                    <a:pt x="22" y="103"/>
                  </a:cubicBezTo>
                  <a:cubicBezTo>
                    <a:pt x="44" y="126"/>
                    <a:pt x="80" y="126"/>
                    <a:pt x="103" y="104"/>
                  </a:cubicBezTo>
                  <a:cubicBezTo>
                    <a:pt x="126" y="82"/>
                    <a:pt x="126" y="46"/>
                    <a:pt x="104" y="23"/>
                  </a:cubicBezTo>
                  <a:close/>
                </a:path>
              </a:pathLst>
            </a:custGeom>
            <a:solidFill>
              <a:schemeClr val="lt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0" name="Google Shape;440;p42"/>
            <p:cNvSpPr/>
            <p:nvPr/>
          </p:nvSpPr>
          <p:spPr>
            <a:xfrm>
              <a:off x="8419869" y="3567742"/>
              <a:ext cx="146635" cy="231357"/>
            </a:xfrm>
            <a:custGeom>
              <a:avLst/>
              <a:gdLst/>
              <a:ahLst/>
              <a:cxnLst/>
              <a:rect l="l" t="t" r="r" b="b"/>
              <a:pathLst>
                <a:path w="76" h="120" extrusionOk="0">
                  <a:moveTo>
                    <a:pt x="48" y="20"/>
                  </a:moveTo>
                  <a:cubicBezTo>
                    <a:pt x="56" y="12"/>
                    <a:pt x="66" y="7"/>
                    <a:pt x="76" y="4"/>
                  </a:cubicBezTo>
                  <a:cubicBezTo>
                    <a:pt x="58" y="0"/>
                    <a:pt x="37" y="5"/>
                    <a:pt x="23" y="19"/>
                  </a:cubicBezTo>
                  <a:cubicBezTo>
                    <a:pt x="0" y="41"/>
                    <a:pt x="0" y="78"/>
                    <a:pt x="22" y="100"/>
                  </a:cubicBezTo>
                  <a:cubicBezTo>
                    <a:pt x="36" y="115"/>
                    <a:pt x="56" y="120"/>
                    <a:pt x="75" y="116"/>
                  </a:cubicBezTo>
                  <a:cubicBezTo>
                    <a:pt x="65" y="114"/>
                    <a:pt x="55" y="109"/>
                    <a:pt x="47" y="100"/>
                  </a:cubicBezTo>
                  <a:cubicBezTo>
                    <a:pt x="25" y="78"/>
                    <a:pt x="25" y="42"/>
                    <a:pt x="48" y="20"/>
                  </a:cubicBezTo>
                  <a:close/>
                </a:path>
              </a:pathLst>
            </a:custGeom>
            <a:solidFill>
              <a:srgbClr val="13353A"/>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1" name="Google Shape;441;p42"/>
            <p:cNvSpPr/>
            <p:nvPr/>
          </p:nvSpPr>
          <p:spPr>
            <a:xfrm>
              <a:off x="8643893" y="3028451"/>
              <a:ext cx="2884511" cy="3358755"/>
            </a:xfrm>
            <a:custGeom>
              <a:avLst/>
              <a:gdLst/>
              <a:ahLst/>
              <a:cxnLst/>
              <a:rect l="l" t="t" r="r" b="b"/>
              <a:pathLst>
                <a:path w="1187" h="1401" extrusionOk="0">
                  <a:moveTo>
                    <a:pt x="28" y="296"/>
                  </a:moveTo>
                  <a:cubicBezTo>
                    <a:pt x="0" y="259"/>
                    <a:pt x="10" y="208"/>
                    <a:pt x="47" y="180"/>
                  </a:cubicBezTo>
                  <a:cubicBezTo>
                    <a:pt x="250" y="28"/>
                    <a:pt x="250" y="28"/>
                    <a:pt x="250" y="28"/>
                  </a:cubicBezTo>
                  <a:cubicBezTo>
                    <a:pt x="287" y="0"/>
                    <a:pt x="339" y="6"/>
                    <a:pt x="367" y="43"/>
                  </a:cubicBezTo>
                  <a:cubicBezTo>
                    <a:pt x="1159" y="1103"/>
                    <a:pt x="1159" y="1103"/>
                    <a:pt x="1159" y="1103"/>
                  </a:cubicBezTo>
                  <a:cubicBezTo>
                    <a:pt x="1187" y="1140"/>
                    <a:pt x="1179" y="1193"/>
                    <a:pt x="1142" y="1221"/>
                  </a:cubicBezTo>
                  <a:cubicBezTo>
                    <a:pt x="939" y="1373"/>
                    <a:pt x="939" y="1373"/>
                    <a:pt x="939" y="1373"/>
                  </a:cubicBezTo>
                  <a:cubicBezTo>
                    <a:pt x="902" y="1401"/>
                    <a:pt x="848" y="1393"/>
                    <a:pt x="821" y="1356"/>
                  </a:cubicBezTo>
                  <a:lnTo>
                    <a:pt x="28" y="296"/>
                  </a:lnTo>
                  <a:close/>
                </a:path>
              </a:pathLst>
            </a:custGeom>
            <a:solidFill>
              <a:srgbClr val="24BAA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2" name="Google Shape;442;p42"/>
            <p:cNvSpPr/>
            <p:nvPr/>
          </p:nvSpPr>
          <p:spPr>
            <a:xfrm>
              <a:off x="8893989" y="3324980"/>
              <a:ext cx="250094" cy="250909"/>
            </a:xfrm>
            <a:custGeom>
              <a:avLst/>
              <a:gdLst/>
              <a:ahLst/>
              <a:cxnLst/>
              <a:rect l="l" t="t" r="r" b="b"/>
              <a:pathLst>
                <a:path w="130" h="130" extrusionOk="0">
                  <a:moveTo>
                    <a:pt x="87" y="12"/>
                  </a:moveTo>
                  <a:cubicBezTo>
                    <a:pt x="58" y="0"/>
                    <a:pt x="24" y="13"/>
                    <a:pt x="12" y="42"/>
                  </a:cubicBezTo>
                  <a:cubicBezTo>
                    <a:pt x="0" y="71"/>
                    <a:pt x="13" y="105"/>
                    <a:pt x="42" y="118"/>
                  </a:cubicBezTo>
                  <a:cubicBezTo>
                    <a:pt x="71" y="130"/>
                    <a:pt x="105" y="117"/>
                    <a:pt x="117" y="88"/>
                  </a:cubicBezTo>
                  <a:cubicBezTo>
                    <a:pt x="130" y="58"/>
                    <a:pt x="116" y="25"/>
                    <a:pt x="87" y="12"/>
                  </a:cubicBezTo>
                  <a:close/>
                </a:path>
              </a:pathLst>
            </a:custGeom>
            <a:solidFill>
              <a:schemeClr val="lt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3" name="Google Shape;443;p42"/>
            <p:cNvSpPr/>
            <p:nvPr/>
          </p:nvSpPr>
          <p:spPr>
            <a:xfrm>
              <a:off x="8893989" y="3342087"/>
              <a:ext cx="186552" cy="225655"/>
            </a:xfrm>
            <a:custGeom>
              <a:avLst/>
              <a:gdLst/>
              <a:ahLst/>
              <a:cxnLst/>
              <a:rect l="l" t="t" r="r" b="b"/>
              <a:pathLst>
                <a:path w="97" h="117" extrusionOk="0">
                  <a:moveTo>
                    <a:pt x="35" y="24"/>
                  </a:moveTo>
                  <a:cubicBezTo>
                    <a:pt x="40" y="14"/>
                    <a:pt x="47" y="5"/>
                    <a:pt x="55" y="0"/>
                  </a:cubicBezTo>
                  <a:cubicBezTo>
                    <a:pt x="37" y="3"/>
                    <a:pt x="20" y="15"/>
                    <a:pt x="12" y="33"/>
                  </a:cubicBezTo>
                  <a:cubicBezTo>
                    <a:pt x="0" y="62"/>
                    <a:pt x="13" y="96"/>
                    <a:pt x="42" y="109"/>
                  </a:cubicBezTo>
                  <a:cubicBezTo>
                    <a:pt x="61" y="117"/>
                    <a:pt x="81" y="114"/>
                    <a:pt x="97" y="103"/>
                  </a:cubicBezTo>
                  <a:cubicBezTo>
                    <a:pt x="87" y="105"/>
                    <a:pt x="76" y="104"/>
                    <a:pt x="65" y="99"/>
                  </a:cubicBezTo>
                  <a:cubicBezTo>
                    <a:pt x="36" y="87"/>
                    <a:pt x="23" y="53"/>
                    <a:pt x="35" y="24"/>
                  </a:cubicBezTo>
                  <a:close/>
                </a:path>
              </a:pathLst>
            </a:custGeom>
            <a:solidFill>
              <a:srgbClr val="13353A"/>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4" name="Google Shape;444;p42"/>
            <p:cNvSpPr/>
            <p:nvPr/>
          </p:nvSpPr>
          <p:spPr>
            <a:xfrm>
              <a:off x="7936788" y="2837826"/>
              <a:ext cx="132786" cy="801604"/>
            </a:xfrm>
            <a:custGeom>
              <a:avLst/>
              <a:gdLst/>
              <a:ahLst/>
              <a:cxnLst/>
              <a:rect l="l" t="t" r="r" b="b"/>
              <a:pathLst>
                <a:path w="69" h="416" extrusionOk="0">
                  <a:moveTo>
                    <a:pt x="45" y="416"/>
                  </a:moveTo>
                  <a:cubicBezTo>
                    <a:pt x="43" y="416"/>
                    <a:pt x="38" y="415"/>
                    <a:pt x="31" y="410"/>
                  </a:cubicBezTo>
                  <a:cubicBezTo>
                    <a:pt x="16" y="395"/>
                    <a:pt x="8" y="359"/>
                    <a:pt x="9" y="306"/>
                  </a:cubicBezTo>
                  <a:cubicBezTo>
                    <a:pt x="9" y="277"/>
                    <a:pt x="8" y="243"/>
                    <a:pt x="6" y="207"/>
                  </a:cubicBezTo>
                  <a:cubicBezTo>
                    <a:pt x="1" y="87"/>
                    <a:pt x="0" y="13"/>
                    <a:pt x="32" y="4"/>
                  </a:cubicBezTo>
                  <a:cubicBezTo>
                    <a:pt x="42" y="0"/>
                    <a:pt x="50" y="1"/>
                    <a:pt x="57" y="6"/>
                  </a:cubicBezTo>
                  <a:cubicBezTo>
                    <a:pt x="69" y="14"/>
                    <a:pt x="69" y="31"/>
                    <a:pt x="69" y="33"/>
                  </a:cubicBezTo>
                  <a:cubicBezTo>
                    <a:pt x="69" y="37"/>
                    <a:pt x="67" y="39"/>
                    <a:pt x="63" y="39"/>
                  </a:cubicBezTo>
                  <a:cubicBezTo>
                    <a:pt x="60" y="39"/>
                    <a:pt x="57" y="37"/>
                    <a:pt x="57" y="33"/>
                  </a:cubicBezTo>
                  <a:cubicBezTo>
                    <a:pt x="57" y="30"/>
                    <a:pt x="56" y="19"/>
                    <a:pt x="50" y="15"/>
                  </a:cubicBezTo>
                  <a:cubicBezTo>
                    <a:pt x="47" y="13"/>
                    <a:pt x="42" y="13"/>
                    <a:pt x="35" y="16"/>
                  </a:cubicBezTo>
                  <a:cubicBezTo>
                    <a:pt x="35" y="16"/>
                    <a:pt x="35" y="16"/>
                    <a:pt x="35" y="16"/>
                  </a:cubicBezTo>
                  <a:cubicBezTo>
                    <a:pt x="11" y="22"/>
                    <a:pt x="15" y="125"/>
                    <a:pt x="18" y="207"/>
                  </a:cubicBezTo>
                  <a:cubicBezTo>
                    <a:pt x="20" y="243"/>
                    <a:pt x="21" y="277"/>
                    <a:pt x="21" y="306"/>
                  </a:cubicBezTo>
                  <a:cubicBezTo>
                    <a:pt x="20" y="372"/>
                    <a:pt x="32" y="394"/>
                    <a:pt x="39" y="401"/>
                  </a:cubicBezTo>
                  <a:cubicBezTo>
                    <a:pt x="43" y="404"/>
                    <a:pt x="45" y="404"/>
                    <a:pt x="45" y="404"/>
                  </a:cubicBezTo>
                  <a:cubicBezTo>
                    <a:pt x="45" y="404"/>
                    <a:pt x="45" y="404"/>
                    <a:pt x="45" y="404"/>
                  </a:cubicBezTo>
                  <a:cubicBezTo>
                    <a:pt x="49" y="404"/>
                    <a:pt x="51" y="406"/>
                    <a:pt x="52" y="410"/>
                  </a:cubicBezTo>
                  <a:cubicBezTo>
                    <a:pt x="52" y="413"/>
                    <a:pt x="49" y="416"/>
                    <a:pt x="46" y="416"/>
                  </a:cubicBezTo>
                  <a:cubicBezTo>
                    <a:pt x="46" y="416"/>
                    <a:pt x="46" y="416"/>
                    <a:pt x="45" y="416"/>
                  </a:cubicBezTo>
                  <a:close/>
                </a:path>
              </a:pathLst>
            </a:custGeom>
            <a:solidFill>
              <a:srgbClr val="CCD9C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5" name="Google Shape;445;p42"/>
            <p:cNvSpPr/>
            <p:nvPr/>
          </p:nvSpPr>
          <p:spPr>
            <a:xfrm>
              <a:off x="8058169" y="3034154"/>
              <a:ext cx="53766" cy="470046"/>
            </a:xfrm>
            <a:custGeom>
              <a:avLst/>
              <a:gdLst/>
              <a:ahLst/>
              <a:cxnLst/>
              <a:rect l="l" t="t" r="r" b="b"/>
              <a:pathLst>
                <a:path w="28" h="244" extrusionOk="0">
                  <a:moveTo>
                    <a:pt x="12" y="244"/>
                  </a:moveTo>
                  <a:cubicBezTo>
                    <a:pt x="11" y="244"/>
                    <a:pt x="11" y="244"/>
                    <a:pt x="11" y="244"/>
                  </a:cubicBezTo>
                  <a:cubicBezTo>
                    <a:pt x="8" y="244"/>
                    <a:pt x="5" y="241"/>
                    <a:pt x="6" y="237"/>
                  </a:cubicBezTo>
                  <a:cubicBezTo>
                    <a:pt x="16" y="161"/>
                    <a:pt x="1" y="8"/>
                    <a:pt x="1" y="7"/>
                  </a:cubicBezTo>
                  <a:cubicBezTo>
                    <a:pt x="0" y="3"/>
                    <a:pt x="3" y="0"/>
                    <a:pt x="6" y="0"/>
                  </a:cubicBezTo>
                  <a:cubicBezTo>
                    <a:pt x="9" y="0"/>
                    <a:pt x="12" y="2"/>
                    <a:pt x="13" y="5"/>
                  </a:cubicBezTo>
                  <a:cubicBezTo>
                    <a:pt x="13" y="12"/>
                    <a:pt x="28" y="161"/>
                    <a:pt x="18" y="239"/>
                  </a:cubicBezTo>
                  <a:cubicBezTo>
                    <a:pt x="17" y="242"/>
                    <a:pt x="15" y="244"/>
                    <a:pt x="12" y="244"/>
                  </a:cubicBezTo>
                  <a:close/>
                </a:path>
              </a:pathLst>
            </a:custGeom>
            <a:solidFill>
              <a:srgbClr val="CCD9C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6" name="Google Shape;446;p42"/>
            <p:cNvSpPr/>
            <p:nvPr/>
          </p:nvSpPr>
          <p:spPr>
            <a:xfrm>
              <a:off x="8058490" y="2811090"/>
              <a:ext cx="468417" cy="834190"/>
            </a:xfrm>
            <a:custGeom>
              <a:avLst/>
              <a:gdLst/>
              <a:ahLst/>
              <a:cxnLst/>
              <a:rect l="l" t="t" r="r" b="b"/>
              <a:pathLst>
                <a:path w="243" h="433" extrusionOk="0">
                  <a:moveTo>
                    <a:pt x="238" y="431"/>
                  </a:moveTo>
                  <a:cubicBezTo>
                    <a:pt x="236" y="432"/>
                    <a:pt x="231" y="433"/>
                    <a:pt x="222" y="430"/>
                  </a:cubicBezTo>
                  <a:cubicBezTo>
                    <a:pt x="201" y="422"/>
                    <a:pt x="177" y="388"/>
                    <a:pt x="151" y="333"/>
                  </a:cubicBezTo>
                  <a:cubicBezTo>
                    <a:pt x="137" y="302"/>
                    <a:pt x="119" y="268"/>
                    <a:pt x="100" y="232"/>
                  </a:cubicBezTo>
                  <a:cubicBezTo>
                    <a:pt x="37" y="110"/>
                    <a:pt x="0" y="34"/>
                    <a:pt x="23" y="11"/>
                  </a:cubicBezTo>
                  <a:cubicBezTo>
                    <a:pt x="31" y="3"/>
                    <a:pt x="39" y="0"/>
                    <a:pt x="47" y="1"/>
                  </a:cubicBezTo>
                  <a:cubicBezTo>
                    <a:pt x="62" y="5"/>
                    <a:pt x="71" y="23"/>
                    <a:pt x="72" y="25"/>
                  </a:cubicBezTo>
                  <a:cubicBezTo>
                    <a:pt x="73" y="28"/>
                    <a:pt x="72" y="32"/>
                    <a:pt x="69" y="34"/>
                  </a:cubicBezTo>
                  <a:cubicBezTo>
                    <a:pt x="66" y="35"/>
                    <a:pt x="63" y="34"/>
                    <a:pt x="61" y="30"/>
                  </a:cubicBezTo>
                  <a:cubicBezTo>
                    <a:pt x="59" y="26"/>
                    <a:pt x="53" y="16"/>
                    <a:pt x="46" y="15"/>
                  </a:cubicBezTo>
                  <a:cubicBezTo>
                    <a:pt x="42" y="14"/>
                    <a:pt x="37" y="16"/>
                    <a:pt x="33" y="21"/>
                  </a:cubicBezTo>
                  <a:cubicBezTo>
                    <a:pt x="32" y="21"/>
                    <a:pt x="32" y="21"/>
                    <a:pt x="32" y="22"/>
                  </a:cubicBezTo>
                  <a:cubicBezTo>
                    <a:pt x="13" y="39"/>
                    <a:pt x="67" y="143"/>
                    <a:pt x="111" y="226"/>
                  </a:cubicBezTo>
                  <a:cubicBezTo>
                    <a:pt x="130" y="263"/>
                    <a:pt x="148" y="297"/>
                    <a:pt x="162" y="328"/>
                  </a:cubicBezTo>
                  <a:cubicBezTo>
                    <a:pt x="194" y="397"/>
                    <a:pt x="215" y="413"/>
                    <a:pt x="225" y="417"/>
                  </a:cubicBezTo>
                  <a:cubicBezTo>
                    <a:pt x="230" y="419"/>
                    <a:pt x="232" y="418"/>
                    <a:pt x="232" y="418"/>
                  </a:cubicBezTo>
                  <a:cubicBezTo>
                    <a:pt x="232" y="418"/>
                    <a:pt x="232" y="418"/>
                    <a:pt x="232" y="418"/>
                  </a:cubicBezTo>
                  <a:cubicBezTo>
                    <a:pt x="235" y="417"/>
                    <a:pt x="239" y="418"/>
                    <a:pt x="241" y="421"/>
                  </a:cubicBezTo>
                  <a:cubicBezTo>
                    <a:pt x="243" y="425"/>
                    <a:pt x="242" y="429"/>
                    <a:pt x="239" y="430"/>
                  </a:cubicBezTo>
                  <a:cubicBezTo>
                    <a:pt x="239" y="430"/>
                    <a:pt x="239" y="430"/>
                    <a:pt x="238" y="431"/>
                  </a:cubicBezTo>
                  <a:close/>
                </a:path>
              </a:pathLst>
            </a:custGeom>
            <a:solidFill>
              <a:srgbClr val="CCD9C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7" name="Google Shape;447;p42"/>
            <p:cNvSpPr/>
            <p:nvPr/>
          </p:nvSpPr>
          <p:spPr>
            <a:xfrm>
              <a:off x="8257354" y="2972242"/>
              <a:ext cx="265572" cy="509149"/>
            </a:xfrm>
            <a:custGeom>
              <a:avLst/>
              <a:gdLst/>
              <a:ahLst/>
              <a:cxnLst/>
              <a:rect l="l" t="t" r="r" b="b"/>
              <a:pathLst>
                <a:path w="138" h="264" extrusionOk="0">
                  <a:moveTo>
                    <a:pt x="134" y="263"/>
                  </a:moveTo>
                  <a:cubicBezTo>
                    <a:pt x="133" y="263"/>
                    <a:pt x="133" y="263"/>
                    <a:pt x="133" y="263"/>
                  </a:cubicBezTo>
                  <a:cubicBezTo>
                    <a:pt x="130" y="264"/>
                    <a:pt x="126" y="262"/>
                    <a:pt x="125" y="258"/>
                  </a:cubicBezTo>
                  <a:cubicBezTo>
                    <a:pt x="94" y="171"/>
                    <a:pt x="3" y="12"/>
                    <a:pt x="2" y="11"/>
                  </a:cubicBezTo>
                  <a:cubicBezTo>
                    <a:pt x="0" y="7"/>
                    <a:pt x="0" y="3"/>
                    <a:pt x="3" y="1"/>
                  </a:cubicBezTo>
                  <a:cubicBezTo>
                    <a:pt x="6" y="0"/>
                    <a:pt x="10" y="1"/>
                    <a:pt x="12" y="4"/>
                  </a:cubicBezTo>
                  <a:cubicBezTo>
                    <a:pt x="16" y="11"/>
                    <a:pt x="105" y="166"/>
                    <a:pt x="136" y="254"/>
                  </a:cubicBezTo>
                  <a:cubicBezTo>
                    <a:pt x="138" y="258"/>
                    <a:pt x="136" y="261"/>
                    <a:pt x="134" y="263"/>
                  </a:cubicBezTo>
                  <a:close/>
                </a:path>
              </a:pathLst>
            </a:custGeom>
            <a:solidFill>
              <a:srgbClr val="CCD9C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8" name="Google Shape;448;p42"/>
            <p:cNvSpPr/>
            <p:nvPr/>
          </p:nvSpPr>
          <p:spPr>
            <a:xfrm>
              <a:off x="8175315" y="2721194"/>
              <a:ext cx="859444" cy="745394"/>
            </a:xfrm>
            <a:custGeom>
              <a:avLst/>
              <a:gdLst/>
              <a:ahLst/>
              <a:cxnLst/>
              <a:rect l="l" t="t" r="r" b="b"/>
              <a:pathLst>
                <a:path w="446" h="387" extrusionOk="0">
                  <a:moveTo>
                    <a:pt x="444" y="382"/>
                  </a:moveTo>
                  <a:cubicBezTo>
                    <a:pt x="442" y="383"/>
                    <a:pt x="438" y="387"/>
                    <a:pt x="428" y="386"/>
                  </a:cubicBezTo>
                  <a:cubicBezTo>
                    <a:pt x="403" y="385"/>
                    <a:pt x="361" y="358"/>
                    <a:pt x="306" y="310"/>
                  </a:cubicBezTo>
                  <a:cubicBezTo>
                    <a:pt x="277" y="283"/>
                    <a:pt x="241" y="254"/>
                    <a:pt x="204" y="222"/>
                  </a:cubicBezTo>
                  <a:cubicBezTo>
                    <a:pt x="77" y="117"/>
                    <a:pt x="0" y="51"/>
                    <a:pt x="12" y="19"/>
                  </a:cubicBezTo>
                  <a:cubicBezTo>
                    <a:pt x="15" y="8"/>
                    <a:pt x="21" y="2"/>
                    <a:pt x="30" y="1"/>
                  </a:cubicBezTo>
                  <a:cubicBezTo>
                    <a:pt x="47" y="0"/>
                    <a:pt x="65" y="16"/>
                    <a:pt x="67" y="17"/>
                  </a:cubicBezTo>
                  <a:cubicBezTo>
                    <a:pt x="70" y="20"/>
                    <a:pt x="71" y="25"/>
                    <a:pt x="69" y="27"/>
                  </a:cubicBezTo>
                  <a:cubicBezTo>
                    <a:pt x="67" y="30"/>
                    <a:pt x="62" y="29"/>
                    <a:pt x="59" y="26"/>
                  </a:cubicBezTo>
                  <a:cubicBezTo>
                    <a:pt x="55" y="23"/>
                    <a:pt x="44" y="15"/>
                    <a:pt x="36" y="15"/>
                  </a:cubicBezTo>
                  <a:cubicBezTo>
                    <a:pt x="31" y="16"/>
                    <a:pt x="28" y="20"/>
                    <a:pt x="26" y="27"/>
                  </a:cubicBezTo>
                  <a:cubicBezTo>
                    <a:pt x="26" y="27"/>
                    <a:pt x="26" y="27"/>
                    <a:pt x="26" y="27"/>
                  </a:cubicBezTo>
                  <a:cubicBezTo>
                    <a:pt x="17" y="51"/>
                    <a:pt x="124" y="141"/>
                    <a:pt x="211" y="213"/>
                  </a:cubicBezTo>
                  <a:cubicBezTo>
                    <a:pt x="249" y="244"/>
                    <a:pt x="285" y="274"/>
                    <a:pt x="315" y="301"/>
                  </a:cubicBezTo>
                  <a:cubicBezTo>
                    <a:pt x="382" y="361"/>
                    <a:pt x="412" y="372"/>
                    <a:pt x="424" y="372"/>
                  </a:cubicBezTo>
                  <a:cubicBezTo>
                    <a:pt x="429" y="373"/>
                    <a:pt x="431" y="371"/>
                    <a:pt x="431" y="371"/>
                  </a:cubicBezTo>
                  <a:cubicBezTo>
                    <a:pt x="431" y="371"/>
                    <a:pt x="431" y="371"/>
                    <a:pt x="431" y="371"/>
                  </a:cubicBezTo>
                  <a:cubicBezTo>
                    <a:pt x="433" y="368"/>
                    <a:pt x="438" y="368"/>
                    <a:pt x="441" y="371"/>
                  </a:cubicBezTo>
                  <a:cubicBezTo>
                    <a:pt x="445" y="374"/>
                    <a:pt x="446" y="378"/>
                    <a:pt x="444" y="381"/>
                  </a:cubicBezTo>
                  <a:cubicBezTo>
                    <a:pt x="444" y="381"/>
                    <a:pt x="444" y="381"/>
                    <a:pt x="444" y="382"/>
                  </a:cubicBezTo>
                  <a:close/>
                </a:path>
              </a:pathLst>
            </a:custGeom>
            <a:solidFill>
              <a:srgbClr val="CCD9C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9" name="Google Shape;449;p42"/>
            <p:cNvSpPr/>
            <p:nvPr/>
          </p:nvSpPr>
          <p:spPr>
            <a:xfrm>
              <a:off x="8413363" y="2817226"/>
              <a:ext cx="549066" cy="468417"/>
            </a:xfrm>
            <a:custGeom>
              <a:avLst/>
              <a:gdLst/>
              <a:ahLst/>
              <a:cxnLst/>
              <a:rect l="l" t="t" r="r" b="b"/>
              <a:pathLst>
                <a:path w="285" h="243" extrusionOk="0">
                  <a:moveTo>
                    <a:pt x="283" y="241"/>
                  </a:moveTo>
                  <a:cubicBezTo>
                    <a:pt x="283" y="241"/>
                    <a:pt x="283" y="241"/>
                    <a:pt x="283" y="241"/>
                  </a:cubicBezTo>
                  <a:cubicBezTo>
                    <a:pt x="280" y="243"/>
                    <a:pt x="275" y="242"/>
                    <a:pt x="272" y="238"/>
                  </a:cubicBezTo>
                  <a:cubicBezTo>
                    <a:pt x="191" y="155"/>
                    <a:pt x="8" y="15"/>
                    <a:pt x="6" y="14"/>
                  </a:cubicBezTo>
                  <a:cubicBezTo>
                    <a:pt x="2" y="11"/>
                    <a:pt x="0" y="6"/>
                    <a:pt x="2" y="3"/>
                  </a:cubicBezTo>
                  <a:cubicBezTo>
                    <a:pt x="4" y="0"/>
                    <a:pt x="9" y="0"/>
                    <a:pt x="13" y="3"/>
                  </a:cubicBezTo>
                  <a:cubicBezTo>
                    <a:pt x="20" y="9"/>
                    <a:pt x="199" y="146"/>
                    <a:pt x="281" y="231"/>
                  </a:cubicBezTo>
                  <a:cubicBezTo>
                    <a:pt x="285" y="234"/>
                    <a:pt x="285" y="238"/>
                    <a:pt x="283" y="241"/>
                  </a:cubicBezTo>
                  <a:close/>
                </a:path>
              </a:pathLst>
            </a:custGeom>
            <a:solidFill>
              <a:srgbClr val="CCD9C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0" name="Google Shape;450;p42"/>
            <p:cNvSpPr txBox="1"/>
            <p:nvPr/>
          </p:nvSpPr>
          <p:spPr>
            <a:xfrm rot="5957305">
              <a:off x="6807635" y="5004870"/>
              <a:ext cx="2172663" cy="83099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400" b="1" i="0" u="none" strike="noStrike" cap="none" dirty="0">
                  <a:solidFill>
                    <a:schemeClr val="lt1"/>
                  </a:solidFill>
                  <a:latin typeface="Arial"/>
                  <a:ea typeface="Arial"/>
                  <a:cs typeface="Arial"/>
                  <a:sym typeface="Arial"/>
                </a:rPr>
                <a:t>Learning Environment</a:t>
              </a:r>
              <a:endParaRPr dirty="0"/>
            </a:p>
          </p:txBody>
        </p:sp>
        <p:sp>
          <p:nvSpPr>
            <p:cNvPr id="451" name="Google Shape;451;p42"/>
            <p:cNvSpPr txBox="1"/>
            <p:nvPr/>
          </p:nvSpPr>
          <p:spPr>
            <a:xfrm rot="4520413">
              <a:off x="8471171" y="4858126"/>
              <a:ext cx="1003801"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none" strike="noStrike" cap="none">
                  <a:solidFill>
                    <a:schemeClr val="lt1"/>
                  </a:solidFill>
                  <a:latin typeface="Arial"/>
                  <a:ea typeface="Arial"/>
                  <a:cs typeface="Arial"/>
                  <a:sym typeface="Arial"/>
                </a:rPr>
                <a:t>Tools</a:t>
              </a:r>
              <a:endParaRPr/>
            </a:p>
          </p:txBody>
        </p:sp>
        <p:sp>
          <p:nvSpPr>
            <p:cNvPr id="452" name="Google Shape;452;p42"/>
            <p:cNvSpPr txBox="1"/>
            <p:nvPr/>
          </p:nvSpPr>
          <p:spPr>
            <a:xfrm rot="3071506">
              <a:off x="8427433" y="4582108"/>
              <a:ext cx="3414717"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400" b="1" i="0" u="none" strike="noStrike" cap="none" dirty="0">
                  <a:solidFill>
                    <a:schemeClr val="lt1"/>
                  </a:solidFill>
                  <a:latin typeface="Arial"/>
                  <a:ea typeface="Arial"/>
                  <a:cs typeface="Arial"/>
                  <a:sym typeface="Arial"/>
                </a:rPr>
                <a:t>Training Content Area</a:t>
              </a:r>
              <a:endParaRPr dirty="0"/>
            </a:p>
          </p:txBody>
        </p:sp>
      </p:grpSp>
      <p:sp>
        <p:nvSpPr>
          <p:cNvPr id="453" name="Google Shape;453;p42"/>
          <p:cNvSpPr txBox="1"/>
          <p:nvPr/>
        </p:nvSpPr>
        <p:spPr>
          <a:xfrm>
            <a:off x="1507843" y="1555135"/>
            <a:ext cx="3821707"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1" i="0" u="none" strike="noStrike" cap="none" dirty="0">
                <a:solidFill>
                  <a:srgbClr val="24BAA2"/>
                </a:solidFill>
                <a:latin typeface="Calibri"/>
                <a:ea typeface="Calibri"/>
                <a:cs typeface="Calibri"/>
                <a:sym typeface="Calibri"/>
              </a:rPr>
              <a:t>Training Content Area</a:t>
            </a:r>
            <a:endParaRPr sz="2800" b="1" i="0" u="none" strike="noStrike" cap="none" dirty="0">
              <a:solidFill>
                <a:srgbClr val="24BAA2"/>
              </a:solidFill>
              <a:latin typeface="Calibri"/>
              <a:ea typeface="Calibri"/>
              <a:cs typeface="Calibri"/>
              <a:sym typeface="Calibri"/>
            </a:endParaRPr>
          </a:p>
        </p:txBody>
      </p:sp>
      <p:sp>
        <p:nvSpPr>
          <p:cNvPr id="454" name="Google Shape;454;p42"/>
          <p:cNvSpPr txBox="1"/>
          <p:nvPr/>
        </p:nvSpPr>
        <p:spPr>
          <a:xfrm>
            <a:off x="1543604" y="1943273"/>
            <a:ext cx="6223360" cy="1446509"/>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2200" b="1" dirty="0">
                <a:solidFill>
                  <a:srgbClr val="7F3494"/>
                </a:solidFill>
                <a:latin typeface="Calibri"/>
                <a:ea typeface="Calibri"/>
                <a:cs typeface="Calibri"/>
                <a:sym typeface="Calibri"/>
              </a:rPr>
              <a:t>Composed of </a:t>
            </a:r>
            <a:r>
              <a:rPr lang="en-US" sz="2200" b="1" i="0" u="none" strike="noStrike" cap="none" dirty="0">
                <a:solidFill>
                  <a:srgbClr val="7F3494"/>
                </a:solidFill>
                <a:latin typeface="Calibri"/>
                <a:ea typeface="Calibri"/>
                <a:cs typeface="Calibri"/>
                <a:sym typeface="Calibri"/>
              </a:rPr>
              <a:t>3 different modules, it takes an in-depth look at new technologies and their application in the care sector through a theoretical and practical methodology. </a:t>
            </a:r>
            <a:endParaRPr sz="2200" dirty="0">
              <a:solidFill>
                <a:srgbClr val="7F3494"/>
              </a:solidFill>
            </a:endParaRPr>
          </a:p>
        </p:txBody>
      </p:sp>
      <p:sp>
        <p:nvSpPr>
          <p:cNvPr id="455" name="Google Shape;455;p42"/>
          <p:cNvSpPr txBox="1"/>
          <p:nvPr/>
        </p:nvSpPr>
        <p:spPr>
          <a:xfrm>
            <a:off x="1541905" y="3354016"/>
            <a:ext cx="1186929"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1" i="0" u="none" strike="noStrike" cap="none" dirty="0">
                <a:solidFill>
                  <a:srgbClr val="24BAA2"/>
                </a:solidFill>
                <a:latin typeface="Calibri"/>
                <a:ea typeface="Calibri"/>
                <a:cs typeface="Calibri"/>
                <a:sym typeface="Calibri"/>
              </a:rPr>
              <a:t>Tools</a:t>
            </a:r>
            <a:endParaRPr sz="2800" b="1" i="0" u="none" strike="noStrike" cap="none" dirty="0">
              <a:solidFill>
                <a:srgbClr val="24BAA2"/>
              </a:solidFill>
              <a:latin typeface="Calibri"/>
              <a:ea typeface="Calibri"/>
              <a:cs typeface="Calibri"/>
              <a:sym typeface="Calibri"/>
            </a:endParaRPr>
          </a:p>
        </p:txBody>
      </p:sp>
      <p:sp>
        <p:nvSpPr>
          <p:cNvPr id="456" name="Google Shape;456;p42"/>
          <p:cNvSpPr txBox="1"/>
          <p:nvPr/>
        </p:nvSpPr>
        <p:spPr>
          <a:xfrm>
            <a:off x="1552592" y="3737318"/>
            <a:ext cx="6308756" cy="110795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2200" b="1" i="0" u="none" strike="noStrike" cap="none" dirty="0">
                <a:solidFill>
                  <a:srgbClr val="7F3494"/>
                </a:solidFill>
                <a:latin typeface="Calibri"/>
                <a:ea typeface="Calibri"/>
                <a:cs typeface="Calibri"/>
                <a:sym typeface="Calibri"/>
              </a:rPr>
              <a:t>The course provides </a:t>
            </a:r>
            <a:r>
              <a:rPr lang="en-US" sz="2200" b="1" dirty="0">
                <a:solidFill>
                  <a:srgbClr val="7F3494"/>
                </a:solidFill>
                <a:latin typeface="Calibri"/>
                <a:ea typeface="Calibri"/>
                <a:cs typeface="Calibri"/>
                <a:sym typeface="Calibri"/>
              </a:rPr>
              <a:t>an array </a:t>
            </a:r>
            <a:r>
              <a:rPr lang="en-US" sz="2200" b="1" i="0" u="none" strike="noStrike" cap="none" dirty="0">
                <a:solidFill>
                  <a:srgbClr val="7F3494"/>
                </a:solidFill>
                <a:latin typeface="Calibri"/>
                <a:ea typeface="Calibri"/>
                <a:cs typeface="Calibri"/>
                <a:sym typeface="Calibri"/>
              </a:rPr>
              <a:t>of tools (videos, infographics, manuals) to make learning easier for the student. </a:t>
            </a:r>
            <a:endParaRPr sz="2200" dirty="0">
              <a:solidFill>
                <a:srgbClr val="7F3494"/>
              </a:solidFill>
            </a:endParaRPr>
          </a:p>
        </p:txBody>
      </p:sp>
      <p:sp>
        <p:nvSpPr>
          <p:cNvPr id="457" name="Google Shape;457;p42"/>
          <p:cNvSpPr txBox="1"/>
          <p:nvPr/>
        </p:nvSpPr>
        <p:spPr>
          <a:xfrm>
            <a:off x="1519816" y="4852573"/>
            <a:ext cx="3936060"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1" i="0" u="none" strike="noStrike" cap="none" dirty="0">
                <a:solidFill>
                  <a:srgbClr val="24BAA2"/>
                </a:solidFill>
                <a:latin typeface="Calibri" panose="020F0502020204030204" pitchFamily="34" charset="0"/>
                <a:ea typeface="Calibri" panose="020F0502020204030204" pitchFamily="34" charset="0"/>
                <a:cs typeface="Calibri" panose="020F0502020204030204" pitchFamily="34" charset="0"/>
                <a:sym typeface="Arial"/>
              </a:rPr>
              <a:t>Learning Environment</a:t>
            </a:r>
            <a:endParaRPr sz="2800" b="1" i="0" u="none" strike="noStrike" cap="none" dirty="0">
              <a:solidFill>
                <a:srgbClr val="24BAA2"/>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458" name="Google Shape;458;p42"/>
          <p:cNvSpPr txBox="1"/>
          <p:nvPr/>
        </p:nvSpPr>
        <p:spPr>
          <a:xfrm>
            <a:off x="1549932" y="5296921"/>
            <a:ext cx="6439288" cy="76940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200" b="1" i="0" u="none" strike="noStrike" cap="none" dirty="0">
                <a:solidFill>
                  <a:srgbClr val="7F3494"/>
                </a:solidFill>
                <a:latin typeface="Calibri"/>
                <a:ea typeface="Calibri"/>
                <a:cs typeface="Calibri"/>
                <a:sym typeface="Calibri"/>
              </a:rPr>
              <a:t>A professional learning platform has been created to make it more accessible to any type of care worker. </a:t>
            </a:r>
            <a:endParaRPr sz="2200" dirty="0">
              <a:solidFill>
                <a:srgbClr val="7F3494"/>
              </a:solidFill>
            </a:endParaRPr>
          </a:p>
        </p:txBody>
      </p:sp>
      <p:grpSp>
        <p:nvGrpSpPr>
          <p:cNvPr id="459" name="Google Shape;459;p42"/>
          <p:cNvGrpSpPr/>
          <p:nvPr/>
        </p:nvGrpSpPr>
        <p:grpSpPr>
          <a:xfrm>
            <a:off x="572750" y="1633802"/>
            <a:ext cx="731330" cy="731330"/>
            <a:chOff x="858765" y="2076520"/>
            <a:chExt cx="731330" cy="731330"/>
          </a:xfrm>
        </p:grpSpPr>
        <p:sp>
          <p:nvSpPr>
            <p:cNvPr id="460" name="Google Shape;460;p42"/>
            <p:cNvSpPr/>
            <p:nvPr/>
          </p:nvSpPr>
          <p:spPr>
            <a:xfrm>
              <a:off x="858765" y="2076520"/>
              <a:ext cx="731330" cy="731330"/>
            </a:xfrm>
            <a:prstGeom prst="ellipse">
              <a:avLst/>
            </a:prstGeom>
            <a:solidFill>
              <a:srgbClr val="24BAA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nvGrpSpPr>
            <p:cNvPr id="461" name="Google Shape;461;p42"/>
            <p:cNvGrpSpPr/>
            <p:nvPr/>
          </p:nvGrpSpPr>
          <p:grpSpPr>
            <a:xfrm>
              <a:off x="962086" y="2183481"/>
              <a:ext cx="517408" cy="517408"/>
              <a:chOff x="5978526" y="4030663"/>
              <a:chExt cx="239713" cy="239713"/>
            </a:xfrm>
          </p:grpSpPr>
          <p:sp>
            <p:nvSpPr>
              <p:cNvPr id="462" name="Google Shape;462;p42"/>
              <p:cNvSpPr/>
              <p:nvPr/>
            </p:nvSpPr>
            <p:spPr>
              <a:xfrm>
                <a:off x="6015038" y="4056063"/>
                <a:ext cx="26988" cy="26988"/>
              </a:xfrm>
              <a:custGeom>
                <a:avLst/>
                <a:gdLst/>
                <a:ahLst/>
                <a:cxnLst/>
                <a:rect l="l" t="t" r="r" b="b"/>
                <a:pathLst>
                  <a:path w="7" h="7" extrusionOk="0">
                    <a:moveTo>
                      <a:pt x="6" y="4"/>
                    </a:moveTo>
                    <a:cubicBezTo>
                      <a:pt x="4" y="1"/>
                      <a:pt x="4" y="1"/>
                      <a:pt x="4" y="1"/>
                    </a:cubicBezTo>
                    <a:cubicBezTo>
                      <a:pt x="3" y="0"/>
                      <a:pt x="2" y="0"/>
                      <a:pt x="1" y="1"/>
                    </a:cubicBezTo>
                    <a:cubicBezTo>
                      <a:pt x="0" y="2"/>
                      <a:pt x="0" y="3"/>
                      <a:pt x="1" y="4"/>
                    </a:cubicBezTo>
                    <a:cubicBezTo>
                      <a:pt x="4" y="7"/>
                      <a:pt x="4" y="7"/>
                      <a:pt x="4" y="7"/>
                    </a:cubicBezTo>
                    <a:cubicBezTo>
                      <a:pt x="4" y="7"/>
                      <a:pt x="6" y="7"/>
                      <a:pt x="6" y="7"/>
                    </a:cubicBezTo>
                    <a:cubicBezTo>
                      <a:pt x="7" y="6"/>
                      <a:pt x="7" y="5"/>
                      <a:pt x="6" y="4"/>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3" name="Google Shape;463;p42"/>
              <p:cNvSpPr/>
              <p:nvPr/>
            </p:nvSpPr>
            <p:spPr>
              <a:xfrm>
                <a:off x="5978526" y="4135438"/>
                <a:ext cx="28575" cy="14288"/>
              </a:xfrm>
              <a:custGeom>
                <a:avLst/>
                <a:gdLst/>
                <a:ahLst/>
                <a:cxnLst/>
                <a:rect l="l" t="t" r="r" b="b"/>
                <a:pathLst>
                  <a:path w="8" h="4" extrusionOk="0">
                    <a:moveTo>
                      <a:pt x="6" y="0"/>
                    </a:moveTo>
                    <a:cubicBezTo>
                      <a:pt x="2" y="0"/>
                      <a:pt x="2" y="0"/>
                      <a:pt x="2" y="0"/>
                    </a:cubicBezTo>
                    <a:cubicBezTo>
                      <a:pt x="1" y="0"/>
                      <a:pt x="0" y="1"/>
                      <a:pt x="0" y="2"/>
                    </a:cubicBezTo>
                    <a:cubicBezTo>
                      <a:pt x="0" y="3"/>
                      <a:pt x="1" y="4"/>
                      <a:pt x="2" y="4"/>
                    </a:cubicBezTo>
                    <a:cubicBezTo>
                      <a:pt x="6" y="4"/>
                      <a:pt x="6" y="4"/>
                      <a:pt x="6" y="4"/>
                    </a:cubicBezTo>
                    <a:cubicBezTo>
                      <a:pt x="7" y="4"/>
                      <a:pt x="8" y="3"/>
                      <a:pt x="8" y="2"/>
                    </a:cubicBezTo>
                    <a:cubicBezTo>
                      <a:pt x="8" y="1"/>
                      <a:pt x="7" y="0"/>
                      <a:pt x="6"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4" name="Google Shape;464;p42"/>
              <p:cNvSpPr/>
              <p:nvPr/>
            </p:nvSpPr>
            <p:spPr>
              <a:xfrm>
                <a:off x="6188076" y="4149725"/>
                <a:ext cx="30163" cy="15875"/>
              </a:xfrm>
              <a:custGeom>
                <a:avLst/>
                <a:gdLst/>
                <a:ahLst/>
                <a:cxnLst/>
                <a:rect l="l" t="t" r="r" b="b"/>
                <a:pathLst>
                  <a:path w="8" h="4" extrusionOk="0">
                    <a:moveTo>
                      <a:pt x="6" y="0"/>
                    </a:moveTo>
                    <a:cubicBezTo>
                      <a:pt x="2" y="0"/>
                      <a:pt x="2" y="0"/>
                      <a:pt x="2" y="0"/>
                    </a:cubicBezTo>
                    <a:cubicBezTo>
                      <a:pt x="1" y="0"/>
                      <a:pt x="0" y="1"/>
                      <a:pt x="0" y="2"/>
                    </a:cubicBezTo>
                    <a:cubicBezTo>
                      <a:pt x="0" y="3"/>
                      <a:pt x="1" y="4"/>
                      <a:pt x="2" y="4"/>
                    </a:cubicBezTo>
                    <a:cubicBezTo>
                      <a:pt x="6" y="4"/>
                      <a:pt x="6" y="4"/>
                      <a:pt x="6" y="4"/>
                    </a:cubicBezTo>
                    <a:cubicBezTo>
                      <a:pt x="7" y="4"/>
                      <a:pt x="8" y="3"/>
                      <a:pt x="8" y="2"/>
                    </a:cubicBezTo>
                    <a:cubicBezTo>
                      <a:pt x="8" y="1"/>
                      <a:pt x="7" y="0"/>
                      <a:pt x="6"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5" name="Google Shape;465;p42"/>
              <p:cNvSpPr/>
              <p:nvPr/>
            </p:nvSpPr>
            <p:spPr>
              <a:xfrm>
                <a:off x="6165851" y="4067175"/>
                <a:ext cx="25400" cy="26988"/>
              </a:xfrm>
              <a:custGeom>
                <a:avLst/>
                <a:gdLst/>
                <a:ahLst/>
                <a:cxnLst/>
                <a:rect l="l" t="t" r="r" b="b"/>
                <a:pathLst>
                  <a:path w="7" h="7" extrusionOk="0">
                    <a:moveTo>
                      <a:pt x="6" y="1"/>
                    </a:moveTo>
                    <a:cubicBezTo>
                      <a:pt x="5" y="0"/>
                      <a:pt x="4" y="0"/>
                      <a:pt x="3" y="1"/>
                    </a:cubicBezTo>
                    <a:cubicBezTo>
                      <a:pt x="0" y="4"/>
                      <a:pt x="0" y="4"/>
                      <a:pt x="0" y="4"/>
                    </a:cubicBezTo>
                    <a:cubicBezTo>
                      <a:pt x="0" y="4"/>
                      <a:pt x="0" y="6"/>
                      <a:pt x="0" y="6"/>
                    </a:cubicBezTo>
                    <a:cubicBezTo>
                      <a:pt x="1" y="7"/>
                      <a:pt x="2" y="7"/>
                      <a:pt x="3" y="6"/>
                    </a:cubicBezTo>
                    <a:cubicBezTo>
                      <a:pt x="6" y="4"/>
                      <a:pt x="6" y="4"/>
                      <a:pt x="6" y="4"/>
                    </a:cubicBezTo>
                    <a:cubicBezTo>
                      <a:pt x="7" y="3"/>
                      <a:pt x="7" y="2"/>
                      <a:pt x="6" y="1"/>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6" name="Google Shape;466;p42"/>
              <p:cNvSpPr/>
              <p:nvPr/>
            </p:nvSpPr>
            <p:spPr>
              <a:xfrm>
                <a:off x="6097588" y="4030663"/>
                <a:ext cx="15875" cy="28575"/>
              </a:xfrm>
              <a:custGeom>
                <a:avLst/>
                <a:gdLst/>
                <a:ahLst/>
                <a:cxnLst/>
                <a:rect l="l" t="t" r="r" b="b"/>
                <a:pathLst>
                  <a:path w="4" h="8" extrusionOk="0">
                    <a:moveTo>
                      <a:pt x="2" y="8"/>
                    </a:moveTo>
                    <a:cubicBezTo>
                      <a:pt x="3" y="8"/>
                      <a:pt x="3" y="8"/>
                      <a:pt x="3" y="7"/>
                    </a:cubicBezTo>
                    <a:cubicBezTo>
                      <a:pt x="4" y="7"/>
                      <a:pt x="4" y="7"/>
                      <a:pt x="4" y="6"/>
                    </a:cubicBezTo>
                    <a:cubicBezTo>
                      <a:pt x="4" y="2"/>
                      <a:pt x="4" y="2"/>
                      <a:pt x="4" y="2"/>
                    </a:cubicBezTo>
                    <a:cubicBezTo>
                      <a:pt x="4" y="1"/>
                      <a:pt x="3" y="0"/>
                      <a:pt x="2" y="0"/>
                    </a:cubicBezTo>
                    <a:cubicBezTo>
                      <a:pt x="1" y="0"/>
                      <a:pt x="0" y="1"/>
                      <a:pt x="0" y="1"/>
                    </a:cubicBezTo>
                    <a:cubicBezTo>
                      <a:pt x="0" y="2"/>
                      <a:pt x="0" y="2"/>
                      <a:pt x="0" y="2"/>
                    </a:cubicBezTo>
                    <a:cubicBezTo>
                      <a:pt x="0" y="6"/>
                      <a:pt x="0" y="6"/>
                      <a:pt x="0" y="6"/>
                    </a:cubicBezTo>
                    <a:cubicBezTo>
                      <a:pt x="0" y="7"/>
                      <a:pt x="1" y="8"/>
                      <a:pt x="2" y="8"/>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7" name="Google Shape;467;p42"/>
              <p:cNvSpPr/>
              <p:nvPr/>
            </p:nvSpPr>
            <p:spPr>
              <a:xfrm>
                <a:off x="6037263" y="4089400"/>
                <a:ext cx="120650" cy="136525"/>
              </a:xfrm>
              <a:custGeom>
                <a:avLst/>
                <a:gdLst/>
                <a:ahLst/>
                <a:cxnLst/>
                <a:rect l="l" t="t" r="r" b="b"/>
                <a:pathLst>
                  <a:path w="32" h="36" extrusionOk="0">
                    <a:moveTo>
                      <a:pt x="16" y="0"/>
                    </a:moveTo>
                    <a:cubicBezTo>
                      <a:pt x="7" y="0"/>
                      <a:pt x="0" y="7"/>
                      <a:pt x="0" y="16"/>
                    </a:cubicBezTo>
                    <a:cubicBezTo>
                      <a:pt x="0" y="22"/>
                      <a:pt x="3" y="27"/>
                      <a:pt x="8" y="30"/>
                    </a:cubicBezTo>
                    <a:cubicBezTo>
                      <a:pt x="8" y="36"/>
                      <a:pt x="8" y="36"/>
                      <a:pt x="8" y="36"/>
                    </a:cubicBezTo>
                    <a:cubicBezTo>
                      <a:pt x="24" y="36"/>
                      <a:pt x="24" y="36"/>
                      <a:pt x="24" y="36"/>
                    </a:cubicBezTo>
                    <a:cubicBezTo>
                      <a:pt x="24" y="30"/>
                      <a:pt x="24" y="30"/>
                      <a:pt x="24" y="30"/>
                    </a:cubicBezTo>
                    <a:cubicBezTo>
                      <a:pt x="29" y="27"/>
                      <a:pt x="32" y="22"/>
                      <a:pt x="32" y="16"/>
                    </a:cubicBezTo>
                    <a:cubicBezTo>
                      <a:pt x="32" y="7"/>
                      <a:pt x="25" y="0"/>
                      <a:pt x="16" y="0"/>
                    </a:cubicBezTo>
                    <a:close/>
                    <a:moveTo>
                      <a:pt x="22" y="26"/>
                    </a:moveTo>
                    <a:cubicBezTo>
                      <a:pt x="20" y="27"/>
                      <a:pt x="20" y="27"/>
                      <a:pt x="20" y="27"/>
                    </a:cubicBezTo>
                    <a:cubicBezTo>
                      <a:pt x="20" y="30"/>
                      <a:pt x="20" y="30"/>
                      <a:pt x="20" y="30"/>
                    </a:cubicBezTo>
                    <a:cubicBezTo>
                      <a:pt x="20" y="32"/>
                      <a:pt x="20" y="32"/>
                      <a:pt x="20" y="32"/>
                    </a:cubicBezTo>
                    <a:cubicBezTo>
                      <a:pt x="12" y="32"/>
                      <a:pt x="12" y="32"/>
                      <a:pt x="12" y="32"/>
                    </a:cubicBezTo>
                    <a:cubicBezTo>
                      <a:pt x="12" y="30"/>
                      <a:pt x="12" y="30"/>
                      <a:pt x="12" y="30"/>
                    </a:cubicBezTo>
                    <a:cubicBezTo>
                      <a:pt x="12" y="27"/>
                      <a:pt x="12" y="27"/>
                      <a:pt x="12" y="27"/>
                    </a:cubicBezTo>
                    <a:cubicBezTo>
                      <a:pt x="10" y="26"/>
                      <a:pt x="10" y="26"/>
                      <a:pt x="10" y="26"/>
                    </a:cubicBezTo>
                    <a:cubicBezTo>
                      <a:pt x="6" y="24"/>
                      <a:pt x="4" y="20"/>
                      <a:pt x="4" y="16"/>
                    </a:cubicBezTo>
                    <a:cubicBezTo>
                      <a:pt x="4" y="9"/>
                      <a:pt x="9" y="4"/>
                      <a:pt x="16" y="4"/>
                    </a:cubicBezTo>
                    <a:cubicBezTo>
                      <a:pt x="23" y="4"/>
                      <a:pt x="28" y="9"/>
                      <a:pt x="28" y="16"/>
                    </a:cubicBezTo>
                    <a:cubicBezTo>
                      <a:pt x="28" y="20"/>
                      <a:pt x="26" y="24"/>
                      <a:pt x="22" y="26"/>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8" name="Google Shape;468;p42"/>
              <p:cNvSpPr/>
              <p:nvPr/>
            </p:nvSpPr>
            <p:spPr>
              <a:xfrm>
                <a:off x="6067426" y="4240213"/>
                <a:ext cx="60325" cy="30163"/>
              </a:xfrm>
              <a:custGeom>
                <a:avLst/>
                <a:gdLst/>
                <a:ahLst/>
                <a:cxnLst/>
                <a:rect l="l" t="t" r="r" b="b"/>
                <a:pathLst>
                  <a:path w="16" h="8" extrusionOk="0">
                    <a:moveTo>
                      <a:pt x="0" y="4"/>
                    </a:moveTo>
                    <a:cubicBezTo>
                      <a:pt x="4" y="4"/>
                      <a:pt x="4" y="4"/>
                      <a:pt x="4" y="4"/>
                    </a:cubicBezTo>
                    <a:cubicBezTo>
                      <a:pt x="4" y="4"/>
                      <a:pt x="4" y="4"/>
                      <a:pt x="4" y="4"/>
                    </a:cubicBezTo>
                    <a:cubicBezTo>
                      <a:pt x="4" y="6"/>
                      <a:pt x="6" y="8"/>
                      <a:pt x="8" y="8"/>
                    </a:cubicBezTo>
                    <a:cubicBezTo>
                      <a:pt x="10" y="8"/>
                      <a:pt x="12" y="6"/>
                      <a:pt x="12" y="4"/>
                    </a:cubicBezTo>
                    <a:cubicBezTo>
                      <a:pt x="12" y="4"/>
                      <a:pt x="12" y="4"/>
                      <a:pt x="12" y="4"/>
                    </a:cubicBezTo>
                    <a:cubicBezTo>
                      <a:pt x="16" y="4"/>
                      <a:pt x="16" y="4"/>
                      <a:pt x="16" y="4"/>
                    </a:cubicBezTo>
                    <a:cubicBezTo>
                      <a:pt x="16" y="0"/>
                      <a:pt x="16" y="0"/>
                      <a:pt x="16" y="0"/>
                    </a:cubicBezTo>
                    <a:cubicBezTo>
                      <a:pt x="0" y="0"/>
                      <a:pt x="0" y="0"/>
                      <a:pt x="0" y="0"/>
                    </a:cubicBezTo>
                    <a:lnTo>
                      <a:pt x="0" y="4"/>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grpSp>
        <p:nvGrpSpPr>
          <p:cNvPr id="469" name="Google Shape;469;p42"/>
          <p:cNvGrpSpPr/>
          <p:nvPr/>
        </p:nvGrpSpPr>
        <p:grpSpPr>
          <a:xfrm>
            <a:off x="577167" y="5083385"/>
            <a:ext cx="731330" cy="731330"/>
            <a:chOff x="856963" y="4807884"/>
            <a:chExt cx="731330" cy="731330"/>
          </a:xfrm>
        </p:grpSpPr>
        <p:sp>
          <p:nvSpPr>
            <p:cNvPr id="470" name="Google Shape;470;p42"/>
            <p:cNvSpPr/>
            <p:nvPr/>
          </p:nvSpPr>
          <p:spPr>
            <a:xfrm>
              <a:off x="856963" y="4807884"/>
              <a:ext cx="731330" cy="731330"/>
            </a:xfrm>
            <a:prstGeom prst="ellipse">
              <a:avLst/>
            </a:prstGeom>
            <a:solidFill>
              <a:srgbClr val="24BAA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nvGrpSpPr>
            <p:cNvPr id="471" name="Google Shape;471;p42"/>
            <p:cNvGrpSpPr/>
            <p:nvPr/>
          </p:nvGrpSpPr>
          <p:grpSpPr>
            <a:xfrm rot="2700000">
              <a:off x="1073865" y="4925675"/>
              <a:ext cx="287901" cy="501715"/>
              <a:chOff x="4732338" y="4783138"/>
              <a:chExt cx="703263" cy="1225551"/>
            </a:xfrm>
          </p:grpSpPr>
          <p:sp>
            <p:nvSpPr>
              <p:cNvPr id="472" name="Google Shape;472;p42"/>
              <p:cNvSpPr/>
              <p:nvPr/>
            </p:nvSpPr>
            <p:spPr>
              <a:xfrm>
                <a:off x="4732338" y="4783138"/>
                <a:ext cx="703263" cy="1173163"/>
              </a:xfrm>
              <a:custGeom>
                <a:avLst/>
                <a:gdLst/>
                <a:ahLst/>
                <a:cxnLst/>
                <a:rect l="l" t="t" r="r" b="b"/>
                <a:pathLst>
                  <a:path w="184" h="310" extrusionOk="0">
                    <a:moveTo>
                      <a:pt x="50" y="310"/>
                    </a:moveTo>
                    <a:cubicBezTo>
                      <a:pt x="32" y="282"/>
                      <a:pt x="32" y="282"/>
                      <a:pt x="32" y="282"/>
                    </a:cubicBezTo>
                    <a:cubicBezTo>
                      <a:pt x="28" y="276"/>
                      <a:pt x="0" y="230"/>
                      <a:pt x="10" y="199"/>
                    </a:cubicBezTo>
                    <a:cubicBezTo>
                      <a:pt x="14" y="187"/>
                      <a:pt x="24" y="178"/>
                      <a:pt x="39" y="171"/>
                    </a:cubicBezTo>
                    <a:cubicBezTo>
                      <a:pt x="33" y="151"/>
                      <a:pt x="30" y="132"/>
                      <a:pt x="30" y="116"/>
                    </a:cubicBezTo>
                    <a:cubicBezTo>
                      <a:pt x="30" y="102"/>
                      <a:pt x="32" y="87"/>
                      <a:pt x="36" y="73"/>
                    </a:cubicBezTo>
                    <a:cubicBezTo>
                      <a:pt x="36" y="72"/>
                      <a:pt x="36" y="72"/>
                      <a:pt x="36" y="72"/>
                    </a:cubicBezTo>
                    <a:cubicBezTo>
                      <a:pt x="50" y="35"/>
                      <a:pt x="77" y="0"/>
                      <a:pt x="92" y="0"/>
                    </a:cubicBezTo>
                    <a:cubicBezTo>
                      <a:pt x="107" y="0"/>
                      <a:pt x="134" y="35"/>
                      <a:pt x="148" y="72"/>
                    </a:cubicBezTo>
                    <a:cubicBezTo>
                      <a:pt x="148" y="73"/>
                      <a:pt x="148" y="73"/>
                      <a:pt x="148" y="73"/>
                    </a:cubicBezTo>
                    <a:cubicBezTo>
                      <a:pt x="152" y="87"/>
                      <a:pt x="155" y="102"/>
                      <a:pt x="155" y="116"/>
                    </a:cubicBezTo>
                    <a:cubicBezTo>
                      <a:pt x="155" y="132"/>
                      <a:pt x="152" y="151"/>
                      <a:pt x="145" y="171"/>
                    </a:cubicBezTo>
                    <a:cubicBezTo>
                      <a:pt x="160" y="178"/>
                      <a:pt x="170" y="187"/>
                      <a:pt x="174" y="199"/>
                    </a:cubicBezTo>
                    <a:cubicBezTo>
                      <a:pt x="184" y="230"/>
                      <a:pt x="156" y="276"/>
                      <a:pt x="153" y="282"/>
                    </a:cubicBezTo>
                    <a:cubicBezTo>
                      <a:pt x="134" y="310"/>
                      <a:pt x="134" y="310"/>
                      <a:pt x="134" y="310"/>
                    </a:cubicBezTo>
                    <a:cubicBezTo>
                      <a:pt x="134" y="276"/>
                      <a:pt x="134" y="276"/>
                      <a:pt x="134" y="276"/>
                    </a:cubicBezTo>
                    <a:cubicBezTo>
                      <a:pt x="134" y="262"/>
                      <a:pt x="128" y="248"/>
                      <a:pt x="118" y="239"/>
                    </a:cubicBezTo>
                    <a:cubicBezTo>
                      <a:pt x="118" y="239"/>
                      <a:pt x="118" y="239"/>
                      <a:pt x="118" y="240"/>
                    </a:cubicBezTo>
                    <a:cubicBezTo>
                      <a:pt x="115" y="246"/>
                      <a:pt x="115" y="246"/>
                      <a:pt x="115" y="246"/>
                    </a:cubicBezTo>
                    <a:cubicBezTo>
                      <a:pt x="108" y="245"/>
                      <a:pt x="108" y="245"/>
                      <a:pt x="108" y="245"/>
                    </a:cubicBezTo>
                    <a:cubicBezTo>
                      <a:pt x="98" y="245"/>
                      <a:pt x="87" y="245"/>
                      <a:pt x="76" y="245"/>
                    </a:cubicBezTo>
                    <a:cubicBezTo>
                      <a:pt x="69" y="246"/>
                      <a:pt x="69" y="246"/>
                      <a:pt x="69" y="246"/>
                    </a:cubicBezTo>
                    <a:cubicBezTo>
                      <a:pt x="66" y="240"/>
                      <a:pt x="66" y="240"/>
                      <a:pt x="66" y="240"/>
                    </a:cubicBezTo>
                    <a:cubicBezTo>
                      <a:pt x="66" y="239"/>
                      <a:pt x="66" y="239"/>
                      <a:pt x="66" y="239"/>
                    </a:cubicBezTo>
                    <a:cubicBezTo>
                      <a:pt x="56" y="249"/>
                      <a:pt x="50" y="262"/>
                      <a:pt x="50" y="276"/>
                    </a:cubicBezTo>
                    <a:lnTo>
                      <a:pt x="50" y="310"/>
                    </a:lnTo>
                    <a:close/>
                    <a:moveTo>
                      <a:pt x="55" y="79"/>
                    </a:moveTo>
                    <a:cubicBezTo>
                      <a:pt x="52" y="91"/>
                      <a:pt x="50" y="104"/>
                      <a:pt x="50" y="116"/>
                    </a:cubicBezTo>
                    <a:cubicBezTo>
                      <a:pt x="50" y="132"/>
                      <a:pt x="53" y="152"/>
                      <a:pt x="61" y="174"/>
                    </a:cubicBezTo>
                    <a:cubicBezTo>
                      <a:pt x="64" y="184"/>
                      <a:pt x="64" y="184"/>
                      <a:pt x="64" y="184"/>
                    </a:cubicBezTo>
                    <a:cubicBezTo>
                      <a:pt x="54" y="187"/>
                      <a:pt x="54" y="187"/>
                      <a:pt x="54" y="187"/>
                    </a:cubicBezTo>
                    <a:cubicBezTo>
                      <a:pt x="45" y="190"/>
                      <a:pt x="33" y="196"/>
                      <a:pt x="29" y="205"/>
                    </a:cubicBezTo>
                    <a:cubicBezTo>
                      <a:pt x="26" y="216"/>
                      <a:pt x="30" y="233"/>
                      <a:pt x="36" y="247"/>
                    </a:cubicBezTo>
                    <a:cubicBezTo>
                      <a:pt x="42" y="234"/>
                      <a:pt x="52" y="223"/>
                      <a:pt x="65" y="215"/>
                    </a:cubicBezTo>
                    <a:cubicBezTo>
                      <a:pt x="74" y="209"/>
                      <a:pt x="74" y="209"/>
                      <a:pt x="74" y="209"/>
                    </a:cubicBezTo>
                    <a:cubicBezTo>
                      <a:pt x="79" y="219"/>
                      <a:pt x="79" y="219"/>
                      <a:pt x="79" y="219"/>
                    </a:cubicBezTo>
                    <a:cubicBezTo>
                      <a:pt x="80" y="221"/>
                      <a:pt x="81" y="223"/>
                      <a:pt x="82" y="225"/>
                    </a:cubicBezTo>
                    <a:cubicBezTo>
                      <a:pt x="89" y="225"/>
                      <a:pt x="96" y="225"/>
                      <a:pt x="103" y="225"/>
                    </a:cubicBezTo>
                    <a:cubicBezTo>
                      <a:pt x="104" y="223"/>
                      <a:pt x="105" y="221"/>
                      <a:pt x="105" y="219"/>
                    </a:cubicBezTo>
                    <a:cubicBezTo>
                      <a:pt x="110" y="209"/>
                      <a:pt x="110" y="209"/>
                      <a:pt x="110" y="209"/>
                    </a:cubicBezTo>
                    <a:cubicBezTo>
                      <a:pt x="120" y="215"/>
                      <a:pt x="120" y="215"/>
                      <a:pt x="120" y="215"/>
                    </a:cubicBezTo>
                    <a:cubicBezTo>
                      <a:pt x="133" y="223"/>
                      <a:pt x="142" y="234"/>
                      <a:pt x="148" y="247"/>
                    </a:cubicBezTo>
                    <a:cubicBezTo>
                      <a:pt x="154" y="233"/>
                      <a:pt x="159" y="216"/>
                      <a:pt x="155" y="205"/>
                    </a:cubicBezTo>
                    <a:cubicBezTo>
                      <a:pt x="152" y="196"/>
                      <a:pt x="140" y="190"/>
                      <a:pt x="130" y="187"/>
                    </a:cubicBezTo>
                    <a:cubicBezTo>
                      <a:pt x="120" y="184"/>
                      <a:pt x="120" y="184"/>
                      <a:pt x="120" y="184"/>
                    </a:cubicBezTo>
                    <a:cubicBezTo>
                      <a:pt x="123" y="174"/>
                      <a:pt x="123" y="174"/>
                      <a:pt x="123" y="174"/>
                    </a:cubicBezTo>
                    <a:cubicBezTo>
                      <a:pt x="131" y="152"/>
                      <a:pt x="135" y="132"/>
                      <a:pt x="135" y="116"/>
                    </a:cubicBezTo>
                    <a:cubicBezTo>
                      <a:pt x="135" y="104"/>
                      <a:pt x="133" y="91"/>
                      <a:pt x="129" y="79"/>
                    </a:cubicBezTo>
                    <a:cubicBezTo>
                      <a:pt x="117" y="47"/>
                      <a:pt x="99" y="26"/>
                      <a:pt x="92" y="21"/>
                    </a:cubicBezTo>
                    <a:cubicBezTo>
                      <a:pt x="85" y="26"/>
                      <a:pt x="67" y="47"/>
                      <a:pt x="55" y="79"/>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73" name="Google Shape;473;p42"/>
              <p:cNvSpPr/>
              <p:nvPr/>
            </p:nvSpPr>
            <p:spPr>
              <a:xfrm>
                <a:off x="4960938" y="5127626"/>
                <a:ext cx="244475" cy="241300"/>
              </a:xfrm>
              <a:custGeom>
                <a:avLst/>
                <a:gdLst/>
                <a:ahLst/>
                <a:cxnLst/>
                <a:rect l="l" t="t" r="r" b="b"/>
                <a:pathLst>
                  <a:path w="64" h="64" extrusionOk="0">
                    <a:moveTo>
                      <a:pt x="32" y="64"/>
                    </a:moveTo>
                    <a:cubicBezTo>
                      <a:pt x="14" y="64"/>
                      <a:pt x="0" y="50"/>
                      <a:pt x="0" y="32"/>
                    </a:cubicBezTo>
                    <a:cubicBezTo>
                      <a:pt x="0" y="14"/>
                      <a:pt x="14" y="0"/>
                      <a:pt x="32" y="0"/>
                    </a:cubicBezTo>
                    <a:cubicBezTo>
                      <a:pt x="50" y="0"/>
                      <a:pt x="64" y="14"/>
                      <a:pt x="64" y="32"/>
                    </a:cubicBezTo>
                    <a:cubicBezTo>
                      <a:pt x="64" y="50"/>
                      <a:pt x="50" y="64"/>
                      <a:pt x="32" y="64"/>
                    </a:cubicBezTo>
                    <a:close/>
                    <a:moveTo>
                      <a:pt x="32" y="12"/>
                    </a:moveTo>
                    <a:cubicBezTo>
                      <a:pt x="21" y="12"/>
                      <a:pt x="12" y="21"/>
                      <a:pt x="12" y="32"/>
                    </a:cubicBezTo>
                    <a:cubicBezTo>
                      <a:pt x="12" y="43"/>
                      <a:pt x="21" y="52"/>
                      <a:pt x="32" y="52"/>
                    </a:cubicBezTo>
                    <a:cubicBezTo>
                      <a:pt x="43" y="52"/>
                      <a:pt x="52" y="43"/>
                      <a:pt x="52" y="32"/>
                    </a:cubicBezTo>
                    <a:cubicBezTo>
                      <a:pt x="52" y="21"/>
                      <a:pt x="43" y="12"/>
                      <a:pt x="32" y="12"/>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74" name="Google Shape;474;p42"/>
              <p:cNvSpPr/>
              <p:nvPr/>
            </p:nvSpPr>
            <p:spPr>
              <a:xfrm>
                <a:off x="4973641" y="5649914"/>
                <a:ext cx="225425" cy="358775"/>
              </a:xfrm>
              <a:custGeom>
                <a:avLst/>
                <a:gdLst/>
                <a:ahLst/>
                <a:cxnLst/>
                <a:rect l="l" t="t" r="r" b="b"/>
                <a:pathLst>
                  <a:path w="59" h="95" extrusionOk="0">
                    <a:moveTo>
                      <a:pt x="29" y="95"/>
                    </a:moveTo>
                    <a:cubicBezTo>
                      <a:pt x="24" y="85"/>
                      <a:pt x="24" y="85"/>
                      <a:pt x="24" y="85"/>
                    </a:cubicBezTo>
                    <a:cubicBezTo>
                      <a:pt x="20" y="77"/>
                      <a:pt x="0" y="38"/>
                      <a:pt x="0" y="26"/>
                    </a:cubicBezTo>
                    <a:cubicBezTo>
                      <a:pt x="0" y="12"/>
                      <a:pt x="13" y="0"/>
                      <a:pt x="29" y="0"/>
                    </a:cubicBezTo>
                    <a:cubicBezTo>
                      <a:pt x="45" y="0"/>
                      <a:pt x="59" y="12"/>
                      <a:pt x="59" y="26"/>
                    </a:cubicBezTo>
                    <a:cubicBezTo>
                      <a:pt x="59" y="38"/>
                      <a:pt x="39" y="77"/>
                      <a:pt x="34" y="85"/>
                    </a:cubicBezTo>
                    <a:lnTo>
                      <a:pt x="29" y="95"/>
                    </a:lnTo>
                    <a:close/>
                    <a:moveTo>
                      <a:pt x="29" y="12"/>
                    </a:moveTo>
                    <a:cubicBezTo>
                      <a:pt x="19" y="12"/>
                      <a:pt x="12" y="18"/>
                      <a:pt x="12" y="26"/>
                    </a:cubicBezTo>
                    <a:cubicBezTo>
                      <a:pt x="12" y="31"/>
                      <a:pt x="20" y="50"/>
                      <a:pt x="29" y="69"/>
                    </a:cubicBezTo>
                    <a:cubicBezTo>
                      <a:pt x="38" y="50"/>
                      <a:pt x="47" y="31"/>
                      <a:pt x="47" y="26"/>
                    </a:cubicBezTo>
                    <a:cubicBezTo>
                      <a:pt x="47" y="18"/>
                      <a:pt x="39" y="12"/>
                      <a:pt x="29" y="12"/>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grpSp>
        <p:nvGrpSpPr>
          <p:cNvPr id="475" name="Google Shape;475;p42"/>
          <p:cNvGrpSpPr/>
          <p:nvPr/>
        </p:nvGrpSpPr>
        <p:grpSpPr>
          <a:xfrm>
            <a:off x="572750" y="3566483"/>
            <a:ext cx="731330" cy="731330"/>
            <a:chOff x="856963" y="3442202"/>
            <a:chExt cx="731330" cy="731330"/>
          </a:xfrm>
        </p:grpSpPr>
        <p:sp>
          <p:nvSpPr>
            <p:cNvPr id="476" name="Google Shape;476;p42"/>
            <p:cNvSpPr/>
            <p:nvPr/>
          </p:nvSpPr>
          <p:spPr>
            <a:xfrm>
              <a:off x="856963" y="3442202"/>
              <a:ext cx="731330" cy="731330"/>
            </a:xfrm>
            <a:prstGeom prst="ellipse">
              <a:avLst/>
            </a:prstGeom>
            <a:solidFill>
              <a:srgbClr val="7030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nvGrpSpPr>
            <p:cNvPr id="477" name="Google Shape;477;p42"/>
            <p:cNvGrpSpPr/>
            <p:nvPr/>
          </p:nvGrpSpPr>
          <p:grpSpPr>
            <a:xfrm>
              <a:off x="1011116" y="3561803"/>
              <a:ext cx="417024" cy="475193"/>
              <a:chOff x="4616451" y="1741488"/>
              <a:chExt cx="2959100" cy="3371850"/>
            </a:xfrm>
          </p:grpSpPr>
          <p:sp>
            <p:nvSpPr>
              <p:cNvPr id="478" name="Google Shape;478;p42"/>
              <p:cNvSpPr/>
              <p:nvPr/>
            </p:nvSpPr>
            <p:spPr>
              <a:xfrm>
                <a:off x="4616451" y="1741488"/>
                <a:ext cx="2959100" cy="3371850"/>
              </a:xfrm>
              <a:custGeom>
                <a:avLst/>
                <a:gdLst/>
                <a:ahLst/>
                <a:cxnLst/>
                <a:rect l="l" t="t" r="r" b="b"/>
                <a:pathLst>
                  <a:path w="786" h="896" extrusionOk="0">
                    <a:moveTo>
                      <a:pt x="706" y="118"/>
                    </a:moveTo>
                    <a:cubicBezTo>
                      <a:pt x="672" y="79"/>
                      <a:pt x="629" y="49"/>
                      <a:pt x="578" y="28"/>
                    </a:cubicBezTo>
                    <a:cubicBezTo>
                      <a:pt x="531" y="10"/>
                      <a:pt x="478" y="0"/>
                      <a:pt x="425" y="0"/>
                    </a:cubicBezTo>
                    <a:cubicBezTo>
                      <a:pt x="346" y="0"/>
                      <a:pt x="268" y="21"/>
                      <a:pt x="205" y="59"/>
                    </a:cubicBezTo>
                    <a:cubicBezTo>
                      <a:pt x="171" y="79"/>
                      <a:pt x="142" y="104"/>
                      <a:pt x="119" y="133"/>
                    </a:cubicBezTo>
                    <a:cubicBezTo>
                      <a:pt x="94" y="164"/>
                      <a:pt x="77" y="198"/>
                      <a:pt x="67" y="236"/>
                    </a:cubicBezTo>
                    <a:cubicBezTo>
                      <a:pt x="59" y="268"/>
                      <a:pt x="58" y="305"/>
                      <a:pt x="65" y="335"/>
                    </a:cubicBezTo>
                    <a:cubicBezTo>
                      <a:pt x="68" y="346"/>
                      <a:pt x="68" y="346"/>
                      <a:pt x="68" y="346"/>
                    </a:cubicBezTo>
                    <a:cubicBezTo>
                      <a:pt x="68" y="349"/>
                      <a:pt x="69" y="352"/>
                      <a:pt x="70" y="354"/>
                    </a:cubicBezTo>
                    <a:cubicBezTo>
                      <a:pt x="70" y="355"/>
                      <a:pt x="70" y="356"/>
                      <a:pt x="70" y="356"/>
                    </a:cubicBezTo>
                    <a:cubicBezTo>
                      <a:pt x="68" y="360"/>
                      <a:pt x="68" y="360"/>
                      <a:pt x="68" y="360"/>
                    </a:cubicBezTo>
                    <a:cubicBezTo>
                      <a:pt x="61" y="375"/>
                      <a:pt x="50" y="390"/>
                      <a:pt x="39" y="406"/>
                    </a:cubicBezTo>
                    <a:cubicBezTo>
                      <a:pt x="31" y="417"/>
                      <a:pt x="22" y="428"/>
                      <a:pt x="14" y="441"/>
                    </a:cubicBezTo>
                    <a:cubicBezTo>
                      <a:pt x="14" y="441"/>
                      <a:pt x="14" y="441"/>
                      <a:pt x="14" y="441"/>
                    </a:cubicBezTo>
                    <a:cubicBezTo>
                      <a:pt x="14" y="441"/>
                      <a:pt x="14" y="441"/>
                      <a:pt x="14" y="441"/>
                    </a:cubicBezTo>
                    <a:cubicBezTo>
                      <a:pt x="14" y="442"/>
                      <a:pt x="14" y="442"/>
                      <a:pt x="14" y="442"/>
                    </a:cubicBezTo>
                    <a:cubicBezTo>
                      <a:pt x="3" y="459"/>
                      <a:pt x="0" y="481"/>
                      <a:pt x="6" y="501"/>
                    </a:cubicBezTo>
                    <a:cubicBezTo>
                      <a:pt x="11" y="517"/>
                      <a:pt x="22" y="531"/>
                      <a:pt x="36" y="540"/>
                    </a:cubicBezTo>
                    <a:cubicBezTo>
                      <a:pt x="35" y="553"/>
                      <a:pt x="37" y="565"/>
                      <a:pt x="43" y="576"/>
                    </a:cubicBezTo>
                    <a:cubicBezTo>
                      <a:pt x="45" y="580"/>
                      <a:pt x="47" y="584"/>
                      <a:pt x="50" y="587"/>
                    </a:cubicBezTo>
                    <a:cubicBezTo>
                      <a:pt x="48" y="603"/>
                      <a:pt x="52" y="619"/>
                      <a:pt x="62" y="632"/>
                    </a:cubicBezTo>
                    <a:cubicBezTo>
                      <a:pt x="75" y="649"/>
                      <a:pt x="75" y="649"/>
                      <a:pt x="75" y="649"/>
                    </a:cubicBezTo>
                    <a:cubicBezTo>
                      <a:pt x="75" y="652"/>
                      <a:pt x="75" y="654"/>
                      <a:pt x="74" y="657"/>
                    </a:cubicBezTo>
                    <a:cubicBezTo>
                      <a:pt x="74" y="667"/>
                      <a:pt x="73" y="680"/>
                      <a:pt x="74" y="694"/>
                    </a:cubicBezTo>
                    <a:cubicBezTo>
                      <a:pt x="77" y="715"/>
                      <a:pt x="85" y="732"/>
                      <a:pt x="97" y="746"/>
                    </a:cubicBezTo>
                    <a:cubicBezTo>
                      <a:pt x="114" y="764"/>
                      <a:pt x="139" y="773"/>
                      <a:pt x="169" y="773"/>
                    </a:cubicBezTo>
                    <a:cubicBezTo>
                      <a:pt x="189" y="773"/>
                      <a:pt x="212" y="769"/>
                      <a:pt x="240" y="761"/>
                    </a:cubicBezTo>
                    <a:cubicBezTo>
                      <a:pt x="241" y="779"/>
                      <a:pt x="243" y="801"/>
                      <a:pt x="244" y="830"/>
                    </a:cubicBezTo>
                    <a:cubicBezTo>
                      <a:pt x="246" y="867"/>
                      <a:pt x="276" y="896"/>
                      <a:pt x="313" y="896"/>
                    </a:cubicBezTo>
                    <a:cubicBezTo>
                      <a:pt x="618" y="896"/>
                      <a:pt x="618" y="896"/>
                      <a:pt x="618" y="896"/>
                    </a:cubicBezTo>
                    <a:cubicBezTo>
                      <a:pt x="638" y="896"/>
                      <a:pt x="658" y="887"/>
                      <a:pt x="671" y="871"/>
                    </a:cubicBezTo>
                    <a:cubicBezTo>
                      <a:pt x="684" y="855"/>
                      <a:pt x="690" y="834"/>
                      <a:pt x="686" y="814"/>
                    </a:cubicBezTo>
                    <a:cubicBezTo>
                      <a:pt x="658" y="658"/>
                      <a:pt x="658" y="658"/>
                      <a:pt x="658" y="658"/>
                    </a:cubicBezTo>
                    <a:cubicBezTo>
                      <a:pt x="657" y="650"/>
                      <a:pt x="659" y="643"/>
                      <a:pt x="664" y="637"/>
                    </a:cubicBezTo>
                    <a:cubicBezTo>
                      <a:pt x="686" y="610"/>
                      <a:pt x="712" y="578"/>
                      <a:pt x="733" y="541"/>
                    </a:cubicBezTo>
                    <a:cubicBezTo>
                      <a:pt x="756" y="501"/>
                      <a:pt x="770" y="460"/>
                      <a:pt x="777" y="417"/>
                    </a:cubicBezTo>
                    <a:cubicBezTo>
                      <a:pt x="786" y="355"/>
                      <a:pt x="784" y="298"/>
                      <a:pt x="772" y="247"/>
                    </a:cubicBezTo>
                    <a:cubicBezTo>
                      <a:pt x="759" y="198"/>
                      <a:pt x="737" y="154"/>
                      <a:pt x="706" y="118"/>
                    </a:cubicBezTo>
                    <a:close/>
                    <a:moveTo>
                      <a:pt x="729" y="410"/>
                    </a:moveTo>
                    <a:cubicBezTo>
                      <a:pt x="717" y="491"/>
                      <a:pt x="674" y="550"/>
                      <a:pt x="627" y="606"/>
                    </a:cubicBezTo>
                    <a:cubicBezTo>
                      <a:pt x="613" y="622"/>
                      <a:pt x="607" y="645"/>
                      <a:pt x="611" y="666"/>
                    </a:cubicBezTo>
                    <a:cubicBezTo>
                      <a:pt x="639" y="823"/>
                      <a:pt x="639" y="823"/>
                      <a:pt x="639" y="823"/>
                    </a:cubicBezTo>
                    <a:cubicBezTo>
                      <a:pt x="640" y="829"/>
                      <a:pt x="638" y="835"/>
                      <a:pt x="634" y="840"/>
                    </a:cubicBezTo>
                    <a:cubicBezTo>
                      <a:pt x="630" y="845"/>
                      <a:pt x="624" y="847"/>
                      <a:pt x="618" y="847"/>
                    </a:cubicBezTo>
                    <a:cubicBezTo>
                      <a:pt x="313" y="847"/>
                      <a:pt x="313" y="847"/>
                      <a:pt x="313" y="847"/>
                    </a:cubicBezTo>
                    <a:cubicBezTo>
                      <a:pt x="302" y="847"/>
                      <a:pt x="293" y="839"/>
                      <a:pt x="292" y="827"/>
                    </a:cubicBezTo>
                    <a:cubicBezTo>
                      <a:pt x="290" y="774"/>
                      <a:pt x="286" y="742"/>
                      <a:pt x="284" y="724"/>
                    </a:cubicBezTo>
                    <a:cubicBezTo>
                      <a:pt x="284" y="715"/>
                      <a:pt x="272" y="706"/>
                      <a:pt x="260" y="706"/>
                    </a:cubicBezTo>
                    <a:cubicBezTo>
                      <a:pt x="258" y="706"/>
                      <a:pt x="256" y="706"/>
                      <a:pt x="254" y="707"/>
                    </a:cubicBezTo>
                    <a:cubicBezTo>
                      <a:pt x="216" y="720"/>
                      <a:pt x="189" y="725"/>
                      <a:pt x="169" y="725"/>
                    </a:cubicBezTo>
                    <a:cubicBezTo>
                      <a:pt x="95" y="725"/>
                      <a:pt x="134" y="648"/>
                      <a:pt x="120" y="629"/>
                    </a:cubicBezTo>
                    <a:cubicBezTo>
                      <a:pt x="101" y="604"/>
                      <a:pt x="101" y="604"/>
                      <a:pt x="101" y="604"/>
                    </a:cubicBezTo>
                    <a:cubicBezTo>
                      <a:pt x="96" y="597"/>
                      <a:pt x="96" y="589"/>
                      <a:pt x="100" y="583"/>
                    </a:cubicBezTo>
                    <a:cubicBezTo>
                      <a:pt x="110" y="568"/>
                      <a:pt x="110" y="568"/>
                      <a:pt x="110" y="568"/>
                    </a:cubicBezTo>
                    <a:cubicBezTo>
                      <a:pt x="98" y="565"/>
                      <a:pt x="98" y="565"/>
                      <a:pt x="98" y="565"/>
                    </a:cubicBezTo>
                    <a:cubicBezTo>
                      <a:pt x="93" y="563"/>
                      <a:pt x="89" y="560"/>
                      <a:pt x="86" y="555"/>
                    </a:cubicBezTo>
                    <a:cubicBezTo>
                      <a:pt x="84" y="550"/>
                      <a:pt x="84" y="545"/>
                      <a:pt x="86" y="540"/>
                    </a:cubicBezTo>
                    <a:cubicBezTo>
                      <a:pt x="94" y="519"/>
                      <a:pt x="94" y="519"/>
                      <a:pt x="94" y="519"/>
                    </a:cubicBezTo>
                    <a:cubicBezTo>
                      <a:pt x="95" y="517"/>
                      <a:pt x="94" y="514"/>
                      <a:pt x="92" y="513"/>
                    </a:cubicBezTo>
                    <a:cubicBezTo>
                      <a:pt x="65" y="501"/>
                      <a:pt x="65" y="501"/>
                      <a:pt x="65" y="501"/>
                    </a:cubicBezTo>
                    <a:cubicBezTo>
                      <a:pt x="59" y="499"/>
                      <a:pt x="54" y="493"/>
                      <a:pt x="52" y="487"/>
                    </a:cubicBezTo>
                    <a:cubicBezTo>
                      <a:pt x="50" y="480"/>
                      <a:pt x="51" y="473"/>
                      <a:pt x="55" y="467"/>
                    </a:cubicBezTo>
                    <a:cubicBezTo>
                      <a:pt x="55" y="466"/>
                      <a:pt x="55" y="466"/>
                      <a:pt x="55" y="466"/>
                    </a:cubicBezTo>
                    <a:cubicBezTo>
                      <a:pt x="73" y="438"/>
                      <a:pt x="97" y="412"/>
                      <a:pt x="112" y="381"/>
                    </a:cubicBezTo>
                    <a:cubicBezTo>
                      <a:pt x="118" y="368"/>
                      <a:pt x="118" y="368"/>
                      <a:pt x="118" y="368"/>
                    </a:cubicBezTo>
                    <a:cubicBezTo>
                      <a:pt x="122" y="359"/>
                      <a:pt x="117" y="345"/>
                      <a:pt x="115" y="335"/>
                    </a:cubicBezTo>
                    <a:cubicBezTo>
                      <a:pt x="112" y="325"/>
                      <a:pt x="112" y="325"/>
                      <a:pt x="112" y="325"/>
                    </a:cubicBezTo>
                    <a:cubicBezTo>
                      <a:pt x="107" y="301"/>
                      <a:pt x="108" y="271"/>
                      <a:pt x="114" y="248"/>
                    </a:cubicBezTo>
                    <a:cubicBezTo>
                      <a:pt x="146" y="120"/>
                      <a:pt x="286" y="48"/>
                      <a:pt x="425" y="48"/>
                    </a:cubicBezTo>
                    <a:cubicBezTo>
                      <a:pt x="597" y="48"/>
                      <a:pt x="767" y="158"/>
                      <a:pt x="729" y="41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79" name="Google Shape;479;p42"/>
              <p:cNvSpPr/>
              <p:nvPr/>
            </p:nvSpPr>
            <p:spPr>
              <a:xfrm>
                <a:off x="5184776" y="2062163"/>
                <a:ext cx="2085975" cy="1700213"/>
              </a:xfrm>
              <a:custGeom>
                <a:avLst/>
                <a:gdLst/>
                <a:ahLst/>
                <a:cxnLst/>
                <a:rect l="l" t="t" r="r" b="b"/>
                <a:pathLst>
                  <a:path w="554" h="452" extrusionOk="0">
                    <a:moveTo>
                      <a:pt x="367" y="21"/>
                    </a:moveTo>
                    <a:cubicBezTo>
                      <a:pt x="356" y="11"/>
                      <a:pt x="341" y="5"/>
                      <a:pt x="325" y="5"/>
                    </a:cubicBezTo>
                    <a:cubicBezTo>
                      <a:pt x="315" y="5"/>
                      <a:pt x="306" y="7"/>
                      <a:pt x="298" y="11"/>
                    </a:cubicBezTo>
                    <a:cubicBezTo>
                      <a:pt x="289" y="4"/>
                      <a:pt x="279" y="0"/>
                      <a:pt x="267" y="0"/>
                    </a:cubicBezTo>
                    <a:cubicBezTo>
                      <a:pt x="258" y="0"/>
                      <a:pt x="250" y="3"/>
                      <a:pt x="243" y="7"/>
                    </a:cubicBezTo>
                    <a:cubicBezTo>
                      <a:pt x="237" y="5"/>
                      <a:pt x="230" y="5"/>
                      <a:pt x="223" y="5"/>
                    </a:cubicBezTo>
                    <a:cubicBezTo>
                      <a:pt x="203" y="5"/>
                      <a:pt x="183" y="12"/>
                      <a:pt x="168" y="24"/>
                    </a:cubicBezTo>
                    <a:cubicBezTo>
                      <a:pt x="166" y="24"/>
                      <a:pt x="165" y="24"/>
                      <a:pt x="163" y="24"/>
                    </a:cubicBezTo>
                    <a:cubicBezTo>
                      <a:pt x="136" y="24"/>
                      <a:pt x="112" y="36"/>
                      <a:pt x="96" y="54"/>
                    </a:cubicBezTo>
                    <a:cubicBezTo>
                      <a:pt x="63" y="60"/>
                      <a:pt x="38" y="89"/>
                      <a:pt x="38" y="123"/>
                    </a:cubicBezTo>
                    <a:cubicBezTo>
                      <a:pt x="24" y="128"/>
                      <a:pt x="15" y="141"/>
                      <a:pt x="15" y="156"/>
                    </a:cubicBezTo>
                    <a:cubicBezTo>
                      <a:pt x="15" y="158"/>
                      <a:pt x="15" y="159"/>
                      <a:pt x="15" y="161"/>
                    </a:cubicBezTo>
                    <a:cubicBezTo>
                      <a:pt x="6" y="175"/>
                      <a:pt x="0" y="192"/>
                      <a:pt x="0" y="210"/>
                    </a:cubicBezTo>
                    <a:cubicBezTo>
                      <a:pt x="0" y="240"/>
                      <a:pt x="16" y="266"/>
                      <a:pt x="39" y="282"/>
                    </a:cubicBezTo>
                    <a:cubicBezTo>
                      <a:pt x="48" y="308"/>
                      <a:pt x="74" y="327"/>
                      <a:pt x="103" y="327"/>
                    </a:cubicBezTo>
                    <a:cubicBezTo>
                      <a:pt x="115" y="327"/>
                      <a:pt x="126" y="324"/>
                      <a:pt x="135" y="319"/>
                    </a:cubicBezTo>
                    <a:cubicBezTo>
                      <a:pt x="145" y="332"/>
                      <a:pt x="160" y="341"/>
                      <a:pt x="177" y="344"/>
                    </a:cubicBezTo>
                    <a:cubicBezTo>
                      <a:pt x="189" y="378"/>
                      <a:pt x="222" y="403"/>
                      <a:pt x="260" y="403"/>
                    </a:cubicBezTo>
                    <a:cubicBezTo>
                      <a:pt x="273" y="403"/>
                      <a:pt x="285" y="400"/>
                      <a:pt x="296" y="395"/>
                    </a:cubicBezTo>
                    <a:cubicBezTo>
                      <a:pt x="314" y="429"/>
                      <a:pt x="350" y="452"/>
                      <a:pt x="391" y="452"/>
                    </a:cubicBezTo>
                    <a:cubicBezTo>
                      <a:pt x="437" y="452"/>
                      <a:pt x="477" y="423"/>
                      <a:pt x="492" y="382"/>
                    </a:cubicBezTo>
                    <a:cubicBezTo>
                      <a:pt x="526" y="364"/>
                      <a:pt x="549" y="328"/>
                      <a:pt x="549" y="287"/>
                    </a:cubicBezTo>
                    <a:cubicBezTo>
                      <a:pt x="549" y="280"/>
                      <a:pt x="548" y="274"/>
                      <a:pt x="547" y="267"/>
                    </a:cubicBezTo>
                    <a:cubicBezTo>
                      <a:pt x="552" y="257"/>
                      <a:pt x="554" y="246"/>
                      <a:pt x="554" y="235"/>
                    </a:cubicBezTo>
                    <a:cubicBezTo>
                      <a:pt x="554" y="216"/>
                      <a:pt x="547" y="199"/>
                      <a:pt x="536" y="185"/>
                    </a:cubicBezTo>
                    <a:cubicBezTo>
                      <a:pt x="536" y="182"/>
                      <a:pt x="537" y="178"/>
                      <a:pt x="537" y="174"/>
                    </a:cubicBezTo>
                    <a:cubicBezTo>
                      <a:pt x="537" y="144"/>
                      <a:pt x="519" y="118"/>
                      <a:pt x="493" y="106"/>
                    </a:cubicBezTo>
                    <a:cubicBezTo>
                      <a:pt x="472" y="57"/>
                      <a:pt x="423" y="22"/>
                      <a:pt x="367" y="21"/>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latin typeface="Arial"/>
                  <a:ea typeface="Arial"/>
                  <a:cs typeface="Arial"/>
                  <a:sym typeface="Arial"/>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29"/>
                                        </p:tgtEl>
                                        <p:attrNameLst>
                                          <p:attrName>style.visibility</p:attrName>
                                        </p:attrNameLst>
                                      </p:cBhvr>
                                      <p:to>
                                        <p:strVal val="visible"/>
                                      </p:to>
                                    </p:set>
                                    <p:animEffect transition="in" filter="fade">
                                      <p:cBhvr>
                                        <p:cTn id="7" dur="1000"/>
                                        <p:tgtEl>
                                          <p:spTgt spid="429"/>
                                        </p:tgtEl>
                                      </p:cBhvr>
                                    </p:animEffect>
                                  </p:childTnLst>
                                </p:cTn>
                              </p:par>
                            </p:childTnLst>
                          </p:cTn>
                        </p:par>
                        <p:par>
                          <p:cTn id="8" fill="hold">
                            <p:stCondLst>
                              <p:cond delay="1000"/>
                            </p:stCondLst>
                            <p:childTnLst>
                              <p:par>
                                <p:cTn id="9" presetID="23" presetClass="entr" presetSubtype="16" fill="hold" nodeType="afterEffect">
                                  <p:stCondLst>
                                    <p:cond delay="0"/>
                                  </p:stCondLst>
                                  <p:childTnLst>
                                    <p:set>
                                      <p:cBhvr>
                                        <p:cTn id="10" dur="1" fill="hold">
                                          <p:stCondLst>
                                            <p:cond delay="0"/>
                                          </p:stCondLst>
                                        </p:cTn>
                                        <p:tgtEl>
                                          <p:spTgt spid="459"/>
                                        </p:tgtEl>
                                        <p:attrNameLst>
                                          <p:attrName>style.visibility</p:attrName>
                                        </p:attrNameLst>
                                      </p:cBhvr>
                                      <p:to>
                                        <p:strVal val="visible"/>
                                      </p:to>
                                    </p:set>
                                    <p:anim calcmode="lin" valueType="num">
                                      <p:cBhvr additive="base">
                                        <p:cTn id="11" dur="500"/>
                                        <p:tgtEl>
                                          <p:spTgt spid="459"/>
                                        </p:tgtEl>
                                        <p:attrNameLst>
                                          <p:attrName>ppt_w</p:attrName>
                                        </p:attrNameLst>
                                      </p:cBhvr>
                                      <p:tavLst>
                                        <p:tav tm="0">
                                          <p:val>
                                            <p:strVal val="0"/>
                                          </p:val>
                                        </p:tav>
                                        <p:tav tm="100000">
                                          <p:val>
                                            <p:strVal val="#ppt_w"/>
                                          </p:val>
                                        </p:tav>
                                      </p:tavLst>
                                    </p:anim>
                                    <p:anim calcmode="lin" valueType="num">
                                      <p:cBhvr additive="base">
                                        <p:cTn id="12" dur="500"/>
                                        <p:tgtEl>
                                          <p:spTgt spid="459"/>
                                        </p:tgtEl>
                                        <p:attrNameLst>
                                          <p:attrName>ppt_h</p:attrName>
                                        </p:attrNameLst>
                                      </p:cBhvr>
                                      <p:tavLst>
                                        <p:tav tm="0">
                                          <p:val>
                                            <p:strVal val="0"/>
                                          </p:val>
                                        </p:tav>
                                        <p:tav tm="100000">
                                          <p:val>
                                            <p:strVal val="#ppt_h"/>
                                          </p:val>
                                        </p:tav>
                                      </p:tavLst>
                                    </p:anim>
                                  </p:childTnLst>
                                </p:cTn>
                              </p:par>
                              <p:par>
                                <p:cTn id="13" presetID="10" presetClass="entr" presetSubtype="0" fill="hold" nodeType="withEffect">
                                  <p:stCondLst>
                                    <p:cond delay="0"/>
                                  </p:stCondLst>
                                  <p:childTnLst>
                                    <p:set>
                                      <p:cBhvr>
                                        <p:cTn id="14" dur="1" fill="hold">
                                          <p:stCondLst>
                                            <p:cond delay="0"/>
                                          </p:stCondLst>
                                        </p:cTn>
                                        <p:tgtEl>
                                          <p:spTgt spid="453"/>
                                        </p:tgtEl>
                                        <p:attrNameLst>
                                          <p:attrName>style.visibility</p:attrName>
                                        </p:attrNameLst>
                                      </p:cBhvr>
                                      <p:to>
                                        <p:strVal val="visible"/>
                                      </p:to>
                                    </p:set>
                                    <p:animEffect transition="in" filter="fade">
                                      <p:cBhvr>
                                        <p:cTn id="15" dur="500"/>
                                        <p:tgtEl>
                                          <p:spTgt spid="453"/>
                                        </p:tgtEl>
                                      </p:cBhvr>
                                    </p:animEffect>
                                  </p:childTnLst>
                                </p:cTn>
                              </p:par>
                              <p:par>
                                <p:cTn id="16" presetID="10" presetClass="entr" presetSubtype="0" fill="hold" nodeType="withEffect">
                                  <p:stCondLst>
                                    <p:cond delay="0"/>
                                  </p:stCondLst>
                                  <p:childTnLst>
                                    <p:set>
                                      <p:cBhvr>
                                        <p:cTn id="17" dur="1" fill="hold">
                                          <p:stCondLst>
                                            <p:cond delay="0"/>
                                          </p:stCondLst>
                                        </p:cTn>
                                        <p:tgtEl>
                                          <p:spTgt spid="454"/>
                                        </p:tgtEl>
                                        <p:attrNameLst>
                                          <p:attrName>style.visibility</p:attrName>
                                        </p:attrNameLst>
                                      </p:cBhvr>
                                      <p:to>
                                        <p:strVal val="visible"/>
                                      </p:to>
                                    </p:set>
                                    <p:animEffect transition="in" filter="fade">
                                      <p:cBhvr>
                                        <p:cTn id="18" dur="500"/>
                                        <p:tgtEl>
                                          <p:spTgt spid="454"/>
                                        </p:tgtEl>
                                      </p:cBhvr>
                                    </p:animEffect>
                                  </p:childTnLst>
                                </p:cTn>
                              </p:par>
                            </p:childTnLst>
                          </p:cTn>
                        </p:par>
                        <p:par>
                          <p:cTn id="19" fill="hold">
                            <p:stCondLst>
                              <p:cond delay="1500"/>
                            </p:stCondLst>
                            <p:childTnLst>
                              <p:par>
                                <p:cTn id="20" presetID="23" presetClass="entr" presetSubtype="16" fill="hold" nodeType="afterEffect">
                                  <p:stCondLst>
                                    <p:cond delay="0"/>
                                  </p:stCondLst>
                                  <p:childTnLst>
                                    <p:set>
                                      <p:cBhvr>
                                        <p:cTn id="21" dur="1" fill="hold">
                                          <p:stCondLst>
                                            <p:cond delay="0"/>
                                          </p:stCondLst>
                                        </p:cTn>
                                        <p:tgtEl>
                                          <p:spTgt spid="475"/>
                                        </p:tgtEl>
                                        <p:attrNameLst>
                                          <p:attrName>style.visibility</p:attrName>
                                        </p:attrNameLst>
                                      </p:cBhvr>
                                      <p:to>
                                        <p:strVal val="visible"/>
                                      </p:to>
                                    </p:set>
                                    <p:anim calcmode="lin" valueType="num">
                                      <p:cBhvr additive="base">
                                        <p:cTn id="22" dur="500"/>
                                        <p:tgtEl>
                                          <p:spTgt spid="475"/>
                                        </p:tgtEl>
                                        <p:attrNameLst>
                                          <p:attrName>ppt_w</p:attrName>
                                        </p:attrNameLst>
                                      </p:cBhvr>
                                      <p:tavLst>
                                        <p:tav tm="0">
                                          <p:val>
                                            <p:strVal val="0"/>
                                          </p:val>
                                        </p:tav>
                                        <p:tav tm="100000">
                                          <p:val>
                                            <p:strVal val="#ppt_w"/>
                                          </p:val>
                                        </p:tav>
                                      </p:tavLst>
                                    </p:anim>
                                    <p:anim calcmode="lin" valueType="num">
                                      <p:cBhvr additive="base">
                                        <p:cTn id="23" dur="500"/>
                                        <p:tgtEl>
                                          <p:spTgt spid="475"/>
                                        </p:tgtEl>
                                        <p:attrNameLst>
                                          <p:attrName>ppt_h</p:attrName>
                                        </p:attrNameLst>
                                      </p:cBhvr>
                                      <p:tavLst>
                                        <p:tav tm="0">
                                          <p:val>
                                            <p:strVal val="0"/>
                                          </p:val>
                                        </p:tav>
                                        <p:tav tm="100000">
                                          <p:val>
                                            <p:strVal val="#ppt_h"/>
                                          </p:val>
                                        </p:tav>
                                      </p:tavLst>
                                    </p:anim>
                                  </p:childTnLst>
                                </p:cTn>
                              </p:par>
                              <p:par>
                                <p:cTn id="24" presetID="10" presetClass="entr" presetSubtype="0" fill="hold" nodeType="withEffect">
                                  <p:stCondLst>
                                    <p:cond delay="0"/>
                                  </p:stCondLst>
                                  <p:childTnLst>
                                    <p:set>
                                      <p:cBhvr>
                                        <p:cTn id="25" dur="1" fill="hold">
                                          <p:stCondLst>
                                            <p:cond delay="0"/>
                                          </p:stCondLst>
                                        </p:cTn>
                                        <p:tgtEl>
                                          <p:spTgt spid="455"/>
                                        </p:tgtEl>
                                        <p:attrNameLst>
                                          <p:attrName>style.visibility</p:attrName>
                                        </p:attrNameLst>
                                      </p:cBhvr>
                                      <p:to>
                                        <p:strVal val="visible"/>
                                      </p:to>
                                    </p:set>
                                    <p:animEffect transition="in" filter="fade">
                                      <p:cBhvr>
                                        <p:cTn id="26" dur="500"/>
                                        <p:tgtEl>
                                          <p:spTgt spid="455"/>
                                        </p:tgtEl>
                                      </p:cBhvr>
                                    </p:animEffect>
                                  </p:childTnLst>
                                </p:cTn>
                              </p:par>
                              <p:par>
                                <p:cTn id="27" presetID="10" presetClass="entr" presetSubtype="0" fill="hold" nodeType="withEffect">
                                  <p:stCondLst>
                                    <p:cond delay="0"/>
                                  </p:stCondLst>
                                  <p:childTnLst>
                                    <p:set>
                                      <p:cBhvr>
                                        <p:cTn id="28" dur="1" fill="hold">
                                          <p:stCondLst>
                                            <p:cond delay="0"/>
                                          </p:stCondLst>
                                        </p:cTn>
                                        <p:tgtEl>
                                          <p:spTgt spid="456"/>
                                        </p:tgtEl>
                                        <p:attrNameLst>
                                          <p:attrName>style.visibility</p:attrName>
                                        </p:attrNameLst>
                                      </p:cBhvr>
                                      <p:to>
                                        <p:strVal val="visible"/>
                                      </p:to>
                                    </p:set>
                                    <p:animEffect transition="in" filter="fade">
                                      <p:cBhvr>
                                        <p:cTn id="29" dur="500"/>
                                        <p:tgtEl>
                                          <p:spTgt spid="456"/>
                                        </p:tgtEl>
                                      </p:cBhvr>
                                    </p:animEffect>
                                  </p:childTnLst>
                                </p:cTn>
                              </p:par>
                            </p:childTnLst>
                          </p:cTn>
                        </p:par>
                        <p:par>
                          <p:cTn id="30" fill="hold">
                            <p:stCondLst>
                              <p:cond delay="2000"/>
                            </p:stCondLst>
                            <p:childTnLst>
                              <p:par>
                                <p:cTn id="31" presetID="23" presetClass="entr" presetSubtype="16" fill="hold" nodeType="afterEffect">
                                  <p:stCondLst>
                                    <p:cond delay="0"/>
                                  </p:stCondLst>
                                  <p:childTnLst>
                                    <p:set>
                                      <p:cBhvr>
                                        <p:cTn id="32" dur="1" fill="hold">
                                          <p:stCondLst>
                                            <p:cond delay="0"/>
                                          </p:stCondLst>
                                        </p:cTn>
                                        <p:tgtEl>
                                          <p:spTgt spid="469"/>
                                        </p:tgtEl>
                                        <p:attrNameLst>
                                          <p:attrName>style.visibility</p:attrName>
                                        </p:attrNameLst>
                                      </p:cBhvr>
                                      <p:to>
                                        <p:strVal val="visible"/>
                                      </p:to>
                                    </p:set>
                                    <p:anim calcmode="lin" valueType="num">
                                      <p:cBhvr additive="base">
                                        <p:cTn id="33" dur="500"/>
                                        <p:tgtEl>
                                          <p:spTgt spid="469"/>
                                        </p:tgtEl>
                                        <p:attrNameLst>
                                          <p:attrName>ppt_w</p:attrName>
                                        </p:attrNameLst>
                                      </p:cBhvr>
                                      <p:tavLst>
                                        <p:tav tm="0">
                                          <p:val>
                                            <p:strVal val="0"/>
                                          </p:val>
                                        </p:tav>
                                        <p:tav tm="100000">
                                          <p:val>
                                            <p:strVal val="#ppt_w"/>
                                          </p:val>
                                        </p:tav>
                                      </p:tavLst>
                                    </p:anim>
                                    <p:anim calcmode="lin" valueType="num">
                                      <p:cBhvr additive="base">
                                        <p:cTn id="34" dur="500"/>
                                        <p:tgtEl>
                                          <p:spTgt spid="469"/>
                                        </p:tgtEl>
                                        <p:attrNameLst>
                                          <p:attrName>ppt_h</p:attrName>
                                        </p:attrNameLst>
                                      </p:cBhvr>
                                      <p:tavLst>
                                        <p:tav tm="0">
                                          <p:val>
                                            <p:strVal val="0"/>
                                          </p:val>
                                        </p:tav>
                                        <p:tav tm="100000">
                                          <p:val>
                                            <p:strVal val="#ppt_h"/>
                                          </p:val>
                                        </p:tav>
                                      </p:tavLst>
                                    </p:anim>
                                  </p:childTnLst>
                                </p:cTn>
                              </p:par>
                              <p:par>
                                <p:cTn id="35" presetID="10" presetClass="entr" presetSubtype="0" fill="hold" nodeType="withEffect">
                                  <p:stCondLst>
                                    <p:cond delay="0"/>
                                  </p:stCondLst>
                                  <p:childTnLst>
                                    <p:set>
                                      <p:cBhvr>
                                        <p:cTn id="36" dur="1" fill="hold">
                                          <p:stCondLst>
                                            <p:cond delay="0"/>
                                          </p:stCondLst>
                                        </p:cTn>
                                        <p:tgtEl>
                                          <p:spTgt spid="457"/>
                                        </p:tgtEl>
                                        <p:attrNameLst>
                                          <p:attrName>style.visibility</p:attrName>
                                        </p:attrNameLst>
                                      </p:cBhvr>
                                      <p:to>
                                        <p:strVal val="visible"/>
                                      </p:to>
                                    </p:set>
                                    <p:animEffect transition="in" filter="fade">
                                      <p:cBhvr>
                                        <p:cTn id="37" dur="500"/>
                                        <p:tgtEl>
                                          <p:spTgt spid="457"/>
                                        </p:tgtEl>
                                      </p:cBhvr>
                                    </p:animEffect>
                                  </p:childTnLst>
                                </p:cTn>
                              </p:par>
                              <p:par>
                                <p:cTn id="38" presetID="10" presetClass="entr" presetSubtype="0" fill="hold" nodeType="withEffect">
                                  <p:stCondLst>
                                    <p:cond delay="0"/>
                                  </p:stCondLst>
                                  <p:childTnLst>
                                    <p:set>
                                      <p:cBhvr>
                                        <p:cTn id="39" dur="1" fill="hold">
                                          <p:stCondLst>
                                            <p:cond delay="0"/>
                                          </p:stCondLst>
                                        </p:cTn>
                                        <p:tgtEl>
                                          <p:spTgt spid="458"/>
                                        </p:tgtEl>
                                        <p:attrNameLst>
                                          <p:attrName>style.visibility</p:attrName>
                                        </p:attrNameLst>
                                      </p:cBhvr>
                                      <p:to>
                                        <p:strVal val="visible"/>
                                      </p:to>
                                    </p:set>
                                    <p:animEffect transition="in" filter="fade">
                                      <p:cBhvr>
                                        <p:cTn id="40" dur="500"/>
                                        <p:tgtEl>
                                          <p:spTgt spid="4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4" name="Google Shape;484;p43"/>
          <p:cNvSpPr txBox="1">
            <a:spLocks noGrp="1"/>
          </p:cNvSpPr>
          <p:nvPr>
            <p:ph type="body" idx="2"/>
          </p:nvPr>
        </p:nvSpPr>
        <p:spPr>
          <a:xfrm>
            <a:off x="278738" y="257832"/>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dirty="0"/>
              <a:t>E-Structure of the MOOC</a:t>
            </a:r>
            <a:endParaRPr dirty="0"/>
          </a:p>
        </p:txBody>
      </p:sp>
      <p:grpSp>
        <p:nvGrpSpPr>
          <p:cNvPr id="485" name="Google Shape;485;p43"/>
          <p:cNvGrpSpPr/>
          <p:nvPr/>
        </p:nvGrpSpPr>
        <p:grpSpPr>
          <a:xfrm rot="10800000" flipH="1">
            <a:off x="612949" y="3603719"/>
            <a:ext cx="950735" cy="362788"/>
            <a:chOff x="3110481" y="1725182"/>
            <a:chExt cx="608475" cy="232186"/>
          </a:xfrm>
        </p:grpSpPr>
        <p:sp>
          <p:nvSpPr>
            <p:cNvPr id="486" name="Google Shape;486;p43"/>
            <p:cNvSpPr/>
            <p:nvPr/>
          </p:nvSpPr>
          <p:spPr>
            <a:xfrm rot="-2700000">
              <a:off x="3144483" y="1759187"/>
              <a:ext cx="164178" cy="164178"/>
            </a:xfrm>
            <a:custGeom>
              <a:avLst/>
              <a:gdLst/>
              <a:ahLst/>
              <a:cxnLst/>
              <a:rect l="l" t="t" r="r" b="b"/>
              <a:pathLst>
                <a:path w="2784329" h="2784329" extrusionOk="0">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7030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487" name="Google Shape;487;p43"/>
            <p:cNvSpPr/>
            <p:nvPr/>
          </p:nvSpPr>
          <p:spPr>
            <a:xfrm rot="-2700000">
              <a:off x="3332629" y="1759186"/>
              <a:ext cx="164178" cy="164178"/>
            </a:xfrm>
            <a:custGeom>
              <a:avLst/>
              <a:gdLst/>
              <a:ahLst/>
              <a:cxnLst/>
              <a:rect l="l" t="t" r="r" b="b"/>
              <a:pathLst>
                <a:path w="2784329" h="2784329" extrusionOk="0">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24BAA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488" name="Google Shape;488;p43"/>
            <p:cNvSpPr/>
            <p:nvPr/>
          </p:nvSpPr>
          <p:spPr>
            <a:xfrm rot="-2700000">
              <a:off x="3520775" y="1759184"/>
              <a:ext cx="164178" cy="164178"/>
            </a:xfrm>
            <a:custGeom>
              <a:avLst/>
              <a:gdLst/>
              <a:ahLst/>
              <a:cxnLst/>
              <a:rect l="l" t="t" r="r" b="b"/>
              <a:pathLst>
                <a:path w="2784329" h="2784329" extrusionOk="0">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7030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grpSp>
        <p:nvGrpSpPr>
          <p:cNvPr id="489" name="Google Shape;489;p43"/>
          <p:cNvGrpSpPr/>
          <p:nvPr/>
        </p:nvGrpSpPr>
        <p:grpSpPr>
          <a:xfrm>
            <a:off x="957489" y="1066477"/>
            <a:ext cx="10394266" cy="5363891"/>
            <a:chOff x="1435" y="1011"/>
            <a:chExt cx="6015" cy="3104"/>
          </a:xfrm>
        </p:grpSpPr>
        <p:sp>
          <p:nvSpPr>
            <p:cNvPr id="490" name="Google Shape;490;p43"/>
            <p:cNvSpPr/>
            <p:nvPr/>
          </p:nvSpPr>
          <p:spPr>
            <a:xfrm>
              <a:off x="5614" y="2773"/>
              <a:ext cx="1786" cy="1001"/>
            </a:xfrm>
            <a:custGeom>
              <a:avLst/>
              <a:gdLst/>
              <a:ahLst/>
              <a:cxnLst/>
              <a:rect l="l" t="t" r="r" b="b"/>
              <a:pathLst>
                <a:path w="587" h="722" extrusionOk="0">
                  <a:moveTo>
                    <a:pt x="587" y="60"/>
                  </a:moveTo>
                  <a:cubicBezTo>
                    <a:pt x="587" y="662"/>
                    <a:pt x="587" y="662"/>
                    <a:pt x="587" y="662"/>
                  </a:cubicBezTo>
                  <a:cubicBezTo>
                    <a:pt x="587" y="695"/>
                    <a:pt x="560" y="722"/>
                    <a:pt x="527" y="722"/>
                  </a:cubicBezTo>
                  <a:cubicBezTo>
                    <a:pt x="60" y="722"/>
                    <a:pt x="60" y="722"/>
                    <a:pt x="60" y="722"/>
                  </a:cubicBezTo>
                  <a:cubicBezTo>
                    <a:pt x="26" y="722"/>
                    <a:pt x="0" y="695"/>
                    <a:pt x="0" y="662"/>
                  </a:cubicBezTo>
                  <a:cubicBezTo>
                    <a:pt x="0" y="388"/>
                    <a:pt x="0" y="388"/>
                    <a:pt x="0" y="388"/>
                  </a:cubicBezTo>
                  <a:cubicBezTo>
                    <a:pt x="33" y="388"/>
                    <a:pt x="33" y="388"/>
                    <a:pt x="33" y="388"/>
                  </a:cubicBezTo>
                  <a:cubicBezTo>
                    <a:pt x="33" y="649"/>
                    <a:pt x="33" y="649"/>
                    <a:pt x="33" y="649"/>
                  </a:cubicBezTo>
                  <a:cubicBezTo>
                    <a:pt x="33" y="671"/>
                    <a:pt x="51" y="689"/>
                    <a:pt x="73" y="689"/>
                  </a:cubicBezTo>
                  <a:cubicBezTo>
                    <a:pt x="514" y="689"/>
                    <a:pt x="514" y="689"/>
                    <a:pt x="514" y="689"/>
                  </a:cubicBezTo>
                  <a:cubicBezTo>
                    <a:pt x="536" y="689"/>
                    <a:pt x="554" y="671"/>
                    <a:pt x="554" y="649"/>
                  </a:cubicBezTo>
                  <a:cubicBezTo>
                    <a:pt x="554" y="74"/>
                    <a:pt x="554" y="74"/>
                    <a:pt x="554" y="74"/>
                  </a:cubicBezTo>
                  <a:cubicBezTo>
                    <a:pt x="554" y="51"/>
                    <a:pt x="536" y="34"/>
                    <a:pt x="514" y="34"/>
                  </a:cubicBezTo>
                  <a:cubicBezTo>
                    <a:pt x="73" y="34"/>
                    <a:pt x="73" y="34"/>
                    <a:pt x="73" y="34"/>
                  </a:cubicBezTo>
                  <a:cubicBezTo>
                    <a:pt x="51" y="34"/>
                    <a:pt x="33" y="51"/>
                    <a:pt x="33" y="74"/>
                  </a:cubicBezTo>
                  <a:cubicBezTo>
                    <a:pt x="33" y="268"/>
                    <a:pt x="33" y="268"/>
                    <a:pt x="33" y="268"/>
                  </a:cubicBezTo>
                  <a:cubicBezTo>
                    <a:pt x="0" y="268"/>
                    <a:pt x="0" y="268"/>
                    <a:pt x="0" y="268"/>
                  </a:cubicBezTo>
                  <a:cubicBezTo>
                    <a:pt x="0" y="60"/>
                    <a:pt x="0" y="60"/>
                    <a:pt x="0" y="60"/>
                  </a:cubicBezTo>
                  <a:cubicBezTo>
                    <a:pt x="0" y="27"/>
                    <a:pt x="26" y="0"/>
                    <a:pt x="60" y="0"/>
                  </a:cubicBezTo>
                  <a:cubicBezTo>
                    <a:pt x="527" y="0"/>
                    <a:pt x="527" y="0"/>
                    <a:pt x="527" y="0"/>
                  </a:cubicBezTo>
                  <a:cubicBezTo>
                    <a:pt x="560" y="0"/>
                    <a:pt x="587" y="27"/>
                    <a:pt x="587" y="60"/>
                  </a:cubicBezTo>
                  <a:close/>
                </a:path>
              </a:pathLst>
            </a:custGeom>
            <a:solidFill>
              <a:srgbClr val="7F349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1" name="Google Shape;491;p43"/>
            <p:cNvSpPr/>
            <p:nvPr/>
          </p:nvSpPr>
          <p:spPr>
            <a:xfrm>
              <a:off x="5616" y="3084"/>
              <a:ext cx="99" cy="273"/>
            </a:xfrm>
            <a:prstGeom prst="rect">
              <a:avLst/>
            </a:prstGeom>
            <a:solidFill>
              <a:srgbClr val="7F349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2" name="Google Shape;492;p43"/>
            <p:cNvSpPr/>
            <p:nvPr/>
          </p:nvSpPr>
          <p:spPr>
            <a:xfrm>
              <a:off x="4617" y="2444"/>
              <a:ext cx="997" cy="671"/>
            </a:xfrm>
            <a:custGeom>
              <a:avLst/>
              <a:gdLst/>
              <a:ahLst/>
              <a:cxnLst/>
              <a:rect l="l" t="t" r="r" b="b"/>
              <a:pathLst>
                <a:path w="561" h="457" extrusionOk="0">
                  <a:moveTo>
                    <a:pt x="561" y="337"/>
                  </a:moveTo>
                  <a:cubicBezTo>
                    <a:pt x="561" y="457"/>
                    <a:pt x="561" y="457"/>
                    <a:pt x="561" y="457"/>
                  </a:cubicBezTo>
                  <a:cubicBezTo>
                    <a:pt x="60" y="457"/>
                    <a:pt x="60" y="457"/>
                    <a:pt x="60" y="457"/>
                  </a:cubicBezTo>
                  <a:cubicBezTo>
                    <a:pt x="27" y="457"/>
                    <a:pt x="0" y="430"/>
                    <a:pt x="0" y="397"/>
                  </a:cubicBezTo>
                  <a:cubicBezTo>
                    <a:pt x="0" y="0"/>
                    <a:pt x="0" y="0"/>
                    <a:pt x="0" y="0"/>
                  </a:cubicBezTo>
                  <a:cubicBezTo>
                    <a:pt x="120" y="0"/>
                    <a:pt x="120" y="0"/>
                    <a:pt x="120" y="0"/>
                  </a:cubicBezTo>
                  <a:cubicBezTo>
                    <a:pt x="120" y="337"/>
                    <a:pt x="120" y="337"/>
                    <a:pt x="120" y="337"/>
                  </a:cubicBezTo>
                  <a:lnTo>
                    <a:pt x="561" y="337"/>
                  </a:lnTo>
                  <a:close/>
                </a:path>
              </a:pathLst>
            </a:custGeom>
            <a:solidFill>
              <a:srgbClr val="24BAA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3" name="Google Shape;493;p43"/>
            <p:cNvSpPr/>
            <p:nvPr/>
          </p:nvSpPr>
          <p:spPr>
            <a:xfrm>
              <a:off x="4027" y="1011"/>
              <a:ext cx="1169" cy="1437"/>
            </a:xfrm>
            <a:custGeom>
              <a:avLst/>
              <a:gdLst/>
              <a:ahLst/>
              <a:cxnLst/>
              <a:rect l="l" t="t" r="r" b="b"/>
              <a:pathLst>
                <a:path w="588" h="722" extrusionOk="0">
                  <a:moveTo>
                    <a:pt x="588" y="60"/>
                  </a:moveTo>
                  <a:cubicBezTo>
                    <a:pt x="588" y="662"/>
                    <a:pt x="588" y="662"/>
                    <a:pt x="588" y="662"/>
                  </a:cubicBezTo>
                  <a:cubicBezTo>
                    <a:pt x="588" y="695"/>
                    <a:pt x="561" y="722"/>
                    <a:pt x="528" y="722"/>
                  </a:cubicBezTo>
                  <a:cubicBezTo>
                    <a:pt x="389" y="722"/>
                    <a:pt x="389" y="722"/>
                    <a:pt x="389" y="722"/>
                  </a:cubicBezTo>
                  <a:cubicBezTo>
                    <a:pt x="389" y="689"/>
                    <a:pt x="389" y="689"/>
                    <a:pt x="389" y="689"/>
                  </a:cubicBezTo>
                  <a:cubicBezTo>
                    <a:pt x="515" y="689"/>
                    <a:pt x="515" y="689"/>
                    <a:pt x="515" y="689"/>
                  </a:cubicBezTo>
                  <a:cubicBezTo>
                    <a:pt x="537" y="689"/>
                    <a:pt x="555" y="671"/>
                    <a:pt x="555" y="649"/>
                  </a:cubicBezTo>
                  <a:cubicBezTo>
                    <a:pt x="555" y="73"/>
                    <a:pt x="555" y="73"/>
                    <a:pt x="555" y="73"/>
                  </a:cubicBezTo>
                  <a:cubicBezTo>
                    <a:pt x="555" y="51"/>
                    <a:pt x="537" y="33"/>
                    <a:pt x="515" y="33"/>
                  </a:cubicBezTo>
                  <a:cubicBezTo>
                    <a:pt x="74" y="33"/>
                    <a:pt x="74" y="33"/>
                    <a:pt x="74" y="33"/>
                  </a:cubicBezTo>
                  <a:cubicBezTo>
                    <a:pt x="52" y="33"/>
                    <a:pt x="34" y="51"/>
                    <a:pt x="34" y="73"/>
                  </a:cubicBezTo>
                  <a:cubicBezTo>
                    <a:pt x="34" y="301"/>
                    <a:pt x="34" y="301"/>
                    <a:pt x="34" y="301"/>
                  </a:cubicBezTo>
                  <a:cubicBezTo>
                    <a:pt x="0" y="301"/>
                    <a:pt x="0" y="301"/>
                    <a:pt x="0" y="301"/>
                  </a:cubicBezTo>
                  <a:cubicBezTo>
                    <a:pt x="0" y="60"/>
                    <a:pt x="0" y="60"/>
                    <a:pt x="0" y="60"/>
                  </a:cubicBezTo>
                  <a:cubicBezTo>
                    <a:pt x="0" y="27"/>
                    <a:pt x="27" y="0"/>
                    <a:pt x="60" y="0"/>
                  </a:cubicBezTo>
                  <a:cubicBezTo>
                    <a:pt x="528" y="0"/>
                    <a:pt x="528" y="0"/>
                    <a:pt x="528" y="0"/>
                  </a:cubicBezTo>
                  <a:cubicBezTo>
                    <a:pt x="561" y="0"/>
                    <a:pt x="588" y="27"/>
                    <a:pt x="588" y="60"/>
                  </a:cubicBezTo>
                  <a:close/>
                </a:path>
              </a:pathLst>
            </a:custGeom>
            <a:solidFill>
              <a:srgbClr val="24BAA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4" name="Google Shape;494;p43"/>
            <p:cNvSpPr/>
            <p:nvPr/>
          </p:nvSpPr>
          <p:spPr>
            <a:xfrm>
              <a:off x="4095" y="1077"/>
              <a:ext cx="1036" cy="1305"/>
            </a:xfrm>
            <a:custGeom>
              <a:avLst/>
              <a:gdLst/>
              <a:ahLst/>
              <a:cxnLst/>
              <a:rect l="l" t="t" r="r" b="b"/>
              <a:pathLst>
                <a:path w="521" h="656" extrusionOk="0">
                  <a:moveTo>
                    <a:pt x="521" y="40"/>
                  </a:moveTo>
                  <a:cubicBezTo>
                    <a:pt x="521" y="616"/>
                    <a:pt x="521" y="616"/>
                    <a:pt x="521" y="616"/>
                  </a:cubicBezTo>
                  <a:cubicBezTo>
                    <a:pt x="521" y="638"/>
                    <a:pt x="503" y="656"/>
                    <a:pt x="481" y="656"/>
                  </a:cubicBezTo>
                  <a:cubicBezTo>
                    <a:pt x="355" y="656"/>
                    <a:pt x="355" y="656"/>
                    <a:pt x="355" y="656"/>
                  </a:cubicBezTo>
                  <a:cubicBezTo>
                    <a:pt x="355" y="328"/>
                    <a:pt x="355" y="328"/>
                    <a:pt x="355" y="328"/>
                  </a:cubicBezTo>
                  <a:cubicBezTo>
                    <a:pt x="355" y="295"/>
                    <a:pt x="328" y="268"/>
                    <a:pt x="295" y="268"/>
                  </a:cubicBezTo>
                  <a:cubicBezTo>
                    <a:pt x="0" y="268"/>
                    <a:pt x="0" y="268"/>
                    <a:pt x="0" y="268"/>
                  </a:cubicBezTo>
                  <a:cubicBezTo>
                    <a:pt x="0" y="40"/>
                    <a:pt x="0" y="40"/>
                    <a:pt x="0" y="40"/>
                  </a:cubicBezTo>
                  <a:cubicBezTo>
                    <a:pt x="0" y="18"/>
                    <a:pt x="18" y="0"/>
                    <a:pt x="40" y="0"/>
                  </a:cubicBezTo>
                  <a:cubicBezTo>
                    <a:pt x="481" y="0"/>
                    <a:pt x="481" y="0"/>
                    <a:pt x="481" y="0"/>
                  </a:cubicBezTo>
                  <a:cubicBezTo>
                    <a:pt x="503" y="0"/>
                    <a:pt x="521" y="18"/>
                    <a:pt x="521" y="40"/>
                  </a:cubicBezTo>
                  <a:close/>
                </a:path>
              </a:pathLst>
            </a:custGeom>
            <a:solidFill>
              <a:srgbClr val="F4F4F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5" name="Google Shape;495;p43"/>
            <p:cNvSpPr/>
            <p:nvPr/>
          </p:nvSpPr>
          <p:spPr>
            <a:xfrm>
              <a:off x="4562" y="2382"/>
              <a:ext cx="239" cy="66"/>
            </a:xfrm>
            <a:prstGeom prst="rect">
              <a:avLst/>
            </a:prstGeom>
            <a:solidFill>
              <a:srgbClr val="24BAA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6" name="Google Shape;496;p43"/>
            <p:cNvSpPr/>
            <p:nvPr/>
          </p:nvSpPr>
          <p:spPr>
            <a:xfrm>
              <a:off x="4095" y="1610"/>
              <a:ext cx="706" cy="772"/>
            </a:xfrm>
            <a:custGeom>
              <a:avLst/>
              <a:gdLst/>
              <a:ahLst/>
              <a:cxnLst/>
              <a:rect l="l" t="t" r="r" b="b"/>
              <a:pathLst>
                <a:path w="355" h="388" extrusionOk="0">
                  <a:moveTo>
                    <a:pt x="355" y="60"/>
                  </a:moveTo>
                  <a:cubicBezTo>
                    <a:pt x="355" y="388"/>
                    <a:pt x="355" y="388"/>
                    <a:pt x="355" y="388"/>
                  </a:cubicBezTo>
                  <a:cubicBezTo>
                    <a:pt x="235" y="388"/>
                    <a:pt x="235" y="388"/>
                    <a:pt x="235" y="388"/>
                  </a:cubicBezTo>
                  <a:cubicBezTo>
                    <a:pt x="235" y="120"/>
                    <a:pt x="235" y="120"/>
                    <a:pt x="235" y="120"/>
                  </a:cubicBezTo>
                  <a:cubicBezTo>
                    <a:pt x="0" y="120"/>
                    <a:pt x="0" y="120"/>
                    <a:pt x="0" y="120"/>
                  </a:cubicBezTo>
                  <a:cubicBezTo>
                    <a:pt x="0" y="0"/>
                    <a:pt x="0" y="0"/>
                    <a:pt x="0" y="0"/>
                  </a:cubicBezTo>
                  <a:cubicBezTo>
                    <a:pt x="295" y="0"/>
                    <a:pt x="295" y="0"/>
                    <a:pt x="295" y="0"/>
                  </a:cubicBezTo>
                  <a:cubicBezTo>
                    <a:pt x="328" y="0"/>
                    <a:pt x="355" y="27"/>
                    <a:pt x="355" y="60"/>
                  </a:cubicBezTo>
                  <a:close/>
                </a:path>
              </a:pathLst>
            </a:custGeom>
            <a:solidFill>
              <a:srgbClr val="F4F4F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7" name="Google Shape;497;p43"/>
            <p:cNvSpPr/>
            <p:nvPr/>
          </p:nvSpPr>
          <p:spPr>
            <a:xfrm>
              <a:off x="4027" y="1849"/>
              <a:ext cx="535" cy="599"/>
            </a:xfrm>
            <a:custGeom>
              <a:avLst/>
              <a:gdLst/>
              <a:ahLst/>
              <a:cxnLst/>
              <a:rect l="l" t="t" r="r" b="b"/>
              <a:pathLst>
                <a:path w="269" h="301" extrusionOk="0">
                  <a:moveTo>
                    <a:pt x="269" y="268"/>
                  </a:moveTo>
                  <a:cubicBezTo>
                    <a:pt x="269" y="301"/>
                    <a:pt x="269" y="301"/>
                    <a:pt x="269" y="301"/>
                  </a:cubicBezTo>
                  <a:cubicBezTo>
                    <a:pt x="60" y="301"/>
                    <a:pt x="60" y="301"/>
                    <a:pt x="60" y="301"/>
                  </a:cubicBezTo>
                  <a:cubicBezTo>
                    <a:pt x="27" y="301"/>
                    <a:pt x="0" y="274"/>
                    <a:pt x="0" y="241"/>
                  </a:cubicBezTo>
                  <a:cubicBezTo>
                    <a:pt x="0" y="0"/>
                    <a:pt x="0" y="0"/>
                    <a:pt x="0" y="0"/>
                  </a:cubicBezTo>
                  <a:cubicBezTo>
                    <a:pt x="34" y="0"/>
                    <a:pt x="34" y="0"/>
                    <a:pt x="34" y="0"/>
                  </a:cubicBezTo>
                  <a:cubicBezTo>
                    <a:pt x="34" y="228"/>
                    <a:pt x="34" y="228"/>
                    <a:pt x="34" y="228"/>
                  </a:cubicBezTo>
                  <a:cubicBezTo>
                    <a:pt x="34" y="250"/>
                    <a:pt x="52" y="268"/>
                    <a:pt x="74" y="268"/>
                  </a:cubicBezTo>
                  <a:lnTo>
                    <a:pt x="269" y="268"/>
                  </a:lnTo>
                  <a:close/>
                </a:path>
              </a:pathLst>
            </a:custGeom>
            <a:solidFill>
              <a:srgbClr val="24BAA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8" name="Google Shape;498;p43"/>
            <p:cNvSpPr/>
            <p:nvPr/>
          </p:nvSpPr>
          <p:spPr>
            <a:xfrm>
              <a:off x="4095" y="1849"/>
              <a:ext cx="467" cy="533"/>
            </a:xfrm>
            <a:custGeom>
              <a:avLst/>
              <a:gdLst/>
              <a:ahLst/>
              <a:cxnLst/>
              <a:rect l="l" t="t" r="r" b="b"/>
              <a:pathLst>
                <a:path w="235" h="268" extrusionOk="0">
                  <a:moveTo>
                    <a:pt x="235" y="0"/>
                  </a:moveTo>
                  <a:cubicBezTo>
                    <a:pt x="235" y="268"/>
                    <a:pt x="235" y="268"/>
                    <a:pt x="235" y="268"/>
                  </a:cubicBezTo>
                  <a:cubicBezTo>
                    <a:pt x="40" y="268"/>
                    <a:pt x="40" y="268"/>
                    <a:pt x="40" y="268"/>
                  </a:cubicBezTo>
                  <a:cubicBezTo>
                    <a:pt x="18" y="268"/>
                    <a:pt x="0" y="250"/>
                    <a:pt x="0" y="228"/>
                  </a:cubicBezTo>
                  <a:cubicBezTo>
                    <a:pt x="0" y="0"/>
                    <a:pt x="0" y="0"/>
                    <a:pt x="0" y="0"/>
                  </a:cubicBezTo>
                  <a:lnTo>
                    <a:pt x="235" y="0"/>
                  </a:lnTo>
                  <a:close/>
                </a:path>
              </a:pathLst>
            </a:custGeom>
            <a:solidFill>
              <a:srgbClr val="F4F4F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9" name="Google Shape;499;p43"/>
            <p:cNvSpPr/>
            <p:nvPr/>
          </p:nvSpPr>
          <p:spPr>
            <a:xfrm>
              <a:off x="4027" y="1610"/>
              <a:ext cx="68" cy="239"/>
            </a:xfrm>
            <a:prstGeom prst="rect">
              <a:avLst/>
            </a:prstGeom>
            <a:solidFill>
              <a:srgbClr val="24BAA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0" name="Google Shape;500;p43"/>
            <p:cNvSpPr/>
            <p:nvPr/>
          </p:nvSpPr>
          <p:spPr>
            <a:xfrm>
              <a:off x="3222" y="1610"/>
              <a:ext cx="805" cy="1025"/>
            </a:xfrm>
            <a:custGeom>
              <a:avLst/>
              <a:gdLst/>
              <a:ahLst/>
              <a:cxnLst/>
              <a:rect l="l" t="t" r="r" b="b"/>
              <a:pathLst>
                <a:path w="405" h="497" extrusionOk="0">
                  <a:moveTo>
                    <a:pt x="405" y="0"/>
                  </a:moveTo>
                  <a:cubicBezTo>
                    <a:pt x="405" y="120"/>
                    <a:pt x="405" y="120"/>
                    <a:pt x="405" y="120"/>
                  </a:cubicBezTo>
                  <a:cubicBezTo>
                    <a:pt x="120" y="120"/>
                    <a:pt x="120" y="120"/>
                    <a:pt x="120" y="120"/>
                  </a:cubicBezTo>
                  <a:cubicBezTo>
                    <a:pt x="120" y="497"/>
                    <a:pt x="120" y="497"/>
                    <a:pt x="120" y="497"/>
                  </a:cubicBezTo>
                  <a:cubicBezTo>
                    <a:pt x="0" y="497"/>
                    <a:pt x="0" y="497"/>
                    <a:pt x="0" y="497"/>
                  </a:cubicBezTo>
                  <a:cubicBezTo>
                    <a:pt x="0" y="60"/>
                    <a:pt x="0" y="60"/>
                    <a:pt x="0" y="60"/>
                  </a:cubicBezTo>
                  <a:cubicBezTo>
                    <a:pt x="0" y="27"/>
                    <a:pt x="27" y="0"/>
                    <a:pt x="60" y="0"/>
                  </a:cubicBezTo>
                  <a:lnTo>
                    <a:pt x="405" y="0"/>
                  </a:lnTo>
                  <a:close/>
                </a:path>
              </a:pathLst>
            </a:custGeom>
            <a:solidFill>
              <a:srgbClr val="7030A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1" name="Google Shape;501;p43"/>
            <p:cNvSpPr/>
            <p:nvPr/>
          </p:nvSpPr>
          <p:spPr>
            <a:xfrm>
              <a:off x="3514" y="3596"/>
              <a:ext cx="519" cy="519"/>
            </a:xfrm>
            <a:custGeom>
              <a:avLst/>
              <a:gdLst/>
              <a:ahLst/>
              <a:cxnLst/>
              <a:rect l="l" t="t" r="r" b="b"/>
              <a:pathLst>
                <a:path w="261" h="261" extrusionOk="0">
                  <a:moveTo>
                    <a:pt x="229" y="104"/>
                  </a:moveTo>
                  <a:cubicBezTo>
                    <a:pt x="229" y="79"/>
                    <a:pt x="222" y="56"/>
                    <a:pt x="209" y="36"/>
                  </a:cubicBezTo>
                  <a:cubicBezTo>
                    <a:pt x="221" y="0"/>
                    <a:pt x="221" y="0"/>
                    <a:pt x="221" y="0"/>
                  </a:cubicBezTo>
                  <a:cubicBezTo>
                    <a:pt x="246" y="28"/>
                    <a:pt x="261" y="64"/>
                    <a:pt x="261" y="104"/>
                  </a:cubicBezTo>
                  <a:cubicBezTo>
                    <a:pt x="261" y="190"/>
                    <a:pt x="190" y="261"/>
                    <a:pt x="104" y="261"/>
                  </a:cubicBezTo>
                  <a:cubicBezTo>
                    <a:pt x="64" y="261"/>
                    <a:pt x="28" y="246"/>
                    <a:pt x="0" y="221"/>
                  </a:cubicBezTo>
                  <a:cubicBezTo>
                    <a:pt x="59" y="221"/>
                    <a:pt x="59" y="221"/>
                    <a:pt x="59" y="221"/>
                  </a:cubicBezTo>
                  <a:cubicBezTo>
                    <a:pt x="73" y="226"/>
                    <a:pt x="88" y="229"/>
                    <a:pt x="104" y="229"/>
                  </a:cubicBezTo>
                  <a:cubicBezTo>
                    <a:pt x="173" y="229"/>
                    <a:pt x="229" y="173"/>
                    <a:pt x="229" y="104"/>
                  </a:cubicBezTo>
                  <a:close/>
                </a:path>
              </a:pathLst>
            </a:custGeom>
            <a:solidFill>
              <a:srgbClr val="7030A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2" name="Google Shape;502;p43"/>
            <p:cNvSpPr/>
            <p:nvPr/>
          </p:nvSpPr>
          <p:spPr>
            <a:xfrm>
              <a:off x="3902" y="3548"/>
              <a:ext cx="26" cy="30"/>
            </a:xfrm>
            <a:custGeom>
              <a:avLst/>
              <a:gdLst/>
              <a:ahLst/>
              <a:cxnLst/>
              <a:rect l="l" t="t" r="r" b="b"/>
              <a:pathLst>
                <a:path w="13" h="15" extrusionOk="0">
                  <a:moveTo>
                    <a:pt x="13" y="10"/>
                  </a:moveTo>
                  <a:cubicBezTo>
                    <a:pt x="0" y="15"/>
                    <a:pt x="0" y="15"/>
                    <a:pt x="0" y="15"/>
                  </a:cubicBezTo>
                  <a:cubicBezTo>
                    <a:pt x="0" y="0"/>
                    <a:pt x="0" y="0"/>
                    <a:pt x="0" y="0"/>
                  </a:cubicBezTo>
                  <a:cubicBezTo>
                    <a:pt x="4" y="4"/>
                    <a:pt x="9" y="7"/>
                    <a:pt x="13" y="10"/>
                  </a:cubicBezTo>
                  <a:close/>
                </a:path>
              </a:pathLst>
            </a:custGeom>
            <a:solidFill>
              <a:srgbClr val="FB2245"/>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3" name="Google Shape;503;p43"/>
            <p:cNvSpPr/>
            <p:nvPr/>
          </p:nvSpPr>
          <p:spPr>
            <a:xfrm>
              <a:off x="3837" y="3512"/>
              <a:ext cx="65" cy="82"/>
            </a:xfrm>
            <a:custGeom>
              <a:avLst/>
              <a:gdLst/>
              <a:ahLst/>
              <a:cxnLst/>
              <a:rect l="l" t="t" r="r" b="b"/>
              <a:pathLst>
                <a:path w="33" h="41" extrusionOk="0">
                  <a:moveTo>
                    <a:pt x="33" y="18"/>
                  </a:moveTo>
                  <a:cubicBezTo>
                    <a:pt x="33" y="33"/>
                    <a:pt x="33" y="33"/>
                    <a:pt x="33" y="33"/>
                  </a:cubicBezTo>
                  <a:cubicBezTo>
                    <a:pt x="10" y="41"/>
                    <a:pt x="10" y="41"/>
                    <a:pt x="10" y="41"/>
                  </a:cubicBezTo>
                  <a:cubicBezTo>
                    <a:pt x="7" y="39"/>
                    <a:pt x="3" y="37"/>
                    <a:pt x="0" y="35"/>
                  </a:cubicBezTo>
                  <a:cubicBezTo>
                    <a:pt x="0" y="0"/>
                    <a:pt x="0" y="0"/>
                    <a:pt x="0" y="0"/>
                  </a:cubicBezTo>
                  <a:cubicBezTo>
                    <a:pt x="12" y="5"/>
                    <a:pt x="23" y="11"/>
                    <a:pt x="33" y="18"/>
                  </a:cubicBezTo>
                  <a:close/>
                </a:path>
              </a:pathLst>
            </a:custGeom>
            <a:solidFill>
              <a:srgbClr val="7030A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4" name="Google Shape;504;p43"/>
            <p:cNvSpPr/>
            <p:nvPr/>
          </p:nvSpPr>
          <p:spPr>
            <a:xfrm>
              <a:off x="3461" y="2599"/>
              <a:ext cx="441" cy="949"/>
            </a:xfrm>
            <a:custGeom>
              <a:avLst/>
              <a:gdLst/>
              <a:ahLst/>
              <a:cxnLst/>
              <a:rect l="l" t="t" r="r" b="b"/>
              <a:pathLst>
                <a:path w="222" h="477" extrusionOk="0">
                  <a:moveTo>
                    <a:pt x="222" y="60"/>
                  </a:moveTo>
                  <a:cubicBezTo>
                    <a:pt x="222" y="477"/>
                    <a:pt x="222" y="477"/>
                    <a:pt x="222" y="477"/>
                  </a:cubicBezTo>
                  <a:cubicBezTo>
                    <a:pt x="212" y="470"/>
                    <a:pt x="201" y="464"/>
                    <a:pt x="189" y="459"/>
                  </a:cubicBezTo>
                  <a:cubicBezTo>
                    <a:pt x="189" y="73"/>
                    <a:pt x="189" y="73"/>
                    <a:pt x="189" y="73"/>
                  </a:cubicBezTo>
                  <a:cubicBezTo>
                    <a:pt x="189" y="51"/>
                    <a:pt x="171" y="33"/>
                    <a:pt x="149" y="33"/>
                  </a:cubicBezTo>
                  <a:cubicBezTo>
                    <a:pt x="0" y="33"/>
                    <a:pt x="0" y="33"/>
                    <a:pt x="0" y="33"/>
                  </a:cubicBezTo>
                  <a:cubicBezTo>
                    <a:pt x="0" y="0"/>
                    <a:pt x="0" y="0"/>
                    <a:pt x="0" y="0"/>
                  </a:cubicBezTo>
                  <a:cubicBezTo>
                    <a:pt x="162" y="0"/>
                    <a:pt x="162" y="0"/>
                    <a:pt x="162" y="0"/>
                  </a:cubicBezTo>
                  <a:cubicBezTo>
                    <a:pt x="195" y="0"/>
                    <a:pt x="222" y="27"/>
                    <a:pt x="222" y="60"/>
                  </a:cubicBezTo>
                  <a:close/>
                </a:path>
              </a:pathLst>
            </a:custGeom>
            <a:solidFill>
              <a:srgbClr val="7030A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5" name="Google Shape;505;p43"/>
            <p:cNvSpPr/>
            <p:nvPr/>
          </p:nvSpPr>
          <p:spPr>
            <a:xfrm>
              <a:off x="3409" y="3490"/>
              <a:ext cx="428" cy="480"/>
            </a:xfrm>
            <a:custGeom>
              <a:avLst/>
              <a:gdLst/>
              <a:ahLst/>
              <a:cxnLst/>
              <a:rect l="l" t="t" r="r" b="b"/>
              <a:pathLst>
                <a:path w="215" h="241" extrusionOk="0">
                  <a:moveTo>
                    <a:pt x="215" y="11"/>
                  </a:moveTo>
                  <a:cubicBezTo>
                    <a:pt x="215" y="46"/>
                    <a:pt x="215" y="46"/>
                    <a:pt x="215" y="46"/>
                  </a:cubicBezTo>
                  <a:cubicBezTo>
                    <a:pt x="197" y="37"/>
                    <a:pt x="178" y="32"/>
                    <a:pt x="157" y="32"/>
                  </a:cubicBezTo>
                  <a:cubicBezTo>
                    <a:pt x="88" y="32"/>
                    <a:pt x="32" y="88"/>
                    <a:pt x="32" y="157"/>
                  </a:cubicBezTo>
                  <a:cubicBezTo>
                    <a:pt x="32" y="189"/>
                    <a:pt x="44" y="219"/>
                    <a:pt x="64" y="241"/>
                  </a:cubicBezTo>
                  <a:cubicBezTo>
                    <a:pt x="25" y="241"/>
                    <a:pt x="25" y="241"/>
                    <a:pt x="25" y="241"/>
                  </a:cubicBezTo>
                  <a:cubicBezTo>
                    <a:pt x="9" y="217"/>
                    <a:pt x="0" y="188"/>
                    <a:pt x="0" y="157"/>
                  </a:cubicBezTo>
                  <a:cubicBezTo>
                    <a:pt x="0" y="71"/>
                    <a:pt x="71" y="0"/>
                    <a:pt x="157" y="0"/>
                  </a:cubicBezTo>
                  <a:cubicBezTo>
                    <a:pt x="177" y="0"/>
                    <a:pt x="197" y="4"/>
                    <a:pt x="215" y="11"/>
                  </a:cubicBezTo>
                  <a:close/>
                </a:path>
              </a:pathLst>
            </a:custGeom>
            <a:solidFill>
              <a:srgbClr val="7030A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6" name="Google Shape;506;p43"/>
            <p:cNvSpPr/>
            <p:nvPr/>
          </p:nvSpPr>
          <p:spPr>
            <a:xfrm>
              <a:off x="2799" y="2665"/>
              <a:ext cx="1038" cy="1305"/>
            </a:xfrm>
            <a:custGeom>
              <a:avLst/>
              <a:gdLst/>
              <a:ahLst/>
              <a:cxnLst/>
              <a:rect l="l" t="t" r="r" b="b"/>
              <a:pathLst>
                <a:path w="522" h="656" extrusionOk="0">
                  <a:moveTo>
                    <a:pt x="522" y="40"/>
                  </a:moveTo>
                  <a:cubicBezTo>
                    <a:pt x="522" y="426"/>
                    <a:pt x="522" y="426"/>
                    <a:pt x="522" y="426"/>
                  </a:cubicBezTo>
                  <a:cubicBezTo>
                    <a:pt x="504" y="419"/>
                    <a:pt x="484" y="415"/>
                    <a:pt x="464" y="415"/>
                  </a:cubicBezTo>
                  <a:cubicBezTo>
                    <a:pt x="378" y="415"/>
                    <a:pt x="307" y="486"/>
                    <a:pt x="307" y="572"/>
                  </a:cubicBezTo>
                  <a:cubicBezTo>
                    <a:pt x="307" y="603"/>
                    <a:pt x="316" y="632"/>
                    <a:pt x="332" y="656"/>
                  </a:cubicBezTo>
                  <a:cubicBezTo>
                    <a:pt x="40" y="656"/>
                    <a:pt x="40" y="656"/>
                    <a:pt x="40" y="656"/>
                  </a:cubicBezTo>
                  <a:cubicBezTo>
                    <a:pt x="18" y="656"/>
                    <a:pt x="0" y="638"/>
                    <a:pt x="0" y="616"/>
                  </a:cubicBezTo>
                  <a:cubicBezTo>
                    <a:pt x="0" y="348"/>
                    <a:pt x="0" y="348"/>
                    <a:pt x="0" y="348"/>
                  </a:cubicBezTo>
                  <a:cubicBezTo>
                    <a:pt x="273" y="348"/>
                    <a:pt x="273" y="348"/>
                    <a:pt x="273" y="348"/>
                  </a:cubicBezTo>
                  <a:cubicBezTo>
                    <a:pt x="306" y="348"/>
                    <a:pt x="333" y="321"/>
                    <a:pt x="333" y="288"/>
                  </a:cubicBezTo>
                  <a:cubicBezTo>
                    <a:pt x="333" y="0"/>
                    <a:pt x="333" y="0"/>
                    <a:pt x="333" y="0"/>
                  </a:cubicBezTo>
                  <a:cubicBezTo>
                    <a:pt x="482" y="0"/>
                    <a:pt x="482" y="0"/>
                    <a:pt x="482" y="0"/>
                  </a:cubicBezTo>
                  <a:cubicBezTo>
                    <a:pt x="504" y="0"/>
                    <a:pt x="522" y="18"/>
                    <a:pt x="522" y="40"/>
                  </a:cubicBezTo>
                  <a:close/>
                </a:path>
              </a:pathLst>
            </a:custGeom>
            <a:solidFill>
              <a:srgbClr val="F4F4F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7" name="Google Shape;507;p43"/>
            <p:cNvSpPr/>
            <p:nvPr/>
          </p:nvSpPr>
          <p:spPr>
            <a:xfrm>
              <a:off x="3459" y="3970"/>
              <a:ext cx="173" cy="65"/>
            </a:xfrm>
            <a:custGeom>
              <a:avLst/>
              <a:gdLst/>
              <a:ahLst/>
              <a:cxnLst/>
              <a:rect l="l" t="t" r="r" b="b"/>
              <a:pathLst>
                <a:path w="87" h="33" extrusionOk="0">
                  <a:moveTo>
                    <a:pt x="87" y="33"/>
                  </a:moveTo>
                  <a:cubicBezTo>
                    <a:pt x="28" y="33"/>
                    <a:pt x="28" y="33"/>
                    <a:pt x="28" y="33"/>
                  </a:cubicBezTo>
                  <a:cubicBezTo>
                    <a:pt x="17" y="23"/>
                    <a:pt x="7" y="12"/>
                    <a:pt x="0" y="0"/>
                  </a:cubicBezTo>
                  <a:cubicBezTo>
                    <a:pt x="39" y="0"/>
                    <a:pt x="39" y="0"/>
                    <a:pt x="39" y="0"/>
                  </a:cubicBezTo>
                  <a:cubicBezTo>
                    <a:pt x="52" y="14"/>
                    <a:pt x="68" y="26"/>
                    <a:pt x="87" y="33"/>
                  </a:cubicBezTo>
                  <a:close/>
                </a:path>
              </a:pathLst>
            </a:custGeom>
            <a:solidFill>
              <a:srgbClr val="7030A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8" name="Google Shape;508;p43"/>
            <p:cNvSpPr/>
            <p:nvPr/>
          </p:nvSpPr>
          <p:spPr>
            <a:xfrm>
              <a:off x="2733" y="3357"/>
              <a:ext cx="781" cy="678"/>
            </a:xfrm>
            <a:custGeom>
              <a:avLst/>
              <a:gdLst/>
              <a:ahLst/>
              <a:cxnLst/>
              <a:rect l="l" t="t" r="r" b="b"/>
              <a:pathLst>
                <a:path w="393" h="341" extrusionOk="0">
                  <a:moveTo>
                    <a:pt x="393" y="341"/>
                  </a:moveTo>
                  <a:cubicBezTo>
                    <a:pt x="60" y="341"/>
                    <a:pt x="60" y="341"/>
                    <a:pt x="60" y="341"/>
                  </a:cubicBezTo>
                  <a:cubicBezTo>
                    <a:pt x="27" y="341"/>
                    <a:pt x="0" y="314"/>
                    <a:pt x="0" y="281"/>
                  </a:cubicBezTo>
                  <a:cubicBezTo>
                    <a:pt x="0" y="0"/>
                    <a:pt x="0" y="0"/>
                    <a:pt x="0" y="0"/>
                  </a:cubicBezTo>
                  <a:cubicBezTo>
                    <a:pt x="33" y="0"/>
                    <a:pt x="33" y="0"/>
                    <a:pt x="33" y="0"/>
                  </a:cubicBezTo>
                  <a:cubicBezTo>
                    <a:pt x="33" y="268"/>
                    <a:pt x="33" y="268"/>
                    <a:pt x="33" y="268"/>
                  </a:cubicBezTo>
                  <a:cubicBezTo>
                    <a:pt x="33" y="290"/>
                    <a:pt x="51" y="308"/>
                    <a:pt x="73" y="308"/>
                  </a:cubicBezTo>
                  <a:cubicBezTo>
                    <a:pt x="365" y="308"/>
                    <a:pt x="365" y="308"/>
                    <a:pt x="365" y="308"/>
                  </a:cubicBezTo>
                  <a:cubicBezTo>
                    <a:pt x="372" y="320"/>
                    <a:pt x="382" y="331"/>
                    <a:pt x="393" y="341"/>
                  </a:cubicBezTo>
                  <a:close/>
                </a:path>
              </a:pathLst>
            </a:custGeom>
            <a:solidFill>
              <a:srgbClr val="7030A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9" name="Google Shape;509;p43"/>
            <p:cNvSpPr/>
            <p:nvPr/>
          </p:nvSpPr>
          <p:spPr>
            <a:xfrm>
              <a:off x="2799" y="2665"/>
              <a:ext cx="662" cy="692"/>
            </a:xfrm>
            <a:custGeom>
              <a:avLst/>
              <a:gdLst/>
              <a:ahLst/>
              <a:cxnLst/>
              <a:rect l="l" t="t" r="r" b="b"/>
              <a:pathLst>
                <a:path w="333" h="348" extrusionOk="0">
                  <a:moveTo>
                    <a:pt x="333" y="0"/>
                  </a:moveTo>
                  <a:cubicBezTo>
                    <a:pt x="333" y="288"/>
                    <a:pt x="333" y="288"/>
                    <a:pt x="333" y="288"/>
                  </a:cubicBezTo>
                  <a:cubicBezTo>
                    <a:pt x="333" y="321"/>
                    <a:pt x="306" y="348"/>
                    <a:pt x="273" y="348"/>
                  </a:cubicBezTo>
                  <a:cubicBezTo>
                    <a:pt x="0" y="348"/>
                    <a:pt x="0" y="348"/>
                    <a:pt x="0" y="348"/>
                  </a:cubicBezTo>
                  <a:cubicBezTo>
                    <a:pt x="0" y="228"/>
                    <a:pt x="0" y="228"/>
                    <a:pt x="0" y="228"/>
                  </a:cubicBezTo>
                  <a:cubicBezTo>
                    <a:pt x="213" y="228"/>
                    <a:pt x="213" y="228"/>
                    <a:pt x="213" y="228"/>
                  </a:cubicBezTo>
                  <a:cubicBezTo>
                    <a:pt x="213" y="0"/>
                    <a:pt x="213" y="0"/>
                    <a:pt x="213" y="0"/>
                  </a:cubicBezTo>
                  <a:lnTo>
                    <a:pt x="333" y="0"/>
                  </a:lnTo>
                  <a:close/>
                </a:path>
              </a:pathLst>
            </a:custGeom>
            <a:solidFill>
              <a:srgbClr val="F4F4F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0" name="Google Shape;510;p43"/>
            <p:cNvSpPr/>
            <p:nvPr/>
          </p:nvSpPr>
          <p:spPr>
            <a:xfrm>
              <a:off x="3222" y="2599"/>
              <a:ext cx="239" cy="66"/>
            </a:xfrm>
            <a:prstGeom prst="rect">
              <a:avLst/>
            </a:prstGeom>
            <a:solidFill>
              <a:srgbClr val="7030A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1" name="Google Shape;511;p43"/>
            <p:cNvSpPr/>
            <p:nvPr/>
          </p:nvSpPr>
          <p:spPr>
            <a:xfrm>
              <a:off x="2799" y="2665"/>
              <a:ext cx="423" cy="453"/>
            </a:xfrm>
            <a:custGeom>
              <a:avLst/>
              <a:gdLst/>
              <a:ahLst/>
              <a:cxnLst/>
              <a:rect l="l" t="t" r="r" b="b"/>
              <a:pathLst>
                <a:path w="213" h="228" extrusionOk="0">
                  <a:moveTo>
                    <a:pt x="213" y="0"/>
                  </a:moveTo>
                  <a:cubicBezTo>
                    <a:pt x="213" y="228"/>
                    <a:pt x="213" y="228"/>
                    <a:pt x="213" y="228"/>
                  </a:cubicBezTo>
                  <a:cubicBezTo>
                    <a:pt x="0" y="228"/>
                    <a:pt x="0" y="228"/>
                    <a:pt x="0" y="228"/>
                  </a:cubicBezTo>
                  <a:cubicBezTo>
                    <a:pt x="0" y="40"/>
                    <a:pt x="0" y="40"/>
                    <a:pt x="0" y="40"/>
                  </a:cubicBezTo>
                  <a:cubicBezTo>
                    <a:pt x="0" y="18"/>
                    <a:pt x="18" y="0"/>
                    <a:pt x="40" y="0"/>
                  </a:cubicBezTo>
                  <a:lnTo>
                    <a:pt x="213" y="0"/>
                  </a:lnTo>
                  <a:close/>
                </a:path>
              </a:pathLst>
            </a:custGeom>
            <a:solidFill>
              <a:srgbClr val="F4F4F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2" name="Google Shape;512;p43"/>
            <p:cNvSpPr/>
            <p:nvPr/>
          </p:nvSpPr>
          <p:spPr>
            <a:xfrm>
              <a:off x="2733" y="2599"/>
              <a:ext cx="489" cy="519"/>
            </a:xfrm>
            <a:custGeom>
              <a:avLst/>
              <a:gdLst/>
              <a:ahLst/>
              <a:cxnLst/>
              <a:rect l="l" t="t" r="r" b="b"/>
              <a:pathLst>
                <a:path w="246" h="261" extrusionOk="0">
                  <a:moveTo>
                    <a:pt x="246" y="0"/>
                  </a:moveTo>
                  <a:cubicBezTo>
                    <a:pt x="246" y="33"/>
                    <a:pt x="246" y="33"/>
                    <a:pt x="246" y="33"/>
                  </a:cubicBezTo>
                  <a:cubicBezTo>
                    <a:pt x="73" y="33"/>
                    <a:pt x="73" y="33"/>
                    <a:pt x="73" y="33"/>
                  </a:cubicBezTo>
                  <a:cubicBezTo>
                    <a:pt x="51" y="33"/>
                    <a:pt x="33" y="51"/>
                    <a:pt x="33" y="73"/>
                  </a:cubicBezTo>
                  <a:cubicBezTo>
                    <a:pt x="33" y="261"/>
                    <a:pt x="33" y="261"/>
                    <a:pt x="33" y="261"/>
                  </a:cubicBezTo>
                  <a:cubicBezTo>
                    <a:pt x="0" y="261"/>
                    <a:pt x="0" y="261"/>
                    <a:pt x="0" y="261"/>
                  </a:cubicBezTo>
                  <a:cubicBezTo>
                    <a:pt x="0" y="60"/>
                    <a:pt x="0" y="60"/>
                    <a:pt x="0" y="60"/>
                  </a:cubicBezTo>
                  <a:cubicBezTo>
                    <a:pt x="0" y="27"/>
                    <a:pt x="27" y="0"/>
                    <a:pt x="60" y="0"/>
                  </a:cubicBezTo>
                  <a:lnTo>
                    <a:pt x="246" y="0"/>
                  </a:lnTo>
                  <a:close/>
                </a:path>
              </a:pathLst>
            </a:custGeom>
            <a:solidFill>
              <a:srgbClr val="7030A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3" name="Google Shape;513;p43"/>
            <p:cNvSpPr/>
            <p:nvPr/>
          </p:nvSpPr>
          <p:spPr>
            <a:xfrm>
              <a:off x="2733" y="3118"/>
              <a:ext cx="66" cy="239"/>
            </a:xfrm>
            <a:prstGeom prst="rect">
              <a:avLst/>
            </a:prstGeom>
            <a:solidFill>
              <a:srgbClr val="7030A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4" name="Google Shape;514;p43"/>
            <p:cNvSpPr/>
            <p:nvPr/>
          </p:nvSpPr>
          <p:spPr>
            <a:xfrm>
              <a:off x="1900" y="2448"/>
              <a:ext cx="833" cy="909"/>
            </a:xfrm>
            <a:custGeom>
              <a:avLst/>
              <a:gdLst/>
              <a:ahLst/>
              <a:cxnLst/>
              <a:rect l="l" t="t" r="r" b="b"/>
              <a:pathLst>
                <a:path w="419" h="457" extrusionOk="0">
                  <a:moveTo>
                    <a:pt x="419" y="337"/>
                  </a:moveTo>
                  <a:cubicBezTo>
                    <a:pt x="419" y="457"/>
                    <a:pt x="419" y="457"/>
                    <a:pt x="419" y="457"/>
                  </a:cubicBezTo>
                  <a:cubicBezTo>
                    <a:pt x="60" y="457"/>
                    <a:pt x="60" y="457"/>
                    <a:pt x="60" y="457"/>
                  </a:cubicBezTo>
                  <a:cubicBezTo>
                    <a:pt x="27" y="457"/>
                    <a:pt x="0" y="430"/>
                    <a:pt x="0" y="397"/>
                  </a:cubicBezTo>
                  <a:cubicBezTo>
                    <a:pt x="0" y="0"/>
                    <a:pt x="0" y="0"/>
                    <a:pt x="0" y="0"/>
                  </a:cubicBezTo>
                  <a:cubicBezTo>
                    <a:pt x="120" y="0"/>
                    <a:pt x="120" y="0"/>
                    <a:pt x="120" y="0"/>
                  </a:cubicBezTo>
                  <a:cubicBezTo>
                    <a:pt x="120" y="337"/>
                    <a:pt x="120" y="337"/>
                    <a:pt x="120" y="337"/>
                  </a:cubicBezTo>
                  <a:lnTo>
                    <a:pt x="419" y="337"/>
                  </a:lnTo>
                  <a:close/>
                </a:path>
              </a:pathLst>
            </a:custGeom>
            <a:solidFill>
              <a:srgbClr val="24BAA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5" name="Google Shape;515;p43"/>
            <p:cNvSpPr/>
            <p:nvPr/>
          </p:nvSpPr>
          <p:spPr>
            <a:xfrm>
              <a:off x="1435" y="1011"/>
              <a:ext cx="1169" cy="1437"/>
            </a:xfrm>
            <a:custGeom>
              <a:avLst/>
              <a:gdLst/>
              <a:ahLst/>
              <a:cxnLst/>
              <a:rect l="l" t="t" r="r" b="b"/>
              <a:pathLst>
                <a:path w="588" h="722" extrusionOk="0">
                  <a:moveTo>
                    <a:pt x="588" y="60"/>
                  </a:moveTo>
                  <a:cubicBezTo>
                    <a:pt x="588" y="662"/>
                    <a:pt x="588" y="662"/>
                    <a:pt x="588" y="662"/>
                  </a:cubicBezTo>
                  <a:cubicBezTo>
                    <a:pt x="588" y="695"/>
                    <a:pt x="561" y="722"/>
                    <a:pt x="528" y="722"/>
                  </a:cubicBezTo>
                  <a:cubicBezTo>
                    <a:pt x="354" y="722"/>
                    <a:pt x="354" y="722"/>
                    <a:pt x="354" y="722"/>
                  </a:cubicBezTo>
                  <a:cubicBezTo>
                    <a:pt x="354" y="689"/>
                    <a:pt x="354" y="689"/>
                    <a:pt x="354" y="689"/>
                  </a:cubicBezTo>
                  <a:cubicBezTo>
                    <a:pt x="514" y="689"/>
                    <a:pt x="514" y="689"/>
                    <a:pt x="514" y="689"/>
                  </a:cubicBezTo>
                  <a:cubicBezTo>
                    <a:pt x="536" y="689"/>
                    <a:pt x="554" y="671"/>
                    <a:pt x="554" y="649"/>
                  </a:cubicBezTo>
                  <a:cubicBezTo>
                    <a:pt x="554" y="73"/>
                    <a:pt x="554" y="73"/>
                    <a:pt x="554" y="73"/>
                  </a:cubicBezTo>
                  <a:cubicBezTo>
                    <a:pt x="554" y="51"/>
                    <a:pt x="536" y="33"/>
                    <a:pt x="514" y="33"/>
                  </a:cubicBezTo>
                  <a:cubicBezTo>
                    <a:pt x="73" y="33"/>
                    <a:pt x="73" y="33"/>
                    <a:pt x="73" y="33"/>
                  </a:cubicBezTo>
                  <a:cubicBezTo>
                    <a:pt x="51" y="33"/>
                    <a:pt x="33" y="51"/>
                    <a:pt x="33" y="73"/>
                  </a:cubicBezTo>
                  <a:cubicBezTo>
                    <a:pt x="33" y="649"/>
                    <a:pt x="33" y="649"/>
                    <a:pt x="33" y="649"/>
                  </a:cubicBezTo>
                  <a:cubicBezTo>
                    <a:pt x="33" y="671"/>
                    <a:pt x="51" y="689"/>
                    <a:pt x="73" y="689"/>
                  </a:cubicBezTo>
                  <a:cubicBezTo>
                    <a:pt x="234" y="689"/>
                    <a:pt x="234" y="689"/>
                    <a:pt x="234" y="689"/>
                  </a:cubicBezTo>
                  <a:cubicBezTo>
                    <a:pt x="234" y="722"/>
                    <a:pt x="234" y="722"/>
                    <a:pt x="234" y="722"/>
                  </a:cubicBezTo>
                  <a:cubicBezTo>
                    <a:pt x="60" y="722"/>
                    <a:pt x="60" y="722"/>
                    <a:pt x="60" y="722"/>
                  </a:cubicBezTo>
                  <a:cubicBezTo>
                    <a:pt x="27" y="722"/>
                    <a:pt x="0" y="695"/>
                    <a:pt x="0" y="662"/>
                  </a:cubicBezTo>
                  <a:cubicBezTo>
                    <a:pt x="0" y="60"/>
                    <a:pt x="0" y="60"/>
                    <a:pt x="0" y="60"/>
                  </a:cubicBezTo>
                  <a:cubicBezTo>
                    <a:pt x="0" y="27"/>
                    <a:pt x="27" y="0"/>
                    <a:pt x="60" y="0"/>
                  </a:cubicBezTo>
                  <a:cubicBezTo>
                    <a:pt x="528" y="0"/>
                    <a:pt x="528" y="0"/>
                    <a:pt x="528" y="0"/>
                  </a:cubicBezTo>
                  <a:cubicBezTo>
                    <a:pt x="561" y="0"/>
                    <a:pt x="588" y="27"/>
                    <a:pt x="588" y="60"/>
                  </a:cubicBezTo>
                  <a:close/>
                </a:path>
              </a:pathLst>
            </a:custGeom>
            <a:solidFill>
              <a:srgbClr val="24BAA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6" name="Google Shape;516;p43"/>
            <p:cNvSpPr/>
            <p:nvPr/>
          </p:nvSpPr>
          <p:spPr>
            <a:xfrm>
              <a:off x="1501" y="1077"/>
              <a:ext cx="1035" cy="1305"/>
            </a:xfrm>
            <a:custGeom>
              <a:avLst/>
              <a:gdLst/>
              <a:ahLst/>
              <a:cxnLst/>
              <a:rect l="l" t="t" r="r" b="b"/>
              <a:pathLst>
                <a:path w="521" h="656" extrusionOk="0">
                  <a:moveTo>
                    <a:pt x="521" y="40"/>
                  </a:moveTo>
                  <a:cubicBezTo>
                    <a:pt x="521" y="616"/>
                    <a:pt x="521" y="616"/>
                    <a:pt x="521" y="616"/>
                  </a:cubicBezTo>
                  <a:cubicBezTo>
                    <a:pt x="521" y="638"/>
                    <a:pt x="503" y="656"/>
                    <a:pt x="481" y="656"/>
                  </a:cubicBezTo>
                  <a:cubicBezTo>
                    <a:pt x="321" y="656"/>
                    <a:pt x="321" y="656"/>
                    <a:pt x="321" y="656"/>
                  </a:cubicBezTo>
                  <a:cubicBezTo>
                    <a:pt x="321" y="328"/>
                    <a:pt x="321" y="328"/>
                    <a:pt x="321" y="328"/>
                  </a:cubicBezTo>
                  <a:cubicBezTo>
                    <a:pt x="321" y="295"/>
                    <a:pt x="294" y="268"/>
                    <a:pt x="261" y="268"/>
                  </a:cubicBezTo>
                  <a:cubicBezTo>
                    <a:pt x="228" y="268"/>
                    <a:pt x="201" y="295"/>
                    <a:pt x="201" y="328"/>
                  </a:cubicBezTo>
                  <a:cubicBezTo>
                    <a:pt x="201" y="656"/>
                    <a:pt x="201" y="656"/>
                    <a:pt x="201" y="656"/>
                  </a:cubicBezTo>
                  <a:cubicBezTo>
                    <a:pt x="40" y="656"/>
                    <a:pt x="40" y="656"/>
                    <a:pt x="40" y="656"/>
                  </a:cubicBezTo>
                  <a:cubicBezTo>
                    <a:pt x="18" y="656"/>
                    <a:pt x="0" y="638"/>
                    <a:pt x="0" y="616"/>
                  </a:cubicBezTo>
                  <a:cubicBezTo>
                    <a:pt x="0" y="40"/>
                    <a:pt x="0" y="40"/>
                    <a:pt x="0" y="40"/>
                  </a:cubicBezTo>
                  <a:cubicBezTo>
                    <a:pt x="0" y="18"/>
                    <a:pt x="18" y="0"/>
                    <a:pt x="40" y="0"/>
                  </a:cubicBezTo>
                  <a:cubicBezTo>
                    <a:pt x="481" y="0"/>
                    <a:pt x="481" y="0"/>
                    <a:pt x="481" y="0"/>
                  </a:cubicBezTo>
                  <a:cubicBezTo>
                    <a:pt x="503" y="0"/>
                    <a:pt x="521" y="18"/>
                    <a:pt x="521" y="40"/>
                  </a:cubicBezTo>
                  <a:close/>
                </a:path>
              </a:pathLst>
            </a:custGeom>
            <a:solidFill>
              <a:srgbClr val="F4F4F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7" name="Google Shape;517;p43"/>
            <p:cNvSpPr/>
            <p:nvPr/>
          </p:nvSpPr>
          <p:spPr>
            <a:xfrm>
              <a:off x="1900" y="2382"/>
              <a:ext cx="239" cy="66"/>
            </a:xfrm>
            <a:prstGeom prst="rect">
              <a:avLst/>
            </a:prstGeom>
            <a:solidFill>
              <a:srgbClr val="24BAA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8" name="Google Shape;518;p43"/>
            <p:cNvSpPr/>
            <p:nvPr/>
          </p:nvSpPr>
          <p:spPr>
            <a:xfrm>
              <a:off x="1900" y="1610"/>
              <a:ext cx="239" cy="772"/>
            </a:xfrm>
            <a:custGeom>
              <a:avLst/>
              <a:gdLst/>
              <a:ahLst/>
              <a:cxnLst/>
              <a:rect l="l" t="t" r="r" b="b"/>
              <a:pathLst>
                <a:path w="120" h="388" extrusionOk="0">
                  <a:moveTo>
                    <a:pt x="120" y="60"/>
                  </a:moveTo>
                  <a:cubicBezTo>
                    <a:pt x="120" y="388"/>
                    <a:pt x="120" y="388"/>
                    <a:pt x="120" y="388"/>
                  </a:cubicBezTo>
                  <a:cubicBezTo>
                    <a:pt x="0" y="388"/>
                    <a:pt x="0" y="388"/>
                    <a:pt x="0" y="388"/>
                  </a:cubicBezTo>
                  <a:cubicBezTo>
                    <a:pt x="0" y="60"/>
                    <a:pt x="0" y="60"/>
                    <a:pt x="0" y="60"/>
                  </a:cubicBezTo>
                  <a:cubicBezTo>
                    <a:pt x="0" y="27"/>
                    <a:pt x="27" y="0"/>
                    <a:pt x="60" y="0"/>
                  </a:cubicBezTo>
                  <a:cubicBezTo>
                    <a:pt x="93" y="0"/>
                    <a:pt x="120" y="27"/>
                    <a:pt x="120" y="60"/>
                  </a:cubicBezTo>
                  <a:close/>
                </a:path>
              </a:pathLst>
            </a:custGeom>
            <a:solidFill>
              <a:srgbClr val="F4F4F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9" name="Google Shape;519;p43"/>
            <p:cNvSpPr/>
            <p:nvPr/>
          </p:nvSpPr>
          <p:spPr>
            <a:xfrm>
              <a:off x="2103" y="1902"/>
              <a:ext cx="622" cy="625"/>
            </a:xfrm>
            <a:prstGeom prst="ellipse">
              <a:avLst/>
            </a:prstGeom>
            <a:solidFill>
              <a:srgbClr val="24BAA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0" name="Google Shape;520;p43"/>
            <p:cNvSpPr/>
            <p:nvPr/>
          </p:nvSpPr>
          <p:spPr>
            <a:xfrm>
              <a:off x="2172" y="1966"/>
              <a:ext cx="499" cy="498"/>
            </a:xfrm>
            <a:custGeom>
              <a:avLst/>
              <a:gdLst/>
              <a:ahLst/>
              <a:cxnLst/>
              <a:rect l="l" t="t" r="r" b="b"/>
              <a:pathLst>
                <a:path w="251" h="250" extrusionOk="0">
                  <a:moveTo>
                    <a:pt x="231" y="193"/>
                  </a:moveTo>
                  <a:cubicBezTo>
                    <a:pt x="244" y="173"/>
                    <a:pt x="251" y="150"/>
                    <a:pt x="251" y="125"/>
                  </a:cubicBezTo>
                  <a:cubicBezTo>
                    <a:pt x="251" y="56"/>
                    <a:pt x="195" y="0"/>
                    <a:pt x="126" y="0"/>
                  </a:cubicBezTo>
                  <a:cubicBezTo>
                    <a:pt x="56" y="0"/>
                    <a:pt x="0" y="56"/>
                    <a:pt x="0" y="125"/>
                  </a:cubicBezTo>
                  <a:cubicBezTo>
                    <a:pt x="0" y="194"/>
                    <a:pt x="56" y="250"/>
                    <a:pt x="126" y="250"/>
                  </a:cubicBezTo>
                  <a:cubicBezTo>
                    <a:pt x="151" y="250"/>
                    <a:pt x="174" y="243"/>
                    <a:pt x="194" y="230"/>
                  </a:cubicBezTo>
                  <a:cubicBezTo>
                    <a:pt x="250" y="250"/>
                    <a:pt x="250" y="250"/>
                    <a:pt x="250" y="250"/>
                  </a:cubicBezTo>
                  <a:lnTo>
                    <a:pt x="231" y="193"/>
                  </a:lnTo>
                  <a:close/>
                </a:path>
              </a:pathLst>
            </a:custGeom>
            <a:solidFill>
              <a:schemeClr val="lt1"/>
            </a:solidFill>
            <a:ln>
              <a:noFill/>
            </a:ln>
            <a:effectLst>
              <a:outerShdw blurRad="50800" dist="38100" dir="5400000" algn="t"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1" name="Google Shape;521;p43"/>
            <p:cNvSpPr/>
            <p:nvPr/>
          </p:nvSpPr>
          <p:spPr>
            <a:xfrm>
              <a:off x="4695" y="1902"/>
              <a:ext cx="625" cy="625"/>
            </a:xfrm>
            <a:prstGeom prst="ellipse">
              <a:avLst/>
            </a:prstGeom>
            <a:solidFill>
              <a:srgbClr val="24BAA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2" name="Google Shape;522;p43"/>
            <p:cNvSpPr/>
            <p:nvPr/>
          </p:nvSpPr>
          <p:spPr>
            <a:xfrm>
              <a:off x="4759" y="1966"/>
              <a:ext cx="497" cy="498"/>
            </a:xfrm>
            <a:custGeom>
              <a:avLst/>
              <a:gdLst/>
              <a:ahLst/>
              <a:cxnLst/>
              <a:rect l="l" t="t" r="r" b="b"/>
              <a:pathLst>
                <a:path w="250" h="250" extrusionOk="0">
                  <a:moveTo>
                    <a:pt x="230" y="193"/>
                  </a:moveTo>
                  <a:cubicBezTo>
                    <a:pt x="243" y="173"/>
                    <a:pt x="250" y="150"/>
                    <a:pt x="250" y="125"/>
                  </a:cubicBezTo>
                  <a:cubicBezTo>
                    <a:pt x="250" y="56"/>
                    <a:pt x="194" y="0"/>
                    <a:pt x="125" y="0"/>
                  </a:cubicBezTo>
                  <a:cubicBezTo>
                    <a:pt x="56" y="0"/>
                    <a:pt x="0" y="56"/>
                    <a:pt x="0" y="125"/>
                  </a:cubicBezTo>
                  <a:cubicBezTo>
                    <a:pt x="0" y="194"/>
                    <a:pt x="56" y="250"/>
                    <a:pt x="125" y="250"/>
                  </a:cubicBezTo>
                  <a:cubicBezTo>
                    <a:pt x="150" y="250"/>
                    <a:pt x="173" y="243"/>
                    <a:pt x="193" y="230"/>
                  </a:cubicBezTo>
                  <a:cubicBezTo>
                    <a:pt x="250" y="250"/>
                    <a:pt x="250" y="250"/>
                    <a:pt x="250" y="250"/>
                  </a:cubicBezTo>
                  <a:lnTo>
                    <a:pt x="230" y="193"/>
                  </a:lnTo>
                  <a:close/>
                </a:path>
              </a:pathLst>
            </a:cu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3" name="Google Shape;523;p43"/>
            <p:cNvSpPr/>
            <p:nvPr/>
          </p:nvSpPr>
          <p:spPr>
            <a:xfrm>
              <a:off x="6945" y="3568"/>
              <a:ext cx="505" cy="503"/>
            </a:xfrm>
            <a:prstGeom prst="ellipse">
              <a:avLst/>
            </a:prstGeom>
            <a:solidFill>
              <a:srgbClr val="7F349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524" name="Google Shape;524;p43"/>
          <p:cNvSpPr/>
          <p:nvPr/>
        </p:nvSpPr>
        <p:spPr>
          <a:xfrm rot="-5400000">
            <a:off x="4519290" y="5524438"/>
            <a:ext cx="792162" cy="790575"/>
          </a:xfrm>
          <a:custGeom>
            <a:avLst/>
            <a:gdLst/>
            <a:ahLst/>
            <a:cxnLst/>
            <a:rect l="l" t="t" r="r" b="b"/>
            <a:pathLst>
              <a:path w="251" h="250" extrusionOk="0">
                <a:moveTo>
                  <a:pt x="231" y="193"/>
                </a:moveTo>
                <a:cubicBezTo>
                  <a:pt x="244" y="173"/>
                  <a:pt x="251" y="150"/>
                  <a:pt x="251" y="125"/>
                </a:cubicBezTo>
                <a:cubicBezTo>
                  <a:pt x="251" y="56"/>
                  <a:pt x="195" y="0"/>
                  <a:pt x="126" y="0"/>
                </a:cubicBezTo>
                <a:cubicBezTo>
                  <a:pt x="56" y="0"/>
                  <a:pt x="0" y="56"/>
                  <a:pt x="0" y="125"/>
                </a:cubicBezTo>
                <a:cubicBezTo>
                  <a:pt x="0" y="194"/>
                  <a:pt x="56" y="250"/>
                  <a:pt x="126" y="250"/>
                </a:cubicBezTo>
                <a:cubicBezTo>
                  <a:pt x="151" y="250"/>
                  <a:pt x="174" y="243"/>
                  <a:pt x="194" y="230"/>
                </a:cubicBezTo>
                <a:cubicBezTo>
                  <a:pt x="250" y="250"/>
                  <a:pt x="250" y="250"/>
                  <a:pt x="250" y="250"/>
                </a:cubicBezTo>
                <a:lnTo>
                  <a:pt x="231" y="193"/>
                </a:lnTo>
                <a:close/>
              </a:path>
            </a:pathLst>
          </a:custGeom>
          <a:solidFill>
            <a:schemeClr val="lt1"/>
          </a:solidFill>
          <a:ln>
            <a:noFill/>
          </a:ln>
          <a:effectLst>
            <a:outerShdw blurRad="50800" dist="38100" dir="5400000" algn="t"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5" name="Google Shape;525;p43"/>
          <p:cNvSpPr/>
          <p:nvPr/>
        </p:nvSpPr>
        <p:spPr>
          <a:xfrm>
            <a:off x="10582204" y="5606805"/>
            <a:ext cx="702872" cy="700089"/>
          </a:xfrm>
          <a:prstGeom prst="ellipse">
            <a:avLst/>
          </a:prstGeom>
          <a:solidFill>
            <a:schemeClr val="bg1"/>
          </a:solid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526" name="Google Shape;526;p43"/>
          <p:cNvGrpSpPr/>
          <p:nvPr/>
        </p:nvGrpSpPr>
        <p:grpSpPr>
          <a:xfrm rot="10800000" flipH="1">
            <a:off x="3243559" y="1555277"/>
            <a:ext cx="950735" cy="362788"/>
            <a:chOff x="3110481" y="1725182"/>
            <a:chExt cx="608475" cy="232186"/>
          </a:xfrm>
        </p:grpSpPr>
        <p:sp>
          <p:nvSpPr>
            <p:cNvPr id="527" name="Google Shape;527;p43"/>
            <p:cNvSpPr/>
            <p:nvPr/>
          </p:nvSpPr>
          <p:spPr>
            <a:xfrm rot="-2700000">
              <a:off x="3144483" y="1759187"/>
              <a:ext cx="164178" cy="164178"/>
            </a:xfrm>
            <a:custGeom>
              <a:avLst/>
              <a:gdLst/>
              <a:ahLst/>
              <a:cxnLst/>
              <a:rect l="l" t="t" r="r" b="b"/>
              <a:pathLst>
                <a:path w="2784329" h="2784329" extrusionOk="0">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24BAA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28" name="Google Shape;528;p43"/>
            <p:cNvSpPr/>
            <p:nvPr/>
          </p:nvSpPr>
          <p:spPr>
            <a:xfrm rot="-2700000">
              <a:off x="3332629" y="1759186"/>
              <a:ext cx="164178" cy="164178"/>
            </a:xfrm>
            <a:custGeom>
              <a:avLst/>
              <a:gdLst/>
              <a:ahLst/>
              <a:cxnLst/>
              <a:rect l="l" t="t" r="r" b="b"/>
              <a:pathLst>
                <a:path w="2784329" h="2784329" extrusionOk="0">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7F34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29" name="Google Shape;529;p43"/>
            <p:cNvSpPr/>
            <p:nvPr/>
          </p:nvSpPr>
          <p:spPr>
            <a:xfrm rot="-2700000">
              <a:off x="3520775" y="1759184"/>
              <a:ext cx="164178" cy="164178"/>
            </a:xfrm>
            <a:custGeom>
              <a:avLst/>
              <a:gdLst/>
              <a:ahLst/>
              <a:cxnLst/>
              <a:rect l="l" t="t" r="r" b="b"/>
              <a:pathLst>
                <a:path w="2784329" h="2784329" extrusionOk="0">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24BAA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sp>
        <p:nvSpPr>
          <p:cNvPr id="530" name="Google Shape;530;p43"/>
          <p:cNvSpPr txBox="1"/>
          <p:nvPr/>
        </p:nvSpPr>
        <p:spPr>
          <a:xfrm>
            <a:off x="1104665" y="1195549"/>
            <a:ext cx="1777221" cy="502702"/>
          </a:xfrm>
          <a:prstGeom prst="rect">
            <a:avLst/>
          </a:prstGeom>
          <a:noFill/>
          <a:ln>
            <a:noFill/>
          </a:ln>
        </p:spPr>
        <p:txBody>
          <a:bodyPr spcFirstLastPara="1" wrap="square" lIns="91425" tIns="45700" rIns="91425" bIns="45700" anchor="t" anchorCtr="0">
            <a:spAutoFit/>
          </a:bodyPr>
          <a:lstStyle/>
          <a:p>
            <a:pPr marL="0" marR="0" lvl="0" indent="0" algn="l" rtl="0">
              <a:lnSpc>
                <a:spcPct val="114285"/>
              </a:lnSpc>
              <a:spcBef>
                <a:spcPts val="0"/>
              </a:spcBef>
              <a:spcAft>
                <a:spcPts val="0"/>
              </a:spcAft>
              <a:buNone/>
            </a:pPr>
            <a:r>
              <a:rPr lang="en-US" sz="2800" b="1" i="0" u="none" strike="noStrike" cap="none">
                <a:solidFill>
                  <a:srgbClr val="7F7F7F"/>
                </a:solidFill>
                <a:latin typeface="Arial"/>
                <a:ea typeface="Arial"/>
                <a:cs typeface="Arial"/>
                <a:sym typeface="Arial"/>
              </a:rPr>
              <a:t>Module 1</a:t>
            </a:r>
            <a:endParaRPr sz="3600" b="1" i="0" u="none" strike="noStrike" cap="none">
              <a:solidFill>
                <a:srgbClr val="7F7F7F"/>
              </a:solidFill>
              <a:latin typeface="Arial"/>
              <a:ea typeface="Arial"/>
              <a:cs typeface="Arial"/>
              <a:sym typeface="Arial"/>
            </a:endParaRPr>
          </a:p>
        </p:txBody>
      </p:sp>
      <p:sp>
        <p:nvSpPr>
          <p:cNvPr id="531" name="Google Shape;531;p43"/>
          <p:cNvSpPr txBox="1"/>
          <p:nvPr/>
        </p:nvSpPr>
        <p:spPr>
          <a:xfrm>
            <a:off x="3378219" y="3951575"/>
            <a:ext cx="1859668" cy="502702"/>
          </a:xfrm>
          <a:prstGeom prst="rect">
            <a:avLst/>
          </a:prstGeom>
          <a:noFill/>
          <a:ln>
            <a:noFill/>
          </a:ln>
        </p:spPr>
        <p:txBody>
          <a:bodyPr spcFirstLastPara="1" wrap="square" lIns="91425" tIns="45700" rIns="91425" bIns="45700" anchor="t" anchorCtr="0">
            <a:spAutoFit/>
          </a:bodyPr>
          <a:lstStyle/>
          <a:p>
            <a:pPr marL="0" marR="0" lvl="0" indent="0" algn="l" rtl="0">
              <a:lnSpc>
                <a:spcPct val="114285"/>
              </a:lnSpc>
              <a:spcBef>
                <a:spcPts val="0"/>
              </a:spcBef>
              <a:spcAft>
                <a:spcPts val="0"/>
              </a:spcAft>
              <a:buNone/>
            </a:pPr>
            <a:r>
              <a:rPr lang="en-US" sz="2800" b="1" i="0" u="none" strike="noStrike" cap="none">
                <a:solidFill>
                  <a:srgbClr val="7F7F7F"/>
                </a:solidFill>
                <a:latin typeface="Arial"/>
                <a:ea typeface="Arial"/>
                <a:cs typeface="Arial"/>
                <a:sym typeface="Arial"/>
              </a:rPr>
              <a:t>Module 2</a:t>
            </a:r>
            <a:endParaRPr sz="3600" b="1" i="0" u="none" strike="noStrike" cap="none">
              <a:solidFill>
                <a:srgbClr val="7F7F7F"/>
              </a:solidFill>
              <a:latin typeface="Arial"/>
              <a:ea typeface="Arial"/>
              <a:cs typeface="Arial"/>
              <a:sym typeface="Arial"/>
            </a:endParaRPr>
          </a:p>
        </p:txBody>
      </p:sp>
      <p:sp>
        <p:nvSpPr>
          <p:cNvPr id="532" name="Google Shape;532;p43"/>
          <p:cNvSpPr txBox="1"/>
          <p:nvPr/>
        </p:nvSpPr>
        <p:spPr>
          <a:xfrm>
            <a:off x="5656362" y="1129175"/>
            <a:ext cx="1742785" cy="502702"/>
          </a:xfrm>
          <a:prstGeom prst="rect">
            <a:avLst/>
          </a:prstGeom>
          <a:noFill/>
          <a:ln>
            <a:noFill/>
          </a:ln>
        </p:spPr>
        <p:txBody>
          <a:bodyPr spcFirstLastPara="1" wrap="square" lIns="91425" tIns="45700" rIns="91425" bIns="45700" anchor="t" anchorCtr="0">
            <a:spAutoFit/>
          </a:bodyPr>
          <a:lstStyle/>
          <a:p>
            <a:pPr marL="0" marR="0" lvl="0" indent="0" algn="l" rtl="0">
              <a:lnSpc>
                <a:spcPct val="114285"/>
              </a:lnSpc>
              <a:spcBef>
                <a:spcPts val="0"/>
              </a:spcBef>
              <a:spcAft>
                <a:spcPts val="0"/>
              </a:spcAft>
              <a:buNone/>
            </a:pPr>
            <a:r>
              <a:rPr lang="en-US" sz="2800" b="1" i="0" u="none" strike="noStrike" cap="none">
                <a:solidFill>
                  <a:srgbClr val="7F7F7F"/>
                </a:solidFill>
                <a:latin typeface="Arial"/>
                <a:ea typeface="Arial"/>
                <a:cs typeface="Arial"/>
                <a:sym typeface="Arial"/>
              </a:rPr>
              <a:t>Module 3</a:t>
            </a:r>
            <a:endParaRPr sz="3600" b="1" i="0" u="none" strike="noStrike" cap="none">
              <a:solidFill>
                <a:srgbClr val="7F7F7F"/>
              </a:solidFill>
              <a:latin typeface="Arial"/>
              <a:ea typeface="Arial"/>
              <a:cs typeface="Arial"/>
              <a:sym typeface="Arial"/>
            </a:endParaRPr>
          </a:p>
        </p:txBody>
      </p:sp>
      <p:sp>
        <p:nvSpPr>
          <p:cNvPr id="533" name="Google Shape;533;p43"/>
          <p:cNvSpPr txBox="1"/>
          <p:nvPr/>
        </p:nvSpPr>
        <p:spPr>
          <a:xfrm>
            <a:off x="1004837" y="1860498"/>
            <a:ext cx="1897917" cy="861694"/>
          </a:xfrm>
          <a:prstGeom prst="rect">
            <a:avLst/>
          </a:prstGeom>
          <a:noFill/>
          <a:ln>
            <a:noFill/>
          </a:ln>
        </p:spPr>
        <p:txBody>
          <a:bodyPr spcFirstLastPara="1" wrap="square" lIns="182825" tIns="91400" rIns="182825" bIns="91400" anchor="t" anchorCtr="0">
            <a:spAutoFit/>
          </a:bodyPr>
          <a:lstStyle/>
          <a:p>
            <a:pPr marL="0" marR="0" lvl="0" indent="0" algn="ctr" rtl="0">
              <a:lnSpc>
                <a:spcPct val="110000"/>
              </a:lnSpc>
              <a:spcBef>
                <a:spcPts val="0"/>
              </a:spcBef>
              <a:spcAft>
                <a:spcPts val="0"/>
              </a:spcAft>
              <a:buNone/>
            </a:pPr>
            <a:r>
              <a:rPr lang="en-US" sz="2000" b="1" i="0" u="none" strike="noStrike" cap="none" dirty="0">
                <a:solidFill>
                  <a:srgbClr val="002060"/>
                </a:solidFill>
                <a:latin typeface="Calibri" panose="020F0502020204030204" pitchFamily="34" charset="0"/>
                <a:ea typeface="Calibri" panose="020F0502020204030204" pitchFamily="34" charset="0"/>
                <a:cs typeface="Calibri" panose="020F0502020204030204" pitchFamily="34" charset="0"/>
                <a:sym typeface="Calibri"/>
              </a:rPr>
              <a:t>Digital Literacy</a:t>
            </a:r>
            <a:r>
              <a:rPr lang="en-US" sz="2000" b="0" i="0" u="none" strike="noStrike" cap="none" dirty="0">
                <a:solidFill>
                  <a:srgbClr val="002060"/>
                </a:solidFill>
                <a:latin typeface="Calibri" panose="020F0502020204030204" pitchFamily="34" charset="0"/>
                <a:ea typeface="Calibri" panose="020F0502020204030204" pitchFamily="34" charset="0"/>
                <a:cs typeface="Calibri" panose="020F0502020204030204" pitchFamily="34" charset="0"/>
                <a:sym typeface="Lato"/>
              </a:rPr>
              <a:t> </a:t>
            </a:r>
            <a:endParaRPr sz="2000" b="0" i="0" u="none" strike="noStrike" cap="none" dirty="0">
              <a:solidFill>
                <a:srgbClr val="002060"/>
              </a:solidFill>
              <a:latin typeface="Calibri" panose="020F0502020204030204" pitchFamily="34" charset="0"/>
              <a:ea typeface="Calibri" panose="020F0502020204030204" pitchFamily="34" charset="0"/>
              <a:cs typeface="Calibri" panose="020F0502020204030204" pitchFamily="34" charset="0"/>
              <a:sym typeface="Lato"/>
            </a:endParaRPr>
          </a:p>
        </p:txBody>
      </p:sp>
      <p:sp>
        <p:nvSpPr>
          <p:cNvPr id="534" name="Google Shape;534;p43"/>
          <p:cNvSpPr txBox="1"/>
          <p:nvPr/>
        </p:nvSpPr>
        <p:spPr>
          <a:xfrm>
            <a:off x="3346070" y="4532728"/>
            <a:ext cx="1730244" cy="843227"/>
          </a:xfrm>
          <a:prstGeom prst="rect">
            <a:avLst/>
          </a:prstGeom>
          <a:noFill/>
          <a:ln>
            <a:noFill/>
          </a:ln>
        </p:spPr>
        <p:txBody>
          <a:bodyPr spcFirstLastPara="1" wrap="square" lIns="182825" tIns="91400" rIns="182825" bIns="91400" anchor="t" anchorCtr="0">
            <a:spAutoFit/>
          </a:bodyPr>
          <a:lstStyle/>
          <a:p>
            <a:pPr marL="0" marR="0" lvl="0" indent="0" algn="ctr" rtl="0">
              <a:lnSpc>
                <a:spcPct val="107000"/>
              </a:lnSpc>
              <a:spcBef>
                <a:spcPts val="0"/>
              </a:spcBef>
              <a:spcAft>
                <a:spcPts val="0"/>
              </a:spcAft>
              <a:buNone/>
            </a:pPr>
            <a:r>
              <a:rPr lang="en-US" sz="2000" b="1" i="0" u="none" strike="noStrike" cap="none" dirty="0">
                <a:solidFill>
                  <a:srgbClr val="002060"/>
                </a:solidFill>
                <a:latin typeface="Calibri"/>
                <a:ea typeface="Calibri"/>
                <a:cs typeface="Calibri"/>
                <a:sym typeface="Calibri"/>
              </a:rPr>
              <a:t>Human Digital Skills</a:t>
            </a:r>
            <a:endParaRPr sz="2000" b="1" i="0" u="none" strike="noStrike" cap="none" dirty="0">
              <a:solidFill>
                <a:srgbClr val="002060"/>
              </a:solidFill>
              <a:latin typeface="Calibri"/>
              <a:ea typeface="Calibri"/>
              <a:cs typeface="Calibri"/>
              <a:sym typeface="Calibri"/>
            </a:endParaRPr>
          </a:p>
        </p:txBody>
      </p:sp>
      <p:sp>
        <p:nvSpPr>
          <p:cNvPr id="535" name="Google Shape;535;p43"/>
          <p:cNvSpPr txBox="1"/>
          <p:nvPr/>
        </p:nvSpPr>
        <p:spPr>
          <a:xfrm>
            <a:off x="5401751" y="1560897"/>
            <a:ext cx="2089824" cy="1538802"/>
          </a:xfrm>
          <a:prstGeom prst="rect">
            <a:avLst/>
          </a:prstGeom>
          <a:noFill/>
          <a:ln>
            <a:noFill/>
          </a:ln>
        </p:spPr>
        <p:txBody>
          <a:bodyPr spcFirstLastPara="1" wrap="square" lIns="182825" tIns="91400" rIns="182825" bIns="91400" anchor="t" anchorCtr="0">
            <a:spAutoFit/>
          </a:bodyPr>
          <a:lstStyle/>
          <a:p>
            <a:pPr marL="0" marR="0" lvl="0" indent="0" algn="ctr" rtl="0">
              <a:lnSpc>
                <a:spcPct val="110000"/>
              </a:lnSpc>
              <a:spcBef>
                <a:spcPts val="0"/>
              </a:spcBef>
              <a:spcAft>
                <a:spcPts val="0"/>
              </a:spcAft>
              <a:buNone/>
            </a:pPr>
            <a:r>
              <a:rPr lang="en-US" sz="2000" b="1" i="0" u="none" strike="noStrike" cap="none" dirty="0">
                <a:solidFill>
                  <a:srgbClr val="002060"/>
                </a:solidFill>
                <a:latin typeface="Calibri"/>
                <a:ea typeface="Calibri"/>
                <a:cs typeface="Calibri"/>
                <a:sym typeface="Calibri"/>
              </a:rPr>
              <a:t>Digital technologies for the healthcare field </a:t>
            </a:r>
            <a:endParaRPr sz="2000" b="1" i="0" u="none" strike="noStrike" cap="none" dirty="0">
              <a:solidFill>
                <a:srgbClr val="002060"/>
              </a:solidFill>
              <a:latin typeface="Calibri"/>
              <a:ea typeface="Calibri"/>
              <a:cs typeface="Calibri"/>
              <a:sym typeface="Calibri"/>
            </a:endParaRPr>
          </a:p>
        </p:txBody>
      </p:sp>
      <p:grpSp>
        <p:nvGrpSpPr>
          <p:cNvPr id="536" name="Google Shape;536;p43"/>
          <p:cNvGrpSpPr/>
          <p:nvPr/>
        </p:nvGrpSpPr>
        <p:grpSpPr>
          <a:xfrm>
            <a:off x="2480746" y="2850591"/>
            <a:ext cx="390525" cy="575088"/>
            <a:chOff x="2323" y="1983"/>
            <a:chExt cx="292" cy="430"/>
          </a:xfrm>
        </p:grpSpPr>
        <p:sp>
          <p:nvSpPr>
            <p:cNvPr id="537" name="Google Shape;537;p43"/>
            <p:cNvSpPr/>
            <p:nvPr/>
          </p:nvSpPr>
          <p:spPr>
            <a:xfrm>
              <a:off x="2401" y="2306"/>
              <a:ext cx="134" cy="32"/>
            </a:xfrm>
            <a:custGeom>
              <a:avLst/>
              <a:gdLst/>
              <a:ahLst/>
              <a:cxnLst/>
              <a:rect l="l" t="t" r="r" b="b"/>
              <a:pathLst>
                <a:path w="55" h="13" extrusionOk="0">
                  <a:moveTo>
                    <a:pt x="49" y="13"/>
                  </a:moveTo>
                  <a:cubicBezTo>
                    <a:pt x="7" y="13"/>
                    <a:pt x="7" y="13"/>
                    <a:pt x="7" y="13"/>
                  </a:cubicBezTo>
                  <a:cubicBezTo>
                    <a:pt x="3" y="13"/>
                    <a:pt x="0" y="10"/>
                    <a:pt x="0" y="7"/>
                  </a:cubicBezTo>
                  <a:cubicBezTo>
                    <a:pt x="0" y="7"/>
                    <a:pt x="0" y="7"/>
                    <a:pt x="0" y="7"/>
                  </a:cubicBezTo>
                  <a:cubicBezTo>
                    <a:pt x="0" y="3"/>
                    <a:pt x="3" y="0"/>
                    <a:pt x="7" y="0"/>
                  </a:cubicBezTo>
                  <a:cubicBezTo>
                    <a:pt x="49" y="0"/>
                    <a:pt x="49" y="0"/>
                    <a:pt x="49" y="0"/>
                  </a:cubicBezTo>
                  <a:cubicBezTo>
                    <a:pt x="52" y="0"/>
                    <a:pt x="55" y="3"/>
                    <a:pt x="55" y="7"/>
                  </a:cubicBezTo>
                  <a:cubicBezTo>
                    <a:pt x="55" y="7"/>
                    <a:pt x="55" y="7"/>
                    <a:pt x="55" y="7"/>
                  </a:cubicBezTo>
                  <a:cubicBezTo>
                    <a:pt x="55" y="10"/>
                    <a:pt x="52" y="13"/>
                    <a:pt x="49" y="13"/>
                  </a:cubicBezTo>
                  <a:close/>
                </a:path>
              </a:pathLst>
            </a:custGeom>
            <a:solidFill>
              <a:srgbClr val="24BAA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8" name="Google Shape;538;p43"/>
            <p:cNvSpPr/>
            <p:nvPr/>
          </p:nvSpPr>
          <p:spPr>
            <a:xfrm>
              <a:off x="2401" y="2350"/>
              <a:ext cx="134" cy="34"/>
            </a:xfrm>
            <a:custGeom>
              <a:avLst/>
              <a:gdLst/>
              <a:ahLst/>
              <a:cxnLst/>
              <a:rect l="l" t="t" r="r" b="b"/>
              <a:pathLst>
                <a:path w="55" h="14" extrusionOk="0">
                  <a:moveTo>
                    <a:pt x="49" y="14"/>
                  </a:moveTo>
                  <a:cubicBezTo>
                    <a:pt x="7" y="14"/>
                    <a:pt x="7" y="14"/>
                    <a:pt x="7" y="14"/>
                  </a:cubicBezTo>
                  <a:cubicBezTo>
                    <a:pt x="3" y="14"/>
                    <a:pt x="0" y="11"/>
                    <a:pt x="0" y="7"/>
                  </a:cubicBezTo>
                  <a:cubicBezTo>
                    <a:pt x="0" y="7"/>
                    <a:pt x="0" y="7"/>
                    <a:pt x="0" y="7"/>
                  </a:cubicBezTo>
                  <a:cubicBezTo>
                    <a:pt x="0" y="3"/>
                    <a:pt x="3" y="0"/>
                    <a:pt x="7" y="0"/>
                  </a:cubicBezTo>
                  <a:cubicBezTo>
                    <a:pt x="49" y="0"/>
                    <a:pt x="49" y="0"/>
                    <a:pt x="49" y="0"/>
                  </a:cubicBezTo>
                  <a:cubicBezTo>
                    <a:pt x="52" y="0"/>
                    <a:pt x="55" y="3"/>
                    <a:pt x="55" y="7"/>
                  </a:cubicBezTo>
                  <a:cubicBezTo>
                    <a:pt x="55" y="7"/>
                    <a:pt x="55" y="7"/>
                    <a:pt x="55" y="7"/>
                  </a:cubicBezTo>
                  <a:cubicBezTo>
                    <a:pt x="55" y="11"/>
                    <a:pt x="52" y="14"/>
                    <a:pt x="49" y="14"/>
                  </a:cubicBezTo>
                  <a:close/>
                </a:path>
              </a:pathLst>
            </a:custGeom>
            <a:solidFill>
              <a:srgbClr val="24BAA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9" name="Google Shape;539;p43"/>
            <p:cNvSpPr/>
            <p:nvPr/>
          </p:nvSpPr>
          <p:spPr>
            <a:xfrm>
              <a:off x="2452" y="2396"/>
              <a:ext cx="34" cy="17"/>
            </a:xfrm>
            <a:custGeom>
              <a:avLst/>
              <a:gdLst/>
              <a:ahLst/>
              <a:cxnLst/>
              <a:rect l="l" t="t" r="r" b="b"/>
              <a:pathLst>
                <a:path w="14" h="7" extrusionOk="0">
                  <a:moveTo>
                    <a:pt x="0" y="0"/>
                  </a:moveTo>
                  <a:cubicBezTo>
                    <a:pt x="0" y="4"/>
                    <a:pt x="3" y="7"/>
                    <a:pt x="7" y="7"/>
                  </a:cubicBezTo>
                  <a:cubicBezTo>
                    <a:pt x="11" y="7"/>
                    <a:pt x="14" y="4"/>
                    <a:pt x="14" y="0"/>
                  </a:cubicBezTo>
                  <a:lnTo>
                    <a:pt x="0" y="0"/>
                  </a:lnTo>
                  <a:close/>
                </a:path>
              </a:pathLst>
            </a:custGeom>
            <a:solidFill>
              <a:srgbClr val="24BAA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0" name="Google Shape;540;p43"/>
            <p:cNvSpPr/>
            <p:nvPr/>
          </p:nvSpPr>
          <p:spPr>
            <a:xfrm>
              <a:off x="2323" y="1983"/>
              <a:ext cx="292" cy="311"/>
            </a:xfrm>
            <a:custGeom>
              <a:avLst/>
              <a:gdLst/>
              <a:ahLst/>
              <a:cxnLst/>
              <a:rect l="l" t="t" r="r" b="b"/>
              <a:pathLst>
                <a:path w="120" h="129" extrusionOk="0">
                  <a:moveTo>
                    <a:pt x="60" y="0"/>
                  </a:moveTo>
                  <a:cubicBezTo>
                    <a:pt x="27" y="0"/>
                    <a:pt x="0" y="27"/>
                    <a:pt x="0" y="60"/>
                  </a:cubicBezTo>
                  <a:cubicBezTo>
                    <a:pt x="0" y="84"/>
                    <a:pt x="13" y="113"/>
                    <a:pt x="32" y="129"/>
                  </a:cubicBezTo>
                  <a:cubicBezTo>
                    <a:pt x="48" y="129"/>
                    <a:pt x="48" y="129"/>
                    <a:pt x="48" y="129"/>
                  </a:cubicBezTo>
                  <a:cubicBezTo>
                    <a:pt x="48" y="90"/>
                    <a:pt x="48" y="90"/>
                    <a:pt x="48" y="90"/>
                  </a:cubicBezTo>
                  <a:cubicBezTo>
                    <a:pt x="45" y="89"/>
                    <a:pt x="43" y="87"/>
                    <a:pt x="43" y="84"/>
                  </a:cubicBezTo>
                  <a:cubicBezTo>
                    <a:pt x="43" y="80"/>
                    <a:pt x="46" y="77"/>
                    <a:pt x="50" y="77"/>
                  </a:cubicBezTo>
                  <a:cubicBezTo>
                    <a:pt x="54" y="77"/>
                    <a:pt x="58" y="80"/>
                    <a:pt x="58" y="84"/>
                  </a:cubicBezTo>
                  <a:cubicBezTo>
                    <a:pt x="58" y="87"/>
                    <a:pt x="56" y="89"/>
                    <a:pt x="53" y="90"/>
                  </a:cubicBezTo>
                  <a:cubicBezTo>
                    <a:pt x="53" y="129"/>
                    <a:pt x="53" y="129"/>
                    <a:pt x="53" y="129"/>
                  </a:cubicBezTo>
                  <a:cubicBezTo>
                    <a:pt x="67" y="129"/>
                    <a:pt x="67" y="129"/>
                    <a:pt x="67" y="129"/>
                  </a:cubicBezTo>
                  <a:cubicBezTo>
                    <a:pt x="67" y="74"/>
                    <a:pt x="67" y="74"/>
                    <a:pt x="67" y="74"/>
                  </a:cubicBezTo>
                  <a:cubicBezTo>
                    <a:pt x="64" y="73"/>
                    <a:pt x="62" y="70"/>
                    <a:pt x="62" y="67"/>
                  </a:cubicBezTo>
                  <a:cubicBezTo>
                    <a:pt x="62" y="63"/>
                    <a:pt x="65" y="60"/>
                    <a:pt x="69" y="60"/>
                  </a:cubicBezTo>
                  <a:cubicBezTo>
                    <a:pt x="73" y="60"/>
                    <a:pt x="76" y="63"/>
                    <a:pt x="76" y="67"/>
                  </a:cubicBezTo>
                  <a:cubicBezTo>
                    <a:pt x="76" y="70"/>
                    <a:pt x="74" y="73"/>
                    <a:pt x="72" y="74"/>
                  </a:cubicBezTo>
                  <a:cubicBezTo>
                    <a:pt x="72" y="129"/>
                    <a:pt x="72" y="129"/>
                    <a:pt x="72" y="129"/>
                  </a:cubicBezTo>
                  <a:cubicBezTo>
                    <a:pt x="87" y="129"/>
                    <a:pt x="87" y="129"/>
                    <a:pt x="87" y="129"/>
                  </a:cubicBezTo>
                  <a:cubicBezTo>
                    <a:pt x="107" y="113"/>
                    <a:pt x="120" y="84"/>
                    <a:pt x="120" y="60"/>
                  </a:cubicBezTo>
                  <a:cubicBezTo>
                    <a:pt x="120" y="27"/>
                    <a:pt x="93" y="0"/>
                    <a:pt x="60" y="0"/>
                  </a:cubicBezTo>
                  <a:close/>
                </a:path>
              </a:pathLst>
            </a:custGeom>
            <a:solidFill>
              <a:srgbClr val="24BAA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541" name="Google Shape;541;p43"/>
          <p:cNvGrpSpPr/>
          <p:nvPr/>
        </p:nvGrpSpPr>
        <p:grpSpPr>
          <a:xfrm>
            <a:off x="4687221" y="5582458"/>
            <a:ext cx="474663" cy="596677"/>
            <a:chOff x="6619890" y="5067524"/>
            <a:chExt cx="474663" cy="596677"/>
          </a:xfrm>
        </p:grpSpPr>
        <p:sp>
          <p:nvSpPr>
            <p:cNvPr id="542" name="Google Shape;542;p43"/>
            <p:cNvSpPr/>
            <p:nvPr/>
          </p:nvSpPr>
          <p:spPr>
            <a:xfrm>
              <a:off x="6619890" y="5537723"/>
              <a:ext cx="471687" cy="126478"/>
            </a:xfrm>
            <a:custGeom>
              <a:avLst/>
              <a:gdLst/>
              <a:ahLst/>
              <a:cxnLst/>
              <a:rect l="l" t="t" r="r" b="b"/>
              <a:pathLst>
                <a:path w="141" h="38" extrusionOk="0">
                  <a:moveTo>
                    <a:pt x="71" y="28"/>
                  </a:moveTo>
                  <a:cubicBezTo>
                    <a:pt x="47" y="28"/>
                    <a:pt x="26" y="17"/>
                    <a:pt x="12" y="0"/>
                  </a:cubicBezTo>
                  <a:cubicBezTo>
                    <a:pt x="6" y="8"/>
                    <a:pt x="2" y="18"/>
                    <a:pt x="1" y="29"/>
                  </a:cubicBezTo>
                  <a:cubicBezTo>
                    <a:pt x="0" y="34"/>
                    <a:pt x="4" y="38"/>
                    <a:pt x="9" y="38"/>
                  </a:cubicBezTo>
                  <a:cubicBezTo>
                    <a:pt x="133" y="38"/>
                    <a:pt x="133" y="38"/>
                    <a:pt x="133" y="38"/>
                  </a:cubicBezTo>
                  <a:cubicBezTo>
                    <a:pt x="138" y="38"/>
                    <a:pt x="141" y="34"/>
                    <a:pt x="141" y="29"/>
                  </a:cubicBezTo>
                  <a:cubicBezTo>
                    <a:pt x="139" y="18"/>
                    <a:pt x="136" y="8"/>
                    <a:pt x="130" y="0"/>
                  </a:cubicBezTo>
                  <a:cubicBezTo>
                    <a:pt x="116" y="17"/>
                    <a:pt x="95" y="28"/>
                    <a:pt x="71" y="28"/>
                  </a:cubicBezTo>
                  <a:close/>
                </a:path>
              </a:pathLst>
            </a:custGeom>
            <a:solidFill>
              <a:srgbClr val="7030A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3" name="Google Shape;543;p43"/>
            <p:cNvSpPr/>
            <p:nvPr/>
          </p:nvSpPr>
          <p:spPr>
            <a:xfrm>
              <a:off x="6619890" y="5067524"/>
              <a:ext cx="474663" cy="547574"/>
            </a:xfrm>
            <a:custGeom>
              <a:avLst/>
              <a:gdLst/>
              <a:ahLst/>
              <a:cxnLst/>
              <a:rect l="l" t="t" r="r" b="b"/>
              <a:pathLst>
                <a:path w="142" h="164" extrusionOk="0">
                  <a:moveTo>
                    <a:pt x="76" y="23"/>
                  </a:moveTo>
                  <a:cubicBezTo>
                    <a:pt x="76" y="13"/>
                    <a:pt x="76" y="13"/>
                    <a:pt x="76" y="13"/>
                  </a:cubicBezTo>
                  <a:cubicBezTo>
                    <a:pt x="79" y="13"/>
                    <a:pt x="79" y="13"/>
                    <a:pt x="79" y="13"/>
                  </a:cubicBezTo>
                  <a:cubicBezTo>
                    <a:pt x="80" y="13"/>
                    <a:pt x="82" y="12"/>
                    <a:pt x="82" y="10"/>
                  </a:cubicBezTo>
                  <a:cubicBezTo>
                    <a:pt x="82" y="8"/>
                    <a:pt x="80" y="7"/>
                    <a:pt x="79" y="7"/>
                  </a:cubicBezTo>
                  <a:cubicBezTo>
                    <a:pt x="78" y="7"/>
                    <a:pt x="78" y="7"/>
                    <a:pt x="78" y="7"/>
                  </a:cubicBezTo>
                  <a:cubicBezTo>
                    <a:pt x="78" y="3"/>
                    <a:pt x="75" y="0"/>
                    <a:pt x="71" y="0"/>
                  </a:cubicBezTo>
                  <a:cubicBezTo>
                    <a:pt x="67" y="0"/>
                    <a:pt x="64" y="3"/>
                    <a:pt x="64" y="7"/>
                  </a:cubicBezTo>
                  <a:cubicBezTo>
                    <a:pt x="63" y="7"/>
                    <a:pt x="63" y="7"/>
                    <a:pt x="63" y="7"/>
                  </a:cubicBezTo>
                  <a:cubicBezTo>
                    <a:pt x="62" y="7"/>
                    <a:pt x="60" y="8"/>
                    <a:pt x="60" y="10"/>
                  </a:cubicBezTo>
                  <a:cubicBezTo>
                    <a:pt x="60" y="12"/>
                    <a:pt x="62" y="13"/>
                    <a:pt x="63" y="13"/>
                  </a:cubicBezTo>
                  <a:cubicBezTo>
                    <a:pt x="66" y="13"/>
                    <a:pt x="66" y="13"/>
                    <a:pt x="66" y="13"/>
                  </a:cubicBezTo>
                  <a:cubicBezTo>
                    <a:pt x="66" y="23"/>
                    <a:pt x="66" y="23"/>
                    <a:pt x="66" y="23"/>
                  </a:cubicBezTo>
                  <a:cubicBezTo>
                    <a:pt x="29" y="25"/>
                    <a:pt x="0" y="56"/>
                    <a:pt x="0" y="93"/>
                  </a:cubicBezTo>
                  <a:cubicBezTo>
                    <a:pt x="0" y="133"/>
                    <a:pt x="32" y="164"/>
                    <a:pt x="71" y="164"/>
                  </a:cubicBezTo>
                  <a:cubicBezTo>
                    <a:pt x="110" y="164"/>
                    <a:pt x="142" y="133"/>
                    <a:pt x="142" y="93"/>
                  </a:cubicBezTo>
                  <a:cubicBezTo>
                    <a:pt x="142" y="56"/>
                    <a:pt x="112" y="25"/>
                    <a:pt x="76" y="23"/>
                  </a:cubicBezTo>
                  <a:close/>
                  <a:moveTo>
                    <a:pt x="71" y="157"/>
                  </a:moveTo>
                  <a:cubicBezTo>
                    <a:pt x="36" y="157"/>
                    <a:pt x="7" y="129"/>
                    <a:pt x="7" y="93"/>
                  </a:cubicBezTo>
                  <a:cubicBezTo>
                    <a:pt x="7" y="58"/>
                    <a:pt x="36" y="30"/>
                    <a:pt x="71" y="30"/>
                  </a:cubicBezTo>
                  <a:cubicBezTo>
                    <a:pt x="106" y="30"/>
                    <a:pt x="135" y="58"/>
                    <a:pt x="135" y="93"/>
                  </a:cubicBezTo>
                  <a:cubicBezTo>
                    <a:pt x="135" y="129"/>
                    <a:pt x="106" y="157"/>
                    <a:pt x="71" y="157"/>
                  </a:cubicBezTo>
                  <a:close/>
                </a:path>
              </a:pathLst>
            </a:custGeom>
            <a:solidFill>
              <a:srgbClr val="7030A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4" name="Google Shape;544;p43"/>
            <p:cNvSpPr/>
            <p:nvPr/>
          </p:nvSpPr>
          <p:spPr>
            <a:xfrm>
              <a:off x="6660065" y="5180610"/>
              <a:ext cx="394313" cy="397289"/>
            </a:xfrm>
            <a:custGeom>
              <a:avLst/>
              <a:gdLst/>
              <a:ahLst/>
              <a:cxnLst/>
              <a:rect l="l" t="t" r="r" b="b"/>
              <a:pathLst>
                <a:path w="118" h="119" extrusionOk="0">
                  <a:moveTo>
                    <a:pt x="59" y="0"/>
                  </a:moveTo>
                  <a:cubicBezTo>
                    <a:pt x="26" y="0"/>
                    <a:pt x="0" y="27"/>
                    <a:pt x="0" y="59"/>
                  </a:cubicBezTo>
                  <a:cubicBezTo>
                    <a:pt x="0" y="92"/>
                    <a:pt x="26" y="119"/>
                    <a:pt x="59" y="119"/>
                  </a:cubicBezTo>
                  <a:cubicBezTo>
                    <a:pt x="92" y="119"/>
                    <a:pt x="118" y="92"/>
                    <a:pt x="118" y="59"/>
                  </a:cubicBezTo>
                  <a:cubicBezTo>
                    <a:pt x="118" y="27"/>
                    <a:pt x="92" y="0"/>
                    <a:pt x="59" y="0"/>
                  </a:cubicBezTo>
                  <a:close/>
                  <a:moveTo>
                    <a:pt x="73" y="64"/>
                  </a:moveTo>
                  <a:cubicBezTo>
                    <a:pt x="66" y="62"/>
                    <a:pt x="66" y="62"/>
                    <a:pt x="66" y="62"/>
                  </a:cubicBezTo>
                  <a:cubicBezTo>
                    <a:pt x="65" y="64"/>
                    <a:pt x="62" y="67"/>
                    <a:pt x="59" y="67"/>
                  </a:cubicBezTo>
                  <a:cubicBezTo>
                    <a:pt x="55" y="67"/>
                    <a:pt x="52" y="63"/>
                    <a:pt x="52" y="59"/>
                  </a:cubicBezTo>
                  <a:cubicBezTo>
                    <a:pt x="52" y="56"/>
                    <a:pt x="54" y="54"/>
                    <a:pt x="57" y="53"/>
                  </a:cubicBezTo>
                  <a:cubicBezTo>
                    <a:pt x="55" y="46"/>
                    <a:pt x="55" y="46"/>
                    <a:pt x="55" y="46"/>
                  </a:cubicBezTo>
                  <a:cubicBezTo>
                    <a:pt x="59" y="24"/>
                    <a:pt x="59" y="24"/>
                    <a:pt x="59" y="24"/>
                  </a:cubicBezTo>
                  <a:cubicBezTo>
                    <a:pt x="63" y="46"/>
                    <a:pt x="63" y="46"/>
                    <a:pt x="63" y="46"/>
                  </a:cubicBezTo>
                  <a:cubicBezTo>
                    <a:pt x="61" y="53"/>
                    <a:pt x="61" y="53"/>
                    <a:pt x="61" y="53"/>
                  </a:cubicBezTo>
                  <a:cubicBezTo>
                    <a:pt x="63" y="53"/>
                    <a:pt x="65" y="55"/>
                    <a:pt x="66" y="57"/>
                  </a:cubicBezTo>
                  <a:cubicBezTo>
                    <a:pt x="73" y="55"/>
                    <a:pt x="73" y="55"/>
                    <a:pt x="73" y="55"/>
                  </a:cubicBezTo>
                  <a:cubicBezTo>
                    <a:pt x="107" y="59"/>
                    <a:pt x="107" y="59"/>
                    <a:pt x="107" y="59"/>
                  </a:cubicBezTo>
                  <a:lnTo>
                    <a:pt x="73" y="64"/>
                  </a:lnTo>
                  <a:close/>
                </a:path>
              </a:pathLst>
            </a:custGeom>
            <a:solidFill>
              <a:srgbClr val="7030A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545" name="Google Shape;545;p43"/>
          <p:cNvGrpSpPr/>
          <p:nvPr/>
        </p:nvGrpSpPr>
        <p:grpSpPr>
          <a:xfrm>
            <a:off x="6893714" y="2932085"/>
            <a:ext cx="490537" cy="460375"/>
            <a:chOff x="4833" y="2118"/>
            <a:chExt cx="309" cy="290"/>
          </a:xfrm>
        </p:grpSpPr>
        <p:sp>
          <p:nvSpPr>
            <p:cNvPr id="546" name="Google Shape;546;p43"/>
            <p:cNvSpPr/>
            <p:nvPr/>
          </p:nvSpPr>
          <p:spPr>
            <a:xfrm>
              <a:off x="4833" y="2118"/>
              <a:ext cx="309" cy="290"/>
            </a:xfrm>
            <a:custGeom>
              <a:avLst/>
              <a:gdLst/>
              <a:ahLst/>
              <a:cxnLst/>
              <a:rect l="l" t="t" r="r" b="b"/>
              <a:pathLst>
                <a:path w="163" h="153" extrusionOk="0">
                  <a:moveTo>
                    <a:pt x="157" y="0"/>
                  </a:moveTo>
                  <a:cubicBezTo>
                    <a:pt x="5" y="0"/>
                    <a:pt x="5" y="0"/>
                    <a:pt x="5" y="0"/>
                  </a:cubicBezTo>
                  <a:cubicBezTo>
                    <a:pt x="2" y="0"/>
                    <a:pt x="0" y="3"/>
                    <a:pt x="0" y="6"/>
                  </a:cubicBezTo>
                  <a:cubicBezTo>
                    <a:pt x="0" y="100"/>
                    <a:pt x="0" y="100"/>
                    <a:pt x="0" y="100"/>
                  </a:cubicBezTo>
                  <a:cubicBezTo>
                    <a:pt x="0" y="103"/>
                    <a:pt x="2" y="106"/>
                    <a:pt x="5" y="106"/>
                  </a:cubicBezTo>
                  <a:cubicBezTo>
                    <a:pt x="71" y="106"/>
                    <a:pt x="71" y="106"/>
                    <a:pt x="71" y="106"/>
                  </a:cubicBezTo>
                  <a:cubicBezTo>
                    <a:pt x="71" y="140"/>
                    <a:pt x="71" y="140"/>
                    <a:pt x="71" y="140"/>
                  </a:cubicBezTo>
                  <a:cubicBezTo>
                    <a:pt x="41" y="140"/>
                    <a:pt x="41" y="140"/>
                    <a:pt x="41" y="140"/>
                  </a:cubicBezTo>
                  <a:cubicBezTo>
                    <a:pt x="38" y="140"/>
                    <a:pt x="35" y="143"/>
                    <a:pt x="35" y="146"/>
                  </a:cubicBezTo>
                  <a:cubicBezTo>
                    <a:pt x="35" y="150"/>
                    <a:pt x="38" y="153"/>
                    <a:pt x="41" y="153"/>
                  </a:cubicBezTo>
                  <a:cubicBezTo>
                    <a:pt x="121" y="153"/>
                    <a:pt x="121" y="153"/>
                    <a:pt x="121" y="153"/>
                  </a:cubicBezTo>
                  <a:cubicBezTo>
                    <a:pt x="125" y="153"/>
                    <a:pt x="128" y="150"/>
                    <a:pt x="128" y="146"/>
                  </a:cubicBezTo>
                  <a:cubicBezTo>
                    <a:pt x="128" y="143"/>
                    <a:pt x="125" y="140"/>
                    <a:pt x="121" y="140"/>
                  </a:cubicBezTo>
                  <a:cubicBezTo>
                    <a:pt x="91" y="140"/>
                    <a:pt x="91" y="140"/>
                    <a:pt x="91" y="140"/>
                  </a:cubicBezTo>
                  <a:cubicBezTo>
                    <a:pt x="91" y="106"/>
                    <a:pt x="91" y="106"/>
                    <a:pt x="91" y="106"/>
                  </a:cubicBezTo>
                  <a:cubicBezTo>
                    <a:pt x="157" y="106"/>
                    <a:pt x="157" y="106"/>
                    <a:pt x="157" y="106"/>
                  </a:cubicBezTo>
                  <a:cubicBezTo>
                    <a:pt x="160" y="106"/>
                    <a:pt x="163" y="103"/>
                    <a:pt x="163" y="100"/>
                  </a:cubicBezTo>
                  <a:cubicBezTo>
                    <a:pt x="163" y="6"/>
                    <a:pt x="163" y="6"/>
                    <a:pt x="163" y="6"/>
                  </a:cubicBezTo>
                  <a:cubicBezTo>
                    <a:pt x="163" y="3"/>
                    <a:pt x="160" y="0"/>
                    <a:pt x="157" y="0"/>
                  </a:cubicBezTo>
                  <a:close/>
                  <a:moveTo>
                    <a:pt x="153" y="92"/>
                  </a:moveTo>
                  <a:cubicBezTo>
                    <a:pt x="153" y="95"/>
                    <a:pt x="150" y="97"/>
                    <a:pt x="147" y="97"/>
                  </a:cubicBezTo>
                  <a:cubicBezTo>
                    <a:pt x="15" y="97"/>
                    <a:pt x="15" y="97"/>
                    <a:pt x="15" y="97"/>
                  </a:cubicBezTo>
                  <a:cubicBezTo>
                    <a:pt x="12" y="97"/>
                    <a:pt x="9" y="95"/>
                    <a:pt x="9" y="92"/>
                  </a:cubicBezTo>
                  <a:cubicBezTo>
                    <a:pt x="9" y="15"/>
                    <a:pt x="9" y="15"/>
                    <a:pt x="9" y="15"/>
                  </a:cubicBezTo>
                  <a:cubicBezTo>
                    <a:pt x="9" y="11"/>
                    <a:pt x="12" y="9"/>
                    <a:pt x="15" y="9"/>
                  </a:cubicBezTo>
                  <a:cubicBezTo>
                    <a:pt x="147" y="9"/>
                    <a:pt x="147" y="9"/>
                    <a:pt x="147" y="9"/>
                  </a:cubicBezTo>
                  <a:cubicBezTo>
                    <a:pt x="150" y="9"/>
                    <a:pt x="153" y="11"/>
                    <a:pt x="153" y="15"/>
                  </a:cubicBezTo>
                  <a:lnTo>
                    <a:pt x="153" y="92"/>
                  </a:lnTo>
                  <a:close/>
                </a:path>
              </a:pathLst>
            </a:custGeom>
            <a:solidFill>
              <a:srgbClr val="24BAA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7" name="Google Shape;547;p43"/>
            <p:cNvSpPr/>
            <p:nvPr/>
          </p:nvSpPr>
          <p:spPr>
            <a:xfrm>
              <a:off x="4981" y="2234"/>
              <a:ext cx="9" cy="5"/>
            </a:xfrm>
            <a:custGeom>
              <a:avLst/>
              <a:gdLst/>
              <a:ahLst/>
              <a:cxnLst/>
              <a:rect l="l" t="t" r="r" b="b"/>
              <a:pathLst>
                <a:path w="5" h="3" extrusionOk="0">
                  <a:moveTo>
                    <a:pt x="5" y="1"/>
                  </a:moveTo>
                  <a:cubicBezTo>
                    <a:pt x="4" y="0"/>
                    <a:pt x="3" y="0"/>
                    <a:pt x="2" y="0"/>
                  </a:cubicBezTo>
                  <a:cubicBezTo>
                    <a:pt x="2" y="0"/>
                    <a:pt x="1" y="0"/>
                    <a:pt x="0" y="1"/>
                  </a:cubicBezTo>
                  <a:cubicBezTo>
                    <a:pt x="3" y="3"/>
                    <a:pt x="3" y="3"/>
                    <a:pt x="3" y="3"/>
                  </a:cubicBezTo>
                  <a:lnTo>
                    <a:pt x="5" y="1"/>
                  </a:lnTo>
                  <a:close/>
                </a:path>
              </a:pathLst>
            </a:custGeom>
            <a:solidFill>
              <a:srgbClr val="24BAA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8" name="Google Shape;548;p43"/>
            <p:cNvSpPr/>
            <p:nvPr/>
          </p:nvSpPr>
          <p:spPr>
            <a:xfrm>
              <a:off x="4975" y="2239"/>
              <a:ext cx="19" cy="14"/>
            </a:xfrm>
            <a:custGeom>
              <a:avLst/>
              <a:gdLst/>
              <a:ahLst/>
              <a:cxnLst/>
              <a:rect l="l" t="t" r="r" b="b"/>
              <a:pathLst>
                <a:path w="10" h="7" extrusionOk="0">
                  <a:moveTo>
                    <a:pt x="6" y="3"/>
                  </a:moveTo>
                  <a:cubicBezTo>
                    <a:pt x="6" y="3"/>
                    <a:pt x="6" y="3"/>
                    <a:pt x="6" y="3"/>
                  </a:cubicBezTo>
                  <a:cubicBezTo>
                    <a:pt x="5" y="3"/>
                    <a:pt x="5" y="3"/>
                    <a:pt x="5" y="3"/>
                  </a:cubicBezTo>
                  <a:cubicBezTo>
                    <a:pt x="1" y="0"/>
                    <a:pt x="1" y="0"/>
                    <a:pt x="1" y="0"/>
                  </a:cubicBezTo>
                  <a:cubicBezTo>
                    <a:pt x="1" y="0"/>
                    <a:pt x="0" y="1"/>
                    <a:pt x="0" y="2"/>
                  </a:cubicBezTo>
                  <a:cubicBezTo>
                    <a:pt x="0" y="5"/>
                    <a:pt x="3" y="7"/>
                    <a:pt x="5" y="7"/>
                  </a:cubicBezTo>
                  <a:cubicBezTo>
                    <a:pt x="8" y="7"/>
                    <a:pt x="10" y="5"/>
                    <a:pt x="10" y="2"/>
                  </a:cubicBezTo>
                  <a:cubicBezTo>
                    <a:pt x="10" y="1"/>
                    <a:pt x="10" y="0"/>
                    <a:pt x="10" y="0"/>
                  </a:cubicBezTo>
                  <a:lnTo>
                    <a:pt x="6" y="3"/>
                  </a:lnTo>
                  <a:close/>
                </a:path>
              </a:pathLst>
            </a:custGeom>
            <a:solidFill>
              <a:srgbClr val="24BAA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9" name="Google Shape;549;p43"/>
            <p:cNvSpPr/>
            <p:nvPr/>
          </p:nvSpPr>
          <p:spPr>
            <a:xfrm>
              <a:off x="4937" y="2196"/>
              <a:ext cx="17" cy="13"/>
            </a:xfrm>
            <a:custGeom>
              <a:avLst/>
              <a:gdLst/>
              <a:ahLst/>
              <a:cxnLst/>
              <a:rect l="l" t="t" r="r" b="b"/>
              <a:pathLst>
                <a:path w="9" h="7" extrusionOk="0">
                  <a:moveTo>
                    <a:pt x="5" y="0"/>
                  </a:moveTo>
                  <a:cubicBezTo>
                    <a:pt x="2" y="0"/>
                    <a:pt x="0" y="2"/>
                    <a:pt x="0" y="5"/>
                  </a:cubicBezTo>
                  <a:cubicBezTo>
                    <a:pt x="0" y="6"/>
                    <a:pt x="0" y="6"/>
                    <a:pt x="0" y="7"/>
                  </a:cubicBezTo>
                  <a:cubicBezTo>
                    <a:pt x="4" y="3"/>
                    <a:pt x="4" y="3"/>
                    <a:pt x="4" y="3"/>
                  </a:cubicBezTo>
                  <a:cubicBezTo>
                    <a:pt x="4" y="3"/>
                    <a:pt x="5" y="3"/>
                    <a:pt x="6" y="3"/>
                  </a:cubicBezTo>
                  <a:cubicBezTo>
                    <a:pt x="9" y="7"/>
                    <a:pt x="9" y="7"/>
                    <a:pt x="9" y="7"/>
                  </a:cubicBezTo>
                  <a:cubicBezTo>
                    <a:pt x="9" y="6"/>
                    <a:pt x="9" y="6"/>
                    <a:pt x="9" y="5"/>
                  </a:cubicBezTo>
                  <a:cubicBezTo>
                    <a:pt x="9" y="2"/>
                    <a:pt x="7" y="0"/>
                    <a:pt x="5" y="0"/>
                  </a:cubicBezTo>
                  <a:close/>
                </a:path>
              </a:pathLst>
            </a:custGeom>
            <a:solidFill>
              <a:srgbClr val="24BAA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0" name="Google Shape;550;p43"/>
            <p:cNvSpPr/>
            <p:nvPr/>
          </p:nvSpPr>
          <p:spPr>
            <a:xfrm>
              <a:off x="4890" y="2241"/>
              <a:ext cx="19" cy="19"/>
            </a:xfrm>
            <a:custGeom>
              <a:avLst/>
              <a:gdLst/>
              <a:ahLst/>
              <a:cxnLst/>
              <a:rect l="l" t="t" r="r" b="b"/>
              <a:pathLst>
                <a:path w="10" h="10" extrusionOk="0">
                  <a:moveTo>
                    <a:pt x="5" y="0"/>
                  </a:moveTo>
                  <a:cubicBezTo>
                    <a:pt x="2" y="0"/>
                    <a:pt x="0" y="2"/>
                    <a:pt x="0" y="5"/>
                  </a:cubicBezTo>
                  <a:cubicBezTo>
                    <a:pt x="0" y="8"/>
                    <a:pt x="2" y="10"/>
                    <a:pt x="5" y="10"/>
                  </a:cubicBezTo>
                  <a:cubicBezTo>
                    <a:pt x="8" y="10"/>
                    <a:pt x="10" y="8"/>
                    <a:pt x="10" y="5"/>
                  </a:cubicBezTo>
                  <a:cubicBezTo>
                    <a:pt x="10" y="2"/>
                    <a:pt x="8" y="0"/>
                    <a:pt x="5" y="0"/>
                  </a:cubicBezTo>
                  <a:close/>
                  <a:moveTo>
                    <a:pt x="5" y="9"/>
                  </a:moveTo>
                  <a:cubicBezTo>
                    <a:pt x="3" y="9"/>
                    <a:pt x="1" y="7"/>
                    <a:pt x="1" y="5"/>
                  </a:cubicBezTo>
                  <a:cubicBezTo>
                    <a:pt x="1" y="3"/>
                    <a:pt x="3" y="1"/>
                    <a:pt x="5" y="1"/>
                  </a:cubicBezTo>
                  <a:cubicBezTo>
                    <a:pt x="7" y="1"/>
                    <a:pt x="9" y="3"/>
                    <a:pt x="9" y="5"/>
                  </a:cubicBezTo>
                  <a:cubicBezTo>
                    <a:pt x="9" y="7"/>
                    <a:pt x="7" y="9"/>
                    <a:pt x="5" y="9"/>
                  </a:cubicBezTo>
                  <a:close/>
                </a:path>
              </a:pathLst>
            </a:custGeom>
            <a:solidFill>
              <a:srgbClr val="24BAA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1" name="Google Shape;551;p43"/>
            <p:cNvSpPr/>
            <p:nvPr/>
          </p:nvSpPr>
          <p:spPr>
            <a:xfrm>
              <a:off x="5019" y="2207"/>
              <a:ext cx="11" cy="8"/>
            </a:xfrm>
            <a:custGeom>
              <a:avLst/>
              <a:gdLst/>
              <a:ahLst/>
              <a:cxnLst/>
              <a:rect l="l" t="t" r="r" b="b"/>
              <a:pathLst>
                <a:path w="6" h="4" extrusionOk="0">
                  <a:moveTo>
                    <a:pt x="0" y="3"/>
                  </a:moveTo>
                  <a:cubicBezTo>
                    <a:pt x="1" y="4"/>
                    <a:pt x="2" y="4"/>
                    <a:pt x="3" y="4"/>
                  </a:cubicBezTo>
                  <a:cubicBezTo>
                    <a:pt x="4" y="4"/>
                    <a:pt x="5" y="4"/>
                    <a:pt x="6" y="3"/>
                  </a:cubicBezTo>
                  <a:cubicBezTo>
                    <a:pt x="3" y="0"/>
                    <a:pt x="3" y="0"/>
                    <a:pt x="3" y="0"/>
                  </a:cubicBezTo>
                  <a:lnTo>
                    <a:pt x="0" y="3"/>
                  </a:lnTo>
                  <a:close/>
                </a:path>
              </a:pathLst>
            </a:custGeom>
            <a:solidFill>
              <a:srgbClr val="24BAA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2" name="Google Shape;552;p43"/>
            <p:cNvSpPr/>
            <p:nvPr/>
          </p:nvSpPr>
          <p:spPr>
            <a:xfrm>
              <a:off x="4941" y="2207"/>
              <a:ext cx="11" cy="8"/>
            </a:xfrm>
            <a:custGeom>
              <a:avLst/>
              <a:gdLst/>
              <a:ahLst/>
              <a:cxnLst/>
              <a:rect l="l" t="t" r="r" b="b"/>
              <a:pathLst>
                <a:path w="6" h="4" extrusionOk="0">
                  <a:moveTo>
                    <a:pt x="0" y="3"/>
                  </a:moveTo>
                  <a:cubicBezTo>
                    <a:pt x="1" y="4"/>
                    <a:pt x="2" y="4"/>
                    <a:pt x="3" y="4"/>
                  </a:cubicBezTo>
                  <a:cubicBezTo>
                    <a:pt x="4" y="4"/>
                    <a:pt x="5" y="3"/>
                    <a:pt x="6" y="3"/>
                  </a:cubicBezTo>
                  <a:cubicBezTo>
                    <a:pt x="3" y="0"/>
                    <a:pt x="3" y="0"/>
                    <a:pt x="3" y="0"/>
                  </a:cubicBezTo>
                  <a:lnTo>
                    <a:pt x="0" y="3"/>
                  </a:lnTo>
                  <a:close/>
                </a:path>
              </a:pathLst>
            </a:custGeom>
            <a:solidFill>
              <a:srgbClr val="24BAA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3" name="Google Shape;553;p43"/>
            <p:cNvSpPr/>
            <p:nvPr/>
          </p:nvSpPr>
          <p:spPr>
            <a:xfrm>
              <a:off x="5064" y="2177"/>
              <a:ext cx="19" cy="19"/>
            </a:xfrm>
            <a:custGeom>
              <a:avLst/>
              <a:gdLst/>
              <a:ahLst/>
              <a:cxnLst/>
              <a:rect l="l" t="t" r="r" b="b"/>
              <a:pathLst>
                <a:path w="10" h="10" extrusionOk="0">
                  <a:moveTo>
                    <a:pt x="5" y="0"/>
                  </a:moveTo>
                  <a:cubicBezTo>
                    <a:pt x="3" y="0"/>
                    <a:pt x="0" y="2"/>
                    <a:pt x="0" y="5"/>
                  </a:cubicBezTo>
                  <a:cubicBezTo>
                    <a:pt x="0" y="6"/>
                    <a:pt x="1" y="7"/>
                    <a:pt x="1" y="8"/>
                  </a:cubicBezTo>
                  <a:cubicBezTo>
                    <a:pt x="2" y="8"/>
                    <a:pt x="2" y="8"/>
                    <a:pt x="2" y="8"/>
                  </a:cubicBezTo>
                  <a:cubicBezTo>
                    <a:pt x="2" y="8"/>
                    <a:pt x="2" y="9"/>
                    <a:pt x="2" y="9"/>
                  </a:cubicBezTo>
                  <a:cubicBezTo>
                    <a:pt x="3" y="9"/>
                    <a:pt x="4" y="10"/>
                    <a:pt x="5" y="10"/>
                  </a:cubicBezTo>
                  <a:cubicBezTo>
                    <a:pt x="8" y="10"/>
                    <a:pt x="10" y="8"/>
                    <a:pt x="10" y="5"/>
                  </a:cubicBezTo>
                  <a:cubicBezTo>
                    <a:pt x="10" y="2"/>
                    <a:pt x="8" y="0"/>
                    <a:pt x="5" y="0"/>
                  </a:cubicBezTo>
                  <a:close/>
                  <a:moveTo>
                    <a:pt x="5" y="9"/>
                  </a:moveTo>
                  <a:cubicBezTo>
                    <a:pt x="3" y="9"/>
                    <a:pt x="1" y="7"/>
                    <a:pt x="1" y="5"/>
                  </a:cubicBezTo>
                  <a:cubicBezTo>
                    <a:pt x="1" y="3"/>
                    <a:pt x="3" y="1"/>
                    <a:pt x="5" y="1"/>
                  </a:cubicBezTo>
                  <a:cubicBezTo>
                    <a:pt x="7" y="1"/>
                    <a:pt x="9" y="3"/>
                    <a:pt x="9" y="5"/>
                  </a:cubicBezTo>
                  <a:cubicBezTo>
                    <a:pt x="9" y="7"/>
                    <a:pt x="7" y="9"/>
                    <a:pt x="5" y="9"/>
                  </a:cubicBezTo>
                  <a:close/>
                </a:path>
              </a:pathLst>
            </a:custGeom>
            <a:solidFill>
              <a:srgbClr val="24BAA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4" name="Google Shape;554;p43"/>
            <p:cNvSpPr/>
            <p:nvPr/>
          </p:nvSpPr>
          <p:spPr>
            <a:xfrm>
              <a:off x="5015" y="2196"/>
              <a:ext cx="19" cy="13"/>
            </a:xfrm>
            <a:custGeom>
              <a:avLst/>
              <a:gdLst/>
              <a:ahLst/>
              <a:cxnLst/>
              <a:rect l="l" t="t" r="r" b="b"/>
              <a:pathLst>
                <a:path w="10" h="7" extrusionOk="0">
                  <a:moveTo>
                    <a:pt x="5" y="0"/>
                  </a:moveTo>
                  <a:cubicBezTo>
                    <a:pt x="2" y="0"/>
                    <a:pt x="0" y="2"/>
                    <a:pt x="0" y="5"/>
                  </a:cubicBezTo>
                  <a:cubicBezTo>
                    <a:pt x="0" y="6"/>
                    <a:pt x="0" y="6"/>
                    <a:pt x="1" y="7"/>
                  </a:cubicBezTo>
                  <a:cubicBezTo>
                    <a:pt x="4" y="3"/>
                    <a:pt x="4" y="3"/>
                    <a:pt x="4" y="3"/>
                  </a:cubicBezTo>
                  <a:cubicBezTo>
                    <a:pt x="5" y="3"/>
                    <a:pt x="6" y="3"/>
                    <a:pt x="6" y="3"/>
                  </a:cubicBezTo>
                  <a:cubicBezTo>
                    <a:pt x="10" y="7"/>
                    <a:pt x="10" y="7"/>
                    <a:pt x="10" y="7"/>
                  </a:cubicBezTo>
                  <a:cubicBezTo>
                    <a:pt x="10" y="6"/>
                    <a:pt x="10" y="6"/>
                    <a:pt x="10" y="5"/>
                  </a:cubicBezTo>
                  <a:cubicBezTo>
                    <a:pt x="10" y="2"/>
                    <a:pt x="8" y="0"/>
                    <a:pt x="5" y="0"/>
                  </a:cubicBezTo>
                  <a:close/>
                </a:path>
              </a:pathLst>
            </a:custGeom>
            <a:solidFill>
              <a:srgbClr val="24BAA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5" name="Google Shape;555;p43"/>
            <p:cNvSpPr/>
            <p:nvPr/>
          </p:nvSpPr>
          <p:spPr>
            <a:xfrm>
              <a:off x="4863" y="2147"/>
              <a:ext cx="249" cy="144"/>
            </a:xfrm>
            <a:custGeom>
              <a:avLst/>
              <a:gdLst/>
              <a:ahLst/>
              <a:cxnLst/>
              <a:rect l="l" t="t" r="r" b="b"/>
              <a:pathLst>
                <a:path w="131" h="76" extrusionOk="0">
                  <a:moveTo>
                    <a:pt x="128" y="0"/>
                  </a:moveTo>
                  <a:cubicBezTo>
                    <a:pt x="2" y="0"/>
                    <a:pt x="2" y="0"/>
                    <a:pt x="2" y="0"/>
                  </a:cubicBezTo>
                  <a:cubicBezTo>
                    <a:pt x="1" y="0"/>
                    <a:pt x="0" y="1"/>
                    <a:pt x="0" y="3"/>
                  </a:cubicBezTo>
                  <a:cubicBezTo>
                    <a:pt x="0" y="74"/>
                    <a:pt x="0" y="74"/>
                    <a:pt x="0" y="74"/>
                  </a:cubicBezTo>
                  <a:cubicBezTo>
                    <a:pt x="0" y="75"/>
                    <a:pt x="1" y="76"/>
                    <a:pt x="2" y="76"/>
                  </a:cubicBezTo>
                  <a:cubicBezTo>
                    <a:pt x="128" y="76"/>
                    <a:pt x="128" y="76"/>
                    <a:pt x="128" y="76"/>
                  </a:cubicBezTo>
                  <a:cubicBezTo>
                    <a:pt x="130" y="76"/>
                    <a:pt x="131" y="75"/>
                    <a:pt x="131" y="74"/>
                  </a:cubicBezTo>
                  <a:cubicBezTo>
                    <a:pt x="131" y="3"/>
                    <a:pt x="131" y="3"/>
                    <a:pt x="131" y="3"/>
                  </a:cubicBezTo>
                  <a:cubicBezTo>
                    <a:pt x="131" y="1"/>
                    <a:pt x="130" y="0"/>
                    <a:pt x="128" y="0"/>
                  </a:cubicBezTo>
                  <a:close/>
                  <a:moveTo>
                    <a:pt x="111" y="28"/>
                  </a:moveTo>
                  <a:cubicBezTo>
                    <a:pt x="110" y="28"/>
                    <a:pt x="108" y="28"/>
                    <a:pt x="107" y="27"/>
                  </a:cubicBezTo>
                  <a:cubicBezTo>
                    <a:pt x="94" y="40"/>
                    <a:pt x="94" y="40"/>
                    <a:pt x="94" y="40"/>
                  </a:cubicBezTo>
                  <a:cubicBezTo>
                    <a:pt x="94" y="40"/>
                    <a:pt x="93" y="40"/>
                    <a:pt x="93" y="40"/>
                  </a:cubicBezTo>
                  <a:cubicBezTo>
                    <a:pt x="90" y="37"/>
                    <a:pt x="90" y="37"/>
                    <a:pt x="90" y="37"/>
                  </a:cubicBezTo>
                  <a:cubicBezTo>
                    <a:pt x="88" y="38"/>
                    <a:pt x="87" y="38"/>
                    <a:pt x="85" y="38"/>
                  </a:cubicBezTo>
                  <a:cubicBezTo>
                    <a:pt x="83" y="38"/>
                    <a:pt x="82" y="38"/>
                    <a:pt x="80" y="37"/>
                  </a:cubicBezTo>
                  <a:cubicBezTo>
                    <a:pt x="71" y="47"/>
                    <a:pt x="71" y="47"/>
                    <a:pt x="71" y="47"/>
                  </a:cubicBezTo>
                  <a:cubicBezTo>
                    <a:pt x="71" y="48"/>
                    <a:pt x="72" y="49"/>
                    <a:pt x="72" y="51"/>
                  </a:cubicBezTo>
                  <a:cubicBezTo>
                    <a:pt x="72" y="55"/>
                    <a:pt x="68" y="59"/>
                    <a:pt x="64" y="59"/>
                  </a:cubicBezTo>
                  <a:cubicBezTo>
                    <a:pt x="60" y="59"/>
                    <a:pt x="57" y="55"/>
                    <a:pt x="57" y="51"/>
                  </a:cubicBezTo>
                  <a:cubicBezTo>
                    <a:pt x="57" y="49"/>
                    <a:pt x="57" y="48"/>
                    <a:pt x="58" y="47"/>
                  </a:cubicBezTo>
                  <a:cubicBezTo>
                    <a:pt x="48" y="37"/>
                    <a:pt x="48" y="37"/>
                    <a:pt x="48" y="37"/>
                  </a:cubicBezTo>
                  <a:cubicBezTo>
                    <a:pt x="47" y="38"/>
                    <a:pt x="45" y="38"/>
                    <a:pt x="44" y="38"/>
                  </a:cubicBezTo>
                  <a:cubicBezTo>
                    <a:pt x="42" y="38"/>
                    <a:pt x="40" y="38"/>
                    <a:pt x="39" y="37"/>
                  </a:cubicBezTo>
                  <a:cubicBezTo>
                    <a:pt x="25" y="51"/>
                    <a:pt x="25" y="51"/>
                    <a:pt x="25" y="51"/>
                  </a:cubicBezTo>
                  <a:cubicBezTo>
                    <a:pt x="26" y="52"/>
                    <a:pt x="26" y="54"/>
                    <a:pt x="26" y="55"/>
                  </a:cubicBezTo>
                  <a:cubicBezTo>
                    <a:pt x="26" y="59"/>
                    <a:pt x="23" y="63"/>
                    <a:pt x="19" y="63"/>
                  </a:cubicBezTo>
                  <a:cubicBezTo>
                    <a:pt x="15" y="63"/>
                    <a:pt x="11" y="59"/>
                    <a:pt x="11" y="55"/>
                  </a:cubicBezTo>
                  <a:cubicBezTo>
                    <a:pt x="11" y="51"/>
                    <a:pt x="15" y="48"/>
                    <a:pt x="19" y="48"/>
                  </a:cubicBezTo>
                  <a:cubicBezTo>
                    <a:pt x="20" y="48"/>
                    <a:pt x="22" y="48"/>
                    <a:pt x="23" y="49"/>
                  </a:cubicBezTo>
                  <a:cubicBezTo>
                    <a:pt x="37" y="35"/>
                    <a:pt x="37" y="35"/>
                    <a:pt x="37" y="35"/>
                  </a:cubicBezTo>
                  <a:cubicBezTo>
                    <a:pt x="36" y="34"/>
                    <a:pt x="36" y="32"/>
                    <a:pt x="36" y="31"/>
                  </a:cubicBezTo>
                  <a:cubicBezTo>
                    <a:pt x="36" y="27"/>
                    <a:pt x="39" y="23"/>
                    <a:pt x="44" y="23"/>
                  </a:cubicBezTo>
                  <a:cubicBezTo>
                    <a:pt x="48" y="23"/>
                    <a:pt x="51" y="27"/>
                    <a:pt x="51" y="31"/>
                  </a:cubicBezTo>
                  <a:cubicBezTo>
                    <a:pt x="51" y="32"/>
                    <a:pt x="51" y="34"/>
                    <a:pt x="50" y="35"/>
                  </a:cubicBezTo>
                  <a:cubicBezTo>
                    <a:pt x="60" y="45"/>
                    <a:pt x="60" y="45"/>
                    <a:pt x="60" y="45"/>
                  </a:cubicBezTo>
                  <a:cubicBezTo>
                    <a:pt x="61" y="44"/>
                    <a:pt x="63" y="44"/>
                    <a:pt x="64" y="44"/>
                  </a:cubicBezTo>
                  <a:cubicBezTo>
                    <a:pt x="66" y="44"/>
                    <a:pt x="68" y="44"/>
                    <a:pt x="69" y="45"/>
                  </a:cubicBezTo>
                  <a:cubicBezTo>
                    <a:pt x="79" y="35"/>
                    <a:pt x="79" y="35"/>
                    <a:pt x="79" y="35"/>
                  </a:cubicBezTo>
                  <a:cubicBezTo>
                    <a:pt x="78" y="34"/>
                    <a:pt x="77" y="32"/>
                    <a:pt x="77" y="31"/>
                  </a:cubicBezTo>
                  <a:cubicBezTo>
                    <a:pt x="77" y="27"/>
                    <a:pt x="81" y="23"/>
                    <a:pt x="85" y="23"/>
                  </a:cubicBezTo>
                  <a:cubicBezTo>
                    <a:pt x="89" y="23"/>
                    <a:pt x="93" y="27"/>
                    <a:pt x="93" y="31"/>
                  </a:cubicBezTo>
                  <a:cubicBezTo>
                    <a:pt x="93" y="32"/>
                    <a:pt x="92" y="34"/>
                    <a:pt x="91" y="35"/>
                  </a:cubicBezTo>
                  <a:cubicBezTo>
                    <a:pt x="94" y="37"/>
                    <a:pt x="94" y="37"/>
                    <a:pt x="94" y="37"/>
                  </a:cubicBezTo>
                  <a:cubicBezTo>
                    <a:pt x="105" y="25"/>
                    <a:pt x="105" y="25"/>
                    <a:pt x="105" y="25"/>
                  </a:cubicBezTo>
                  <a:cubicBezTo>
                    <a:pt x="104" y="24"/>
                    <a:pt x="104" y="23"/>
                    <a:pt x="104" y="21"/>
                  </a:cubicBezTo>
                  <a:cubicBezTo>
                    <a:pt x="104" y="17"/>
                    <a:pt x="107" y="13"/>
                    <a:pt x="111" y="13"/>
                  </a:cubicBezTo>
                  <a:cubicBezTo>
                    <a:pt x="115" y="13"/>
                    <a:pt x="119" y="17"/>
                    <a:pt x="119" y="21"/>
                  </a:cubicBezTo>
                  <a:cubicBezTo>
                    <a:pt x="119" y="25"/>
                    <a:pt x="115" y="28"/>
                    <a:pt x="111" y="28"/>
                  </a:cubicBezTo>
                  <a:close/>
                </a:path>
              </a:pathLst>
            </a:custGeom>
            <a:solidFill>
              <a:srgbClr val="24BAA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556" name="Google Shape;556;p43"/>
          <p:cNvGrpSpPr/>
          <p:nvPr/>
        </p:nvGrpSpPr>
        <p:grpSpPr>
          <a:xfrm>
            <a:off x="10748398" y="5680771"/>
            <a:ext cx="421086" cy="448874"/>
            <a:chOff x="6544" y="3536"/>
            <a:chExt cx="394" cy="420"/>
          </a:xfrm>
        </p:grpSpPr>
        <p:sp>
          <p:nvSpPr>
            <p:cNvPr id="557" name="Google Shape;557;p43"/>
            <p:cNvSpPr/>
            <p:nvPr/>
          </p:nvSpPr>
          <p:spPr>
            <a:xfrm>
              <a:off x="6544" y="3736"/>
              <a:ext cx="394" cy="220"/>
            </a:xfrm>
            <a:custGeom>
              <a:avLst/>
              <a:gdLst/>
              <a:ahLst/>
              <a:cxnLst/>
              <a:rect l="l" t="t" r="r" b="b"/>
              <a:pathLst>
                <a:path w="163" h="91" extrusionOk="0">
                  <a:moveTo>
                    <a:pt x="116" y="0"/>
                  </a:moveTo>
                  <a:cubicBezTo>
                    <a:pt x="116" y="0"/>
                    <a:pt x="116" y="0"/>
                    <a:pt x="116" y="0"/>
                  </a:cubicBezTo>
                  <a:cubicBezTo>
                    <a:pt x="107" y="9"/>
                    <a:pt x="95" y="14"/>
                    <a:pt x="81" y="14"/>
                  </a:cubicBezTo>
                  <a:cubicBezTo>
                    <a:pt x="68" y="14"/>
                    <a:pt x="56" y="9"/>
                    <a:pt x="47" y="0"/>
                  </a:cubicBezTo>
                  <a:cubicBezTo>
                    <a:pt x="47" y="0"/>
                    <a:pt x="47" y="0"/>
                    <a:pt x="47" y="0"/>
                  </a:cubicBezTo>
                  <a:cubicBezTo>
                    <a:pt x="21" y="0"/>
                    <a:pt x="0" y="21"/>
                    <a:pt x="0" y="47"/>
                  </a:cubicBezTo>
                  <a:cubicBezTo>
                    <a:pt x="0" y="67"/>
                    <a:pt x="0" y="67"/>
                    <a:pt x="0" y="67"/>
                  </a:cubicBezTo>
                  <a:cubicBezTo>
                    <a:pt x="0" y="80"/>
                    <a:pt x="10" y="91"/>
                    <a:pt x="23" y="91"/>
                  </a:cubicBezTo>
                  <a:cubicBezTo>
                    <a:pt x="81" y="91"/>
                    <a:pt x="81" y="91"/>
                    <a:pt x="81" y="91"/>
                  </a:cubicBezTo>
                  <a:cubicBezTo>
                    <a:pt x="67" y="58"/>
                    <a:pt x="67" y="58"/>
                    <a:pt x="67" y="58"/>
                  </a:cubicBezTo>
                  <a:cubicBezTo>
                    <a:pt x="65" y="55"/>
                    <a:pt x="65" y="52"/>
                    <a:pt x="67" y="49"/>
                  </a:cubicBezTo>
                  <a:cubicBezTo>
                    <a:pt x="76" y="32"/>
                    <a:pt x="76" y="32"/>
                    <a:pt x="76" y="32"/>
                  </a:cubicBezTo>
                  <a:cubicBezTo>
                    <a:pt x="72" y="32"/>
                    <a:pt x="68" y="29"/>
                    <a:pt x="68" y="25"/>
                  </a:cubicBezTo>
                  <a:cubicBezTo>
                    <a:pt x="68" y="21"/>
                    <a:pt x="68" y="21"/>
                    <a:pt x="68" y="21"/>
                  </a:cubicBezTo>
                  <a:cubicBezTo>
                    <a:pt x="72" y="22"/>
                    <a:pt x="77" y="22"/>
                    <a:pt x="81" y="22"/>
                  </a:cubicBezTo>
                  <a:cubicBezTo>
                    <a:pt x="86" y="22"/>
                    <a:pt x="91" y="22"/>
                    <a:pt x="95" y="21"/>
                  </a:cubicBezTo>
                  <a:cubicBezTo>
                    <a:pt x="95" y="25"/>
                    <a:pt x="95" y="25"/>
                    <a:pt x="95" y="25"/>
                  </a:cubicBezTo>
                  <a:cubicBezTo>
                    <a:pt x="95" y="29"/>
                    <a:pt x="91" y="32"/>
                    <a:pt x="87" y="32"/>
                  </a:cubicBezTo>
                  <a:cubicBezTo>
                    <a:pt x="96" y="49"/>
                    <a:pt x="96" y="49"/>
                    <a:pt x="96" y="49"/>
                  </a:cubicBezTo>
                  <a:cubicBezTo>
                    <a:pt x="98" y="52"/>
                    <a:pt x="98" y="55"/>
                    <a:pt x="96" y="58"/>
                  </a:cubicBezTo>
                  <a:cubicBezTo>
                    <a:pt x="81" y="91"/>
                    <a:pt x="81" y="91"/>
                    <a:pt x="81" y="91"/>
                  </a:cubicBezTo>
                  <a:cubicBezTo>
                    <a:pt x="139" y="91"/>
                    <a:pt x="139" y="91"/>
                    <a:pt x="139" y="91"/>
                  </a:cubicBezTo>
                  <a:cubicBezTo>
                    <a:pt x="153" y="91"/>
                    <a:pt x="163" y="80"/>
                    <a:pt x="163" y="67"/>
                  </a:cubicBezTo>
                  <a:cubicBezTo>
                    <a:pt x="163" y="47"/>
                    <a:pt x="163" y="47"/>
                    <a:pt x="163" y="47"/>
                  </a:cubicBezTo>
                  <a:cubicBezTo>
                    <a:pt x="163" y="21"/>
                    <a:pt x="142" y="0"/>
                    <a:pt x="116" y="0"/>
                  </a:cubicBezTo>
                  <a:close/>
                </a:path>
              </a:pathLst>
            </a:custGeom>
            <a:solidFill>
              <a:srgbClr val="7F349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8" name="Google Shape;558;p43"/>
            <p:cNvSpPr/>
            <p:nvPr/>
          </p:nvSpPr>
          <p:spPr>
            <a:xfrm>
              <a:off x="6692" y="3536"/>
              <a:ext cx="162" cy="118"/>
            </a:xfrm>
            <a:custGeom>
              <a:avLst/>
              <a:gdLst/>
              <a:ahLst/>
              <a:cxnLst/>
              <a:rect l="l" t="t" r="r" b="b"/>
              <a:pathLst>
                <a:path w="67" h="49" extrusionOk="0">
                  <a:moveTo>
                    <a:pt x="67" y="49"/>
                  </a:moveTo>
                  <a:cubicBezTo>
                    <a:pt x="67" y="48"/>
                    <a:pt x="67" y="48"/>
                    <a:pt x="67" y="47"/>
                  </a:cubicBezTo>
                  <a:cubicBezTo>
                    <a:pt x="67" y="21"/>
                    <a:pt x="46" y="0"/>
                    <a:pt x="20" y="0"/>
                  </a:cubicBezTo>
                  <a:cubicBezTo>
                    <a:pt x="13" y="0"/>
                    <a:pt x="6" y="2"/>
                    <a:pt x="0" y="5"/>
                  </a:cubicBezTo>
                  <a:cubicBezTo>
                    <a:pt x="3" y="17"/>
                    <a:pt x="15" y="47"/>
                    <a:pt x="67" y="49"/>
                  </a:cubicBezTo>
                  <a:close/>
                </a:path>
              </a:pathLst>
            </a:custGeom>
            <a:solidFill>
              <a:srgbClr val="7F349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9" name="Google Shape;559;p43"/>
            <p:cNvSpPr/>
            <p:nvPr/>
          </p:nvSpPr>
          <p:spPr>
            <a:xfrm>
              <a:off x="6629" y="3555"/>
              <a:ext cx="65" cy="80"/>
            </a:xfrm>
            <a:custGeom>
              <a:avLst/>
              <a:gdLst/>
              <a:ahLst/>
              <a:cxnLst/>
              <a:rect l="l" t="t" r="r" b="b"/>
              <a:pathLst>
                <a:path w="27" h="33" extrusionOk="0">
                  <a:moveTo>
                    <a:pt x="27" y="14"/>
                  </a:moveTo>
                  <a:cubicBezTo>
                    <a:pt x="24" y="9"/>
                    <a:pt x="22" y="4"/>
                    <a:pt x="21" y="0"/>
                  </a:cubicBezTo>
                  <a:cubicBezTo>
                    <a:pt x="10" y="7"/>
                    <a:pt x="2" y="19"/>
                    <a:pt x="0" y="33"/>
                  </a:cubicBezTo>
                  <a:cubicBezTo>
                    <a:pt x="16" y="32"/>
                    <a:pt x="25" y="19"/>
                    <a:pt x="27" y="14"/>
                  </a:cubicBezTo>
                  <a:close/>
                </a:path>
              </a:pathLst>
            </a:custGeom>
            <a:solidFill>
              <a:srgbClr val="7F349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0" name="Google Shape;560;p43"/>
            <p:cNvSpPr/>
            <p:nvPr/>
          </p:nvSpPr>
          <p:spPr>
            <a:xfrm>
              <a:off x="6629" y="3604"/>
              <a:ext cx="225" cy="159"/>
            </a:xfrm>
            <a:custGeom>
              <a:avLst/>
              <a:gdLst/>
              <a:ahLst/>
              <a:cxnLst/>
              <a:rect l="l" t="t" r="r" b="b"/>
              <a:pathLst>
                <a:path w="93" h="66" extrusionOk="0">
                  <a:moveTo>
                    <a:pt x="31" y="0"/>
                  </a:moveTo>
                  <a:cubicBezTo>
                    <a:pt x="26" y="6"/>
                    <a:pt x="16" y="19"/>
                    <a:pt x="0" y="20"/>
                  </a:cubicBezTo>
                  <a:cubicBezTo>
                    <a:pt x="0" y="45"/>
                    <a:pt x="21" y="66"/>
                    <a:pt x="46" y="66"/>
                  </a:cubicBezTo>
                  <a:cubicBezTo>
                    <a:pt x="70" y="66"/>
                    <a:pt x="89" y="49"/>
                    <a:pt x="93" y="27"/>
                  </a:cubicBezTo>
                  <a:cubicBezTo>
                    <a:pt x="59" y="26"/>
                    <a:pt x="41" y="13"/>
                    <a:pt x="31" y="0"/>
                  </a:cubicBezTo>
                  <a:close/>
                </a:path>
              </a:pathLst>
            </a:custGeom>
            <a:solidFill>
              <a:srgbClr val="7F349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561" name="Google Shape;561;p43"/>
          <p:cNvSpPr/>
          <p:nvPr/>
        </p:nvSpPr>
        <p:spPr>
          <a:xfrm>
            <a:off x="8154526" y="2177448"/>
            <a:ext cx="3130550" cy="1662113"/>
          </a:xfrm>
          <a:custGeom>
            <a:avLst/>
            <a:gdLst/>
            <a:ahLst/>
            <a:cxnLst/>
            <a:rect l="l" t="t" r="r" b="b"/>
            <a:pathLst>
              <a:path w="587" h="722" extrusionOk="0">
                <a:moveTo>
                  <a:pt x="587" y="60"/>
                </a:moveTo>
                <a:cubicBezTo>
                  <a:pt x="587" y="662"/>
                  <a:pt x="587" y="662"/>
                  <a:pt x="587" y="662"/>
                </a:cubicBezTo>
                <a:cubicBezTo>
                  <a:pt x="587" y="695"/>
                  <a:pt x="560" y="722"/>
                  <a:pt x="527" y="722"/>
                </a:cubicBezTo>
                <a:cubicBezTo>
                  <a:pt x="60" y="722"/>
                  <a:pt x="60" y="722"/>
                  <a:pt x="60" y="722"/>
                </a:cubicBezTo>
                <a:cubicBezTo>
                  <a:pt x="26" y="722"/>
                  <a:pt x="0" y="695"/>
                  <a:pt x="0" y="662"/>
                </a:cubicBezTo>
                <a:cubicBezTo>
                  <a:pt x="0" y="388"/>
                  <a:pt x="0" y="388"/>
                  <a:pt x="0" y="388"/>
                </a:cubicBezTo>
                <a:cubicBezTo>
                  <a:pt x="33" y="388"/>
                  <a:pt x="33" y="388"/>
                  <a:pt x="33" y="388"/>
                </a:cubicBezTo>
                <a:cubicBezTo>
                  <a:pt x="33" y="649"/>
                  <a:pt x="33" y="649"/>
                  <a:pt x="33" y="649"/>
                </a:cubicBezTo>
                <a:cubicBezTo>
                  <a:pt x="33" y="671"/>
                  <a:pt x="51" y="689"/>
                  <a:pt x="73" y="689"/>
                </a:cubicBezTo>
                <a:cubicBezTo>
                  <a:pt x="514" y="689"/>
                  <a:pt x="514" y="689"/>
                  <a:pt x="514" y="689"/>
                </a:cubicBezTo>
                <a:cubicBezTo>
                  <a:pt x="536" y="689"/>
                  <a:pt x="554" y="671"/>
                  <a:pt x="554" y="649"/>
                </a:cubicBezTo>
                <a:cubicBezTo>
                  <a:pt x="554" y="74"/>
                  <a:pt x="554" y="74"/>
                  <a:pt x="554" y="74"/>
                </a:cubicBezTo>
                <a:cubicBezTo>
                  <a:pt x="554" y="51"/>
                  <a:pt x="536" y="34"/>
                  <a:pt x="514" y="34"/>
                </a:cubicBezTo>
                <a:cubicBezTo>
                  <a:pt x="73" y="34"/>
                  <a:pt x="73" y="34"/>
                  <a:pt x="73" y="34"/>
                </a:cubicBezTo>
                <a:cubicBezTo>
                  <a:pt x="51" y="34"/>
                  <a:pt x="33" y="51"/>
                  <a:pt x="33" y="74"/>
                </a:cubicBezTo>
                <a:cubicBezTo>
                  <a:pt x="33" y="268"/>
                  <a:pt x="33" y="268"/>
                  <a:pt x="33" y="268"/>
                </a:cubicBezTo>
                <a:cubicBezTo>
                  <a:pt x="0" y="268"/>
                  <a:pt x="0" y="268"/>
                  <a:pt x="0" y="268"/>
                </a:cubicBezTo>
                <a:cubicBezTo>
                  <a:pt x="0" y="60"/>
                  <a:pt x="0" y="60"/>
                  <a:pt x="0" y="60"/>
                </a:cubicBezTo>
                <a:cubicBezTo>
                  <a:pt x="0" y="27"/>
                  <a:pt x="26" y="0"/>
                  <a:pt x="60" y="0"/>
                </a:cubicBezTo>
                <a:cubicBezTo>
                  <a:pt x="527" y="0"/>
                  <a:pt x="527" y="0"/>
                  <a:pt x="527" y="0"/>
                </a:cubicBezTo>
                <a:cubicBezTo>
                  <a:pt x="560" y="0"/>
                  <a:pt x="587" y="27"/>
                  <a:pt x="587" y="60"/>
                </a:cubicBezTo>
                <a:close/>
              </a:path>
            </a:pathLst>
          </a:custGeom>
          <a:solidFill>
            <a:srgbClr val="7F349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2" name="Google Shape;562;p43"/>
          <p:cNvSpPr/>
          <p:nvPr/>
        </p:nvSpPr>
        <p:spPr>
          <a:xfrm>
            <a:off x="8147893" y="407391"/>
            <a:ext cx="3130550" cy="1662113"/>
          </a:xfrm>
          <a:custGeom>
            <a:avLst/>
            <a:gdLst/>
            <a:ahLst/>
            <a:cxnLst/>
            <a:rect l="l" t="t" r="r" b="b"/>
            <a:pathLst>
              <a:path w="587" h="722" extrusionOk="0">
                <a:moveTo>
                  <a:pt x="587" y="60"/>
                </a:moveTo>
                <a:cubicBezTo>
                  <a:pt x="587" y="662"/>
                  <a:pt x="587" y="662"/>
                  <a:pt x="587" y="662"/>
                </a:cubicBezTo>
                <a:cubicBezTo>
                  <a:pt x="587" y="695"/>
                  <a:pt x="560" y="722"/>
                  <a:pt x="527" y="722"/>
                </a:cubicBezTo>
                <a:cubicBezTo>
                  <a:pt x="60" y="722"/>
                  <a:pt x="60" y="722"/>
                  <a:pt x="60" y="722"/>
                </a:cubicBezTo>
                <a:cubicBezTo>
                  <a:pt x="26" y="722"/>
                  <a:pt x="0" y="695"/>
                  <a:pt x="0" y="662"/>
                </a:cubicBezTo>
                <a:cubicBezTo>
                  <a:pt x="0" y="388"/>
                  <a:pt x="0" y="388"/>
                  <a:pt x="0" y="388"/>
                </a:cubicBezTo>
                <a:cubicBezTo>
                  <a:pt x="33" y="388"/>
                  <a:pt x="33" y="388"/>
                  <a:pt x="33" y="388"/>
                </a:cubicBezTo>
                <a:cubicBezTo>
                  <a:pt x="33" y="649"/>
                  <a:pt x="33" y="649"/>
                  <a:pt x="33" y="649"/>
                </a:cubicBezTo>
                <a:cubicBezTo>
                  <a:pt x="33" y="671"/>
                  <a:pt x="51" y="689"/>
                  <a:pt x="73" y="689"/>
                </a:cubicBezTo>
                <a:cubicBezTo>
                  <a:pt x="514" y="689"/>
                  <a:pt x="514" y="689"/>
                  <a:pt x="514" y="689"/>
                </a:cubicBezTo>
                <a:cubicBezTo>
                  <a:pt x="536" y="689"/>
                  <a:pt x="554" y="671"/>
                  <a:pt x="554" y="649"/>
                </a:cubicBezTo>
                <a:cubicBezTo>
                  <a:pt x="554" y="74"/>
                  <a:pt x="554" y="74"/>
                  <a:pt x="554" y="74"/>
                </a:cubicBezTo>
                <a:cubicBezTo>
                  <a:pt x="554" y="51"/>
                  <a:pt x="536" y="34"/>
                  <a:pt x="514" y="34"/>
                </a:cubicBezTo>
                <a:cubicBezTo>
                  <a:pt x="73" y="34"/>
                  <a:pt x="73" y="34"/>
                  <a:pt x="73" y="34"/>
                </a:cubicBezTo>
                <a:cubicBezTo>
                  <a:pt x="51" y="34"/>
                  <a:pt x="33" y="51"/>
                  <a:pt x="33" y="74"/>
                </a:cubicBezTo>
                <a:cubicBezTo>
                  <a:pt x="33" y="268"/>
                  <a:pt x="33" y="268"/>
                  <a:pt x="33" y="268"/>
                </a:cubicBezTo>
                <a:cubicBezTo>
                  <a:pt x="0" y="268"/>
                  <a:pt x="0" y="268"/>
                  <a:pt x="0" y="268"/>
                </a:cubicBezTo>
                <a:cubicBezTo>
                  <a:pt x="0" y="60"/>
                  <a:pt x="0" y="60"/>
                  <a:pt x="0" y="60"/>
                </a:cubicBezTo>
                <a:cubicBezTo>
                  <a:pt x="0" y="27"/>
                  <a:pt x="26" y="0"/>
                  <a:pt x="60" y="0"/>
                </a:cubicBezTo>
                <a:cubicBezTo>
                  <a:pt x="527" y="0"/>
                  <a:pt x="527" y="0"/>
                  <a:pt x="527" y="0"/>
                </a:cubicBezTo>
                <a:cubicBezTo>
                  <a:pt x="560" y="0"/>
                  <a:pt x="587" y="27"/>
                  <a:pt x="587" y="60"/>
                </a:cubicBezTo>
                <a:close/>
              </a:path>
            </a:pathLst>
          </a:custGeom>
          <a:solidFill>
            <a:srgbClr val="7F349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3" name="Google Shape;563;p43"/>
          <p:cNvSpPr/>
          <p:nvPr/>
        </p:nvSpPr>
        <p:spPr>
          <a:xfrm>
            <a:off x="8150389" y="2763811"/>
            <a:ext cx="182562" cy="393700"/>
          </a:xfrm>
          <a:prstGeom prst="rect">
            <a:avLst/>
          </a:prstGeom>
          <a:solidFill>
            <a:srgbClr val="7F349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4" name="Google Shape;564;p43"/>
          <p:cNvSpPr/>
          <p:nvPr/>
        </p:nvSpPr>
        <p:spPr>
          <a:xfrm>
            <a:off x="8141830" y="927780"/>
            <a:ext cx="182562" cy="393700"/>
          </a:xfrm>
          <a:prstGeom prst="rect">
            <a:avLst/>
          </a:prstGeom>
          <a:solidFill>
            <a:srgbClr val="7F349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5" name="Google Shape;565;p43"/>
          <p:cNvSpPr/>
          <p:nvPr/>
        </p:nvSpPr>
        <p:spPr>
          <a:xfrm rot="10800000" flipH="1">
            <a:off x="6869186" y="619777"/>
            <a:ext cx="1272643" cy="446697"/>
          </a:xfrm>
          <a:custGeom>
            <a:avLst/>
            <a:gdLst/>
            <a:ahLst/>
            <a:cxnLst/>
            <a:rect l="l" t="t" r="r" b="b"/>
            <a:pathLst>
              <a:path w="561" h="457" extrusionOk="0">
                <a:moveTo>
                  <a:pt x="561" y="337"/>
                </a:moveTo>
                <a:cubicBezTo>
                  <a:pt x="561" y="457"/>
                  <a:pt x="561" y="457"/>
                  <a:pt x="561" y="457"/>
                </a:cubicBezTo>
                <a:cubicBezTo>
                  <a:pt x="60" y="457"/>
                  <a:pt x="60" y="457"/>
                  <a:pt x="60" y="457"/>
                </a:cubicBezTo>
                <a:cubicBezTo>
                  <a:pt x="27" y="457"/>
                  <a:pt x="0" y="430"/>
                  <a:pt x="0" y="397"/>
                </a:cubicBezTo>
                <a:cubicBezTo>
                  <a:pt x="0" y="0"/>
                  <a:pt x="0" y="0"/>
                  <a:pt x="0" y="0"/>
                </a:cubicBezTo>
                <a:cubicBezTo>
                  <a:pt x="120" y="0"/>
                  <a:pt x="120" y="0"/>
                  <a:pt x="120" y="0"/>
                </a:cubicBezTo>
                <a:cubicBezTo>
                  <a:pt x="120" y="337"/>
                  <a:pt x="120" y="337"/>
                  <a:pt x="120" y="337"/>
                </a:cubicBezTo>
                <a:lnTo>
                  <a:pt x="561" y="337"/>
                </a:lnTo>
                <a:close/>
              </a:path>
            </a:pathLst>
          </a:custGeom>
          <a:solidFill>
            <a:srgbClr val="24BAA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6" name="Google Shape;566;p43"/>
          <p:cNvSpPr/>
          <p:nvPr/>
        </p:nvSpPr>
        <p:spPr>
          <a:xfrm>
            <a:off x="7456712" y="2367223"/>
            <a:ext cx="693833" cy="321899"/>
          </a:xfrm>
          <a:prstGeom prst="rect">
            <a:avLst/>
          </a:prstGeom>
          <a:solidFill>
            <a:srgbClr val="24BAA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67" name="Google Shape;567;p43"/>
          <p:cNvSpPr txBox="1"/>
          <p:nvPr/>
        </p:nvSpPr>
        <p:spPr>
          <a:xfrm>
            <a:off x="8302480" y="557264"/>
            <a:ext cx="2851500" cy="1281552"/>
          </a:xfrm>
          <a:prstGeom prst="rect">
            <a:avLst/>
          </a:prstGeom>
          <a:noFill/>
          <a:ln>
            <a:noFill/>
          </a:ln>
        </p:spPr>
        <p:txBody>
          <a:bodyPr spcFirstLastPara="1" wrap="square" lIns="182825" tIns="91400" rIns="182825" bIns="91400" anchor="t" anchorCtr="0">
            <a:spAutoFit/>
          </a:bodyPr>
          <a:lstStyle/>
          <a:p>
            <a:pPr marL="0" lvl="0" indent="0" algn="ctr" rtl="0">
              <a:lnSpc>
                <a:spcPct val="98850"/>
              </a:lnSpc>
              <a:spcBef>
                <a:spcPts val="0"/>
              </a:spcBef>
              <a:spcAft>
                <a:spcPts val="0"/>
              </a:spcAft>
              <a:buSzPts val="4000"/>
              <a:buNone/>
            </a:pPr>
            <a:r>
              <a:rPr lang="en-US" sz="1800" dirty="0">
                <a:solidFill>
                  <a:srgbClr val="7F3494"/>
                </a:solidFill>
                <a:latin typeface="Calibri"/>
                <a:ea typeface="Calibri"/>
                <a:cs typeface="Calibri"/>
                <a:sym typeface="Calibri"/>
              </a:rPr>
              <a:t>Technology applied to physical activity, healthy lifestyles and preventing cognitive decline</a:t>
            </a:r>
            <a:endParaRPr sz="1800" dirty="0">
              <a:solidFill>
                <a:srgbClr val="7F3494"/>
              </a:solidFill>
              <a:latin typeface="Calibri"/>
              <a:ea typeface="Calibri"/>
              <a:cs typeface="Calibri"/>
              <a:sym typeface="Calibri"/>
            </a:endParaRPr>
          </a:p>
        </p:txBody>
      </p:sp>
      <p:sp>
        <p:nvSpPr>
          <p:cNvPr id="568" name="Google Shape;568;p43"/>
          <p:cNvSpPr txBox="1"/>
          <p:nvPr/>
        </p:nvSpPr>
        <p:spPr>
          <a:xfrm>
            <a:off x="8722101" y="2459650"/>
            <a:ext cx="2091900" cy="1007311"/>
          </a:xfrm>
          <a:prstGeom prst="rect">
            <a:avLst/>
          </a:prstGeom>
          <a:noFill/>
          <a:ln>
            <a:noFill/>
          </a:ln>
        </p:spPr>
        <p:txBody>
          <a:bodyPr spcFirstLastPara="1" wrap="square" lIns="182825" tIns="91400" rIns="182825" bIns="91400" anchor="t" anchorCtr="0">
            <a:spAutoFit/>
          </a:bodyPr>
          <a:lstStyle/>
          <a:p>
            <a:pPr marL="0" lvl="0" indent="0" algn="ctr" rtl="0">
              <a:lnSpc>
                <a:spcPct val="98850"/>
              </a:lnSpc>
              <a:spcBef>
                <a:spcPts val="0"/>
              </a:spcBef>
              <a:spcAft>
                <a:spcPts val="0"/>
              </a:spcAft>
              <a:buClr>
                <a:schemeClr val="lt1"/>
              </a:buClr>
              <a:buSzPts val="4000"/>
              <a:buFont typeface="Arial"/>
              <a:buNone/>
            </a:pPr>
            <a:r>
              <a:rPr lang="en-US" sz="1800" dirty="0">
                <a:solidFill>
                  <a:srgbClr val="7F3494"/>
                </a:solidFill>
                <a:latin typeface="Calibri"/>
                <a:ea typeface="Calibri"/>
                <a:cs typeface="Calibri"/>
                <a:sym typeface="Calibri"/>
              </a:rPr>
              <a:t>Digital Apps for Health care Management</a:t>
            </a:r>
            <a:endParaRPr sz="1800" i="0" u="none" strike="noStrike" cap="none" dirty="0">
              <a:solidFill>
                <a:srgbClr val="7F3494"/>
              </a:solidFill>
              <a:latin typeface="Calibri"/>
              <a:ea typeface="Calibri"/>
              <a:cs typeface="Calibri"/>
              <a:sym typeface="Calibri"/>
            </a:endParaRPr>
          </a:p>
        </p:txBody>
      </p:sp>
      <p:sp>
        <p:nvSpPr>
          <p:cNvPr id="569" name="Google Shape;569;p43"/>
          <p:cNvSpPr txBox="1"/>
          <p:nvPr/>
        </p:nvSpPr>
        <p:spPr>
          <a:xfrm>
            <a:off x="8472509" y="4513318"/>
            <a:ext cx="2400589" cy="793983"/>
          </a:xfrm>
          <a:prstGeom prst="rect">
            <a:avLst/>
          </a:prstGeom>
          <a:noFill/>
          <a:ln>
            <a:noFill/>
          </a:ln>
        </p:spPr>
        <p:txBody>
          <a:bodyPr spcFirstLastPara="1" wrap="square" lIns="182825" tIns="91400" rIns="182825" bIns="91400" anchor="t" anchorCtr="0">
            <a:spAutoFit/>
          </a:bodyPr>
          <a:lstStyle/>
          <a:p>
            <a:pPr marL="0" marR="0" lvl="0" indent="0" algn="ctr" rtl="0">
              <a:lnSpc>
                <a:spcPct val="110000"/>
              </a:lnSpc>
              <a:spcBef>
                <a:spcPts val="0"/>
              </a:spcBef>
              <a:spcAft>
                <a:spcPts val="0"/>
              </a:spcAft>
              <a:buNone/>
            </a:pPr>
            <a:r>
              <a:rPr lang="en-US" sz="1800" i="0" u="none" strike="noStrike" cap="none" dirty="0">
                <a:solidFill>
                  <a:srgbClr val="7F3494"/>
                </a:solidFill>
                <a:latin typeface="Calibri"/>
                <a:ea typeface="Calibri"/>
                <a:cs typeface="Calibri"/>
                <a:sym typeface="Calibri"/>
              </a:rPr>
              <a:t>Social </a:t>
            </a:r>
            <a:endParaRPr sz="1800" dirty="0">
              <a:solidFill>
                <a:srgbClr val="7F3494"/>
              </a:solidFill>
            </a:endParaRPr>
          </a:p>
          <a:p>
            <a:pPr marL="0" marR="0" lvl="0" indent="0" algn="ctr" rtl="0">
              <a:lnSpc>
                <a:spcPct val="110000"/>
              </a:lnSpc>
              <a:spcBef>
                <a:spcPts val="0"/>
              </a:spcBef>
              <a:spcAft>
                <a:spcPts val="0"/>
              </a:spcAft>
              <a:buNone/>
            </a:pPr>
            <a:r>
              <a:rPr lang="en-US" sz="1800" i="0" u="none" strike="noStrike" cap="none" dirty="0">
                <a:solidFill>
                  <a:srgbClr val="7F3494"/>
                </a:solidFill>
                <a:latin typeface="Calibri"/>
                <a:ea typeface="Calibri"/>
                <a:cs typeface="Calibri"/>
                <a:sym typeface="Calibri"/>
              </a:rPr>
              <a:t>Activities Apps</a:t>
            </a:r>
            <a:endParaRPr sz="1800" i="0" u="none" strike="noStrike" cap="none" dirty="0">
              <a:solidFill>
                <a:srgbClr val="7F3494"/>
              </a:solidFill>
              <a:latin typeface="Calibri"/>
              <a:ea typeface="Calibri"/>
              <a:cs typeface="Calibri"/>
              <a:sym typeface="Calibri"/>
            </a:endParaRPr>
          </a:p>
        </p:txBody>
      </p:sp>
      <p:grpSp>
        <p:nvGrpSpPr>
          <p:cNvPr id="570" name="Google Shape;570;p43"/>
          <p:cNvGrpSpPr/>
          <p:nvPr/>
        </p:nvGrpSpPr>
        <p:grpSpPr>
          <a:xfrm rot="10800000" flipH="1">
            <a:off x="5742187" y="586130"/>
            <a:ext cx="950735" cy="362788"/>
            <a:chOff x="3110481" y="1725182"/>
            <a:chExt cx="608475" cy="232186"/>
          </a:xfrm>
        </p:grpSpPr>
        <p:sp>
          <p:nvSpPr>
            <p:cNvPr id="571" name="Google Shape;571;p43"/>
            <p:cNvSpPr/>
            <p:nvPr/>
          </p:nvSpPr>
          <p:spPr>
            <a:xfrm rot="-2700000">
              <a:off x="3144483" y="1759187"/>
              <a:ext cx="164178" cy="164178"/>
            </a:xfrm>
            <a:custGeom>
              <a:avLst/>
              <a:gdLst/>
              <a:ahLst/>
              <a:cxnLst/>
              <a:rect l="l" t="t" r="r" b="b"/>
              <a:pathLst>
                <a:path w="2784329" h="2784329" extrusionOk="0">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7030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72" name="Google Shape;572;p43"/>
            <p:cNvSpPr/>
            <p:nvPr/>
          </p:nvSpPr>
          <p:spPr>
            <a:xfrm rot="-2700000">
              <a:off x="3332629" y="1759186"/>
              <a:ext cx="164178" cy="164178"/>
            </a:xfrm>
            <a:custGeom>
              <a:avLst/>
              <a:gdLst/>
              <a:ahLst/>
              <a:cxnLst/>
              <a:rect l="l" t="t" r="r" b="b"/>
              <a:pathLst>
                <a:path w="2784329" h="2784329" extrusionOk="0">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24BAA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73" name="Google Shape;573;p43"/>
            <p:cNvSpPr/>
            <p:nvPr/>
          </p:nvSpPr>
          <p:spPr>
            <a:xfrm rot="-2700000">
              <a:off x="3520775" y="1759184"/>
              <a:ext cx="164178" cy="164178"/>
            </a:xfrm>
            <a:custGeom>
              <a:avLst/>
              <a:gdLst/>
              <a:ahLst/>
              <a:cxnLst/>
              <a:rect l="l" t="t" r="r" b="b"/>
              <a:pathLst>
                <a:path w="2784329" h="2784329" extrusionOk="0">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7030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grpSp>
        <p:nvGrpSpPr>
          <p:cNvPr id="574" name="Google Shape;574;p43"/>
          <p:cNvGrpSpPr/>
          <p:nvPr/>
        </p:nvGrpSpPr>
        <p:grpSpPr>
          <a:xfrm rot="10800000" flipH="1">
            <a:off x="5341765" y="4939106"/>
            <a:ext cx="950735" cy="362788"/>
            <a:chOff x="3110481" y="1725182"/>
            <a:chExt cx="608475" cy="232186"/>
          </a:xfrm>
        </p:grpSpPr>
        <p:sp>
          <p:nvSpPr>
            <p:cNvPr id="575" name="Google Shape;575;p43"/>
            <p:cNvSpPr/>
            <p:nvPr/>
          </p:nvSpPr>
          <p:spPr>
            <a:xfrm rot="-2700000">
              <a:off x="3144483" y="1759187"/>
              <a:ext cx="164178" cy="164178"/>
            </a:xfrm>
            <a:custGeom>
              <a:avLst/>
              <a:gdLst/>
              <a:ahLst/>
              <a:cxnLst/>
              <a:rect l="l" t="t" r="r" b="b"/>
              <a:pathLst>
                <a:path w="2784329" h="2784329" extrusionOk="0">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24BAA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76" name="Google Shape;576;p43"/>
            <p:cNvSpPr/>
            <p:nvPr/>
          </p:nvSpPr>
          <p:spPr>
            <a:xfrm rot="-2700000">
              <a:off x="3332629" y="1759186"/>
              <a:ext cx="164178" cy="164178"/>
            </a:xfrm>
            <a:custGeom>
              <a:avLst/>
              <a:gdLst/>
              <a:ahLst/>
              <a:cxnLst/>
              <a:rect l="l" t="t" r="r" b="b"/>
              <a:pathLst>
                <a:path w="2784329" h="2784329" extrusionOk="0">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7F34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77" name="Google Shape;577;p43"/>
            <p:cNvSpPr/>
            <p:nvPr/>
          </p:nvSpPr>
          <p:spPr>
            <a:xfrm rot="-2700000">
              <a:off x="3520775" y="1759184"/>
              <a:ext cx="164178" cy="164178"/>
            </a:xfrm>
            <a:custGeom>
              <a:avLst/>
              <a:gdLst/>
              <a:ahLst/>
              <a:cxnLst/>
              <a:rect l="l" t="t" r="r" b="b"/>
              <a:pathLst>
                <a:path w="2784329" h="2784329" extrusionOk="0">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24BAA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81"/>
        <p:cNvGrpSpPr/>
        <p:nvPr/>
      </p:nvGrpSpPr>
      <p:grpSpPr>
        <a:xfrm>
          <a:off x="0" y="0"/>
          <a:ext cx="0" cy="0"/>
          <a:chOff x="0" y="0"/>
          <a:chExt cx="0" cy="0"/>
        </a:xfrm>
      </p:grpSpPr>
      <p:sp>
        <p:nvSpPr>
          <p:cNvPr id="582" name="Google Shape;582;p44"/>
          <p:cNvSpPr/>
          <p:nvPr/>
        </p:nvSpPr>
        <p:spPr>
          <a:xfrm>
            <a:off x="365760" y="956791"/>
            <a:ext cx="11460480" cy="803654"/>
          </a:xfrm>
          <a:prstGeom prst="rect">
            <a:avLst/>
          </a:prstGeom>
          <a:solidFill>
            <a:srgbClr val="7F3494"/>
          </a:solidFill>
          <a:ln w="25400" cap="flat" cmpd="sng">
            <a:solidFill>
              <a:srgbClr val="7F349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83" name="Google Shape;583;p44"/>
          <p:cNvSpPr txBox="1">
            <a:spLocks noGrp="1"/>
          </p:cNvSpPr>
          <p:nvPr>
            <p:ph type="body" idx="1"/>
          </p:nvPr>
        </p:nvSpPr>
        <p:spPr>
          <a:xfrm>
            <a:off x="4277361" y="1892323"/>
            <a:ext cx="7154764" cy="4287779"/>
          </a:xfrm>
          <a:prstGeom prst="rect">
            <a:avLst/>
          </a:prstGeom>
          <a:noFill/>
          <a:ln>
            <a:noFill/>
          </a:ln>
        </p:spPr>
        <p:txBody>
          <a:bodyPr spcFirstLastPara="1" wrap="square" lIns="91425" tIns="45700" rIns="91425" bIns="45700" anchor="t" anchorCtr="0">
            <a:noAutofit/>
          </a:bodyPr>
          <a:lstStyle/>
          <a:p>
            <a:pPr marL="228600" lvl="0" indent="0" algn="just" rtl="0">
              <a:lnSpc>
                <a:spcPct val="90000"/>
              </a:lnSpc>
              <a:spcBef>
                <a:spcPts val="1000"/>
              </a:spcBef>
              <a:spcAft>
                <a:spcPts val="0"/>
              </a:spcAft>
              <a:buSzPts val="2400"/>
            </a:pPr>
            <a:r>
              <a:rPr lang="en-US" dirty="0">
                <a:solidFill>
                  <a:srgbClr val="002060"/>
                </a:solidFill>
              </a:rPr>
              <a:t>Don't forget that collaboratively the partners of the Housing Care project have also created a learner’s guide or handbook that will help you to get the most out of this MOOC. </a:t>
            </a:r>
            <a:endParaRPr dirty="0">
              <a:solidFill>
                <a:srgbClr val="002060"/>
              </a:solidFill>
            </a:endParaRPr>
          </a:p>
          <a:p>
            <a:pPr marL="571500" lvl="0" indent="-190500" algn="just" rtl="0">
              <a:lnSpc>
                <a:spcPct val="90000"/>
              </a:lnSpc>
              <a:spcBef>
                <a:spcPts val="1000"/>
              </a:spcBef>
              <a:spcAft>
                <a:spcPts val="0"/>
              </a:spcAft>
              <a:buSzPts val="2400"/>
              <a:buFont typeface="Arial"/>
              <a:buNone/>
            </a:pPr>
            <a:endParaRPr sz="1200" dirty="0">
              <a:solidFill>
                <a:srgbClr val="002060"/>
              </a:solidFill>
            </a:endParaRPr>
          </a:p>
          <a:p>
            <a:pPr marL="228600" lvl="0" indent="0" algn="just" rtl="0">
              <a:lnSpc>
                <a:spcPct val="90000"/>
              </a:lnSpc>
              <a:spcBef>
                <a:spcPts val="1000"/>
              </a:spcBef>
              <a:spcAft>
                <a:spcPts val="0"/>
              </a:spcAft>
              <a:buSzPts val="2400"/>
            </a:pPr>
            <a:r>
              <a:rPr lang="en-US" dirty="0">
                <a:solidFill>
                  <a:srgbClr val="002060"/>
                </a:solidFill>
              </a:rPr>
              <a:t>In this Guide you will find: </a:t>
            </a:r>
            <a:endParaRPr dirty="0">
              <a:solidFill>
                <a:srgbClr val="002060"/>
              </a:solidFill>
            </a:endParaRPr>
          </a:p>
          <a:p>
            <a:pPr marL="1028700" lvl="1" indent="-342900" algn="just" rtl="0">
              <a:lnSpc>
                <a:spcPct val="90000"/>
              </a:lnSpc>
              <a:spcBef>
                <a:spcPts val="500"/>
              </a:spcBef>
              <a:spcAft>
                <a:spcPts val="0"/>
              </a:spcAft>
              <a:buClr>
                <a:srgbClr val="7F3494"/>
              </a:buClr>
              <a:buSzPts val="2000"/>
              <a:buFont typeface="Arial" panose="020B0604020202020204" pitchFamily="34" charset="0"/>
              <a:buChar char="•"/>
            </a:pPr>
            <a:r>
              <a:rPr lang="en-US" sz="2400" dirty="0">
                <a:solidFill>
                  <a:srgbClr val="002060"/>
                </a:solidFill>
                <a:latin typeface="Calibri"/>
                <a:ea typeface="Calibri"/>
                <a:cs typeface="Calibri"/>
                <a:sym typeface="Calibri"/>
              </a:rPr>
              <a:t>Information about the project and the partners</a:t>
            </a:r>
            <a:endParaRPr dirty="0">
              <a:solidFill>
                <a:srgbClr val="002060"/>
              </a:solidFill>
            </a:endParaRPr>
          </a:p>
          <a:p>
            <a:pPr marL="1028700" lvl="1" indent="-342900" algn="just" rtl="0">
              <a:lnSpc>
                <a:spcPct val="90000"/>
              </a:lnSpc>
              <a:spcBef>
                <a:spcPts val="500"/>
              </a:spcBef>
              <a:spcAft>
                <a:spcPts val="0"/>
              </a:spcAft>
              <a:buClr>
                <a:srgbClr val="7F3494"/>
              </a:buClr>
              <a:buSzPts val="2000"/>
              <a:buFont typeface="Arial" panose="020B0604020202020204" pitchFamily="34" charset="0"/>
              <a:buChar char="•"/>
            </a:pPr>
            <a:r>
              <a:rPr lang="en-US" sz="2400" dirty="0">
                <a:solidFill>
                  <a:srgbClr val="002060"/>
                </a:solidFill>
                <a:latin typeface="Calibri"/>
                <a:ea typeface="Calibri"/>
                <a:cs typeface="Calibri"/>
                <a:sym typeface="Calibri"/>
              </a:rPr>
              <a:t>Details about the course and the modules</a:t>
            </a:r>
            <a:endParaRPr dirty="0">
              <a:solidFill>
                <a:srgbClr val="002060"/>
              </a:solidFill>
            </a:endParaRPr>
          </a:p>
          <a:p>
            <a:pPr marL="1028700" lvl="1" indent="-342900" algn="just" rtl="0">
              <a:lnSpc>
                <a:spcPct val="90000"/>
              </a:lnSpc>
              <a:spcBef>
                <a:spcPts val="500"/>
              </a:spcBef>
              <a:spcAft>
                <a:spcPts val="0"/>
              </a:spcAft>
              <a:buClr>
                <a:srgbClr val="7F3494"/>
              </a:buClr>
              <a:buSzPts val="2000"/>
              <a:buFont typeface="Arial" panose="020B0604020202020204" pitchFamily="34" charset="0"/>
              <a:buChar char="•"/>
            </a:pPr>
            <a:r>
              <a:rPr lang="en-US" sz="2400" dirty="0">
                <a:solidFill>
                  <a:srgbClr val="002060"/>
                </a:solidFill>
                <a:latin typeface="Calibri"/>
                <a:ea typeface="Calibri"/>
                <a:cs typeface="Calibri"/>
                <a:sym typeface="Calibri"/>
              </a:rPr>
              <a:t>Tips for study</a:t>
            </a:r>
            <a:endParaRPr dirty="0">
              <a:solidFill>
                <a:srgbClr val="002060"/>
              </a:solidFill>
            </a:endParaRPr>
          </a:p>
          <a:p>
            <a:pPr marL="1028700" lvl="1" indent="-342900" algn="just" rtl="0">
              <a:lnSpc>
                <a:spcPct val="90000"/>
              </a:lnSpc>
              <a:spcBef>
                <a:spcPts val="500"/>
              </a:spcBef>
              <a:spcAft>
                <a:spcPts val="0"/>
              </a:spcAft>
              <a:buClr>
                <a:srgbClr val="7F3494"/>
              </a:buClr>
              <a:buSzPts val="2000"/>
              <a:buFont typeface="Arial" panose="020B0604020202020204" pitchFamily="34" charset="0"/>
              <a:buChar char="•"/>
            </a:pPr>
            <a:r>
              <a:rPr lang="en-US" sz="2400" dirty="0">
                <a:solidFill>
                  <a:srgbClr val="002060"/>
                </a:solidFill>
                <a:latin typeface="Calibri"/>
                <a:ea typeface="Calibri"/>
                <a:cs typeface="Calibri"/>
                <a:sym typeface="Calibri"/>
              </a:rPr>
              <a:t>How to follow and use the MOOC</a:t>
            </a:r>
          </a:p>
          <a:p>
            <a:pPr marL="1028700" lvl="1" indent="-215900" algn="just" rtl="0">
              <a:lnSpc>
                <a:spcPct val="90000"/>
              </a:lnSpc>
              <a:spcBef>
                <a:spcPts val="500"/>
              </a:spcBef>
              <a:spcAft>
                <a:spcPts val="0"/>
              </a:spcAft>
              <a:buSzPts val="2000"/>
              <a:buFont typeface="Arial"/>
              <a:buNone/>
            </a:pPr>
            <a:endParaRPr sz="2400" dirty="0">
              <a:solidFill>
                <a:srgbClr val="002060"/>
              </a:solidFill>
              <a:latin typeface="Calibri"/>
              <a:ea typeface="Calibri"/>
              <a:cs typeface="Calibri"/>
              <a:sym typeface="Calibri"/>
            </a:endParaRPr>
          </a:p>
          <a:p>
            <a:pPr marL="1028700" lvl="1" indent="-215900" algn="just" rtl="0">
              <a:lnSpc>
                <a:spcPct val="90000"/>
              </a:lnSpc>
              <a:spcBef>
                <a:spcPts val="500"/>
              </a:spcBef>
              <a:spcAft>
                <a:spcPts val="0"/>
              </a:spcAft>
              <a:buSzPts val="2000"/>
              <a:buFont typeface="Arial"/>
              <a:buNone/>
            </a:pPr>
            <a:endParaRPr sz="2400" dirty="0">
              <a:solidFill>
                <a:srgbClr val="002060"/>
              </a:solidFill>
              <a:latin typeface="Calibri"/>
              <a:ea typeface="Calibri"/>
              <a:cs typeface="Calibri"/>
              <a:sym typeface="Calibri"/>
            </a:endParaRPr>
          </a:p>
        </p:txBody>
      </p:sp>
      <p:sp>
        <p:nvSpPr>
          <p:cNvPr id="584" name="Google Shape;584;p44"/>
          <p:cNvSpPr txBox="1">
            <a:spLocks noGrp="1"/>
          </p:cNvSpPr>
          <p:nvPr>
            <p:ph type="body" idx="2"/>
          </p:nvPr>
        </p:nvSpPr>
        <p:spPr>
          <a:xfrm>
            <a:off x="727257" y="956791"/>
            <a:ext cx="10595237" cy="803654"/>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en-US"/>
              <a:t>If you need more information…</a:t>
            </a:r>
            <a:endParaRPr/>
          </a:p>
        </p:txBody>
      </p:sp>
      <p:pic>
        <p:nvPicPr>
          <p:cNvPr id="585" name="Google Shape;585;p44"/>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79742" y="1892323"/>
            <a:ext cx="3149370" cy="4559535"/>
          </a:xfrm>
          <a:prstGeom prst="rect">
            <a:avLst/>
          </a:prstGeom>
          <a:noFill/>
          <a:ln>
            <a:solidFill>
              <a:srgbClr val="000000"/>
            </a:solidFill>
          </a:ln>
        </p:spPr>
      </p:pic>
      <p:pic>
        <p:nvPicPr>
          <p:cNvPr id="586" name="Google Shape;586;p44"/>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10587552" y="952003"/>
            <a:ext cx="1096439" cy="747324"/>
          </a:xfrm>
          <a:prstGeom prst="rect">
            <a:avLst/>
          </a:prstGeom>
          <a:noFill/>
          <a:ln>
            <a:noFill/>
          </a:ln>
        </p:spPr>
      </p:pic>
      <p:sp>
        <p:nvSpPr>
          <p:cNvPr id="587" name="Google Shape;587;p44"/>
          <p:cNvSpPr/>
          <p:nvPr/>
        </p:nvSpPr>
        <p:spPr>
          <a:xfrm rot="5400000">
            <a:off x="4274369" y="5383085"/>
            <a:ext cx="719870" cy="1137920"/>
          </a:xfrm>
          <a:prstGeom prst="downArrow">
            <a:avLst>
              <a:gd name="adj1" fmla="val 50000"/>
              <a:gd name="adj2" fmla="val 50000"/>
            </a:avLst>
          </a:prstGeom>
          <a:solidFill>
            <a:srgbClr val="7F3494"/>
          </a:solidFill>
          <a:ln w="25400" cap="flat" cmpd="sng">
            <a:solidFill>
              <a:srgbClr val="24BAA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88" name="Google Shape;588;p44"/>
          <p:cNvSpPr txBox="1"/>
          <p:nvPr/>
        </p:nvSpPr>
        <p:spPr>
          <a:xfrm>
            <a:off x="4146624" y="5798156"/>
            <a:ext cx="1605280"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1" i="0" u="none" strike="noStrike" cap="none" dirty="0">
                <a:solidFill>
                  <a:schemeClr val="lt1"/>
                </a:solidFill>
                <a:latin typeface="Arial"/>
                <a:ea typeface="Arial"/>
                <a:cs typeface="Arial"/>
                <a:sym typeface="Arial"/>
              </a:rPr>
              <a:t>Click here</a:t>
            </a:r>
            <a:endParaRPr sz="1400" b="1" i="0" u="none" strike="noStrike" cap="none" dirty="0">
              <a:solidFill>
                <a:schemeClr val="lt1"/>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93"/>
        <p:cNvGrpSpPr/>
        <p:nvPr/>
      </p:nvGrpSpPr>
      <p:grpSpPr>
        <a:xfrm>
          <a:off x="0" y="0"/>
          <a:ext cx="0" cy="0"/>
          <a:chOff x="0" y="0"/>
          <a:chExt cx="0" cy="0"/>
        </a:xfrm>
      </p:grpSpPr>
      <p:sp>
        <p:nvSpPr>
          <p:cNvPr id="594" name="Google Shape;594;p45"/>
          <p:cNvSpPr txBox="1">
            <a:spLocks noGrp="1"/>
          </p:cNvSpPr>
          <p:nvPr>
            <p:ph type="body" idx="1"/>
          </p:nvPr>
        </p:nvSpPr>
        <p:spPr>
          <a:xfrm>
            <a:off x="690953" y="4257332"/>
            <a:ext cx="6974444" cy="12016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800"/>
              <a:buNone/>
            </a:pPr>
            <a:r>
              <a:rPr lang="en-US" sz="3600" dirty="0"/>
              <a:t>You have taken the first step on what will be an amazing journey…</a:t>
            </a:r>
            <a:r>
              <a:rPr lang="en-US" sz="3600" b="1" dirty="0"/>
              <a:t>Let’s do it!  </a:t>
            </a:r>
            <a:endParaRPr sz="3600" b="1" dirty="0"/>
          </a:p>
        </p:txBody>
      </p:sp>
      <p:sp>
        <p:nvSpPr>
          <p:cNvPr id="595" name="Google Shape;595;p45"/>
          <p:cNvSpPr txBox="1">
            <a:spLocks noGrp="1"/>
          </p:cNvSpPr>
          <p:nvPr>
            <p:ph type="body" idx="2"/>
          </p:nvPr>
        </p:nvSpPr>
        <p:spPr>
          <a:xfrm>
            <a:off x="690952" y="3429000"/>
            <a:ext cx="5224072" cy="837258"/>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4BAA2"/>
              </a:buClr>
              <a:buSzPct val="160000"/>
              <a:buNone/>
            </a:pPr>
            <a:r>
              <a:rPr lang="en-US" sz="4800" dirty="0"/>
              <a:t>Congratulations!</a:t>
            </a:r>
            <a:endParaRPr sz="4800" dirty="0"/>
          </a:p>
        </p:txBody>
      </p:sp>
      <p:sp>
        <p:nvSpPr>
          <p:cNvPr id="596" name="Google Shape;596;p45"/>
          <p:cNvSpPr txBox="1">
            <a:spLocks noGrp="1"/>
          </p:cNvSpPr>
          <p:nvPr>
            <p:ph type="body" idx="1"/>
          </p:nvPr>
        </p:nvSpPr>
        <p:spPr>
          <a:xfrm>
            <a:off x="7665396" y="5611394"/>
            <a:ext cx="3875423" cy="731140"/>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2800"/>
            </a:pPr>
            <a:r>
              <a:rPr lang="en-US" sz="2800" dirty="0">
                <a:solidFill>
                  <a:schemeClr val="dk1"/>
                </a:solidFill>
                <a:latin typeface="Calibri"/>
                <a:ea typeface="Calibri"/>
                <a:cs typeface="Calibri"/>
                <a:sym typeface="Calibri"/>
              </a:rPr>
              <a:t>www.housingcare.net</a:t>
            </a:r>
            <a:endParaRPr dirty="0"/>
          </a:p>
        </p:txBody>
      </p:sp>
      <p:grpSp>
        <p:nvGrpSpPr>
          <p:cNvPr id="597" name="Google Shape;597;p45"/>
          <p:cNvGrpSpPr/>
          <p:nvPr/>
        </p:nvGrpSpPr>
        <p:grpSpPr>
          <a:xfrm>
            <a:off x="11054594" y="2625849"/>
            <a:ext cx="280634" cy="280634"/>
            <a:chOff x="1950027" y="2499889"/>
            <a:chExt cx="850463" cy="850463"/>
          </a:xfrm>
        </p:grpSpPr>
        <p:sp>
          <p:nvSpPr>
            <p:cNvPr id="598" name="Google Shape;598;p45"/>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99" name="Google Shape;599;p45"/>
            <p:cNvGrpSpPr/>
            <p:nvPr/>
          </p:nvGrpSpPr>
          <p:grpSpPr>
            <a:xfrm>
              <a:off x="2107521" y="2657382"/>
              <a:ext cx="535476" cy="535477"/>
              <a:chOff x="2107521" y="2657382"/>
              <a:chExt cx="535476" cy="535477"/>
            </a:xfrm>
          </p:grpSpPr>
          <p:sp>
            <p:nvSpPr>
              <p:cNvPr id="600" name="Google Shape;600;p45"/>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1" name="Google Shape;601;p45"/>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2" name="Google Shape;602;p45"/>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603" name="Google Shape;603;p45"/>
          <p:cNvGrpSpPr/>
          <p:nvPr/>
        </p:nvGrpSpPr>
        <p:grpSpPr>
          <a:xfrm>
            <a:off x="10362363" y="2625849"/>
            <a:ext cx="280634" cy="280634"/>
            <a:chOff x="-147782" y="2499889"/>
            <a:chExt cx="850463" cy="850463"/>
          </a:xfrm>
        </p:grpSpPr>
        <p:sp>
          <p:nvSpPr>
            <p:cNvPr id="604" name="Google Shape;604;p45"/>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5" name="Google Shape;605;p45"/>
            <p:cNvSpPr/>
            <p:nvPr/>
          </p:nvSpPr>
          <p:spPr>
            <a:xfrm>
              <a:off x="18530" y="2722899"/>
              <a:ext cx="549966" cy="447280"/>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606" name="Google Shape;606;p45"/>
          <p:cNvGrpSpPr/>
          <p:nvPr/>
        </p:nvGrpSpPr>
        <p:grpSpPr>
          <a:xfrm>
            <a:off x="11400502" y="2625849"/>
            <a:ext cx="280634" cy="280634"/>
            <a:chOff x="2998302" y="2499889"/>
            <a:chExt cx="850463" cy="850463"/>
          </a:xfrm>
        </p:grpSpPr>
        <p:sp>
          <p:nvSpPr>
            <p:cNvPr id="607" name="Google Shape;607;p45"/>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8" name="Google Shape;608;p45"/>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609" name="Google Shape;609;p45"/>
          <p:cNvGrpSpPr/>
          <p:nvPr/>
        </p:nvGrpSpPr>
        <p:grpSpPr>
          <a:xfrm>
            <a:off x="10016456" y="2625849"/>
            <a:ext cx="280634" cy="280842"/>
            <a:chOff x="-1196056" y="2499889"/>
            <a:chExt cx="850463" cy="851092"/>
          </a:xfrm>
        </p:grpSpPr>
        <p:sp>
          <p:nvSpPr>
            <p:cNvPr id="610" name="Google Shape;610;p45"/>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11" name="Google Shape;611;p45"/>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612" name="Google Shape;612;p45"/>
          <p:cNvSpPr/>
          <p:nvPr/>
        </p:nvSpPr>
        <p:spPr>
          <a:xfrm>
            <a:off x="10708479" y="2625849"/>
            <a:ext cx="280634" cy="280634"/>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613" name="Google Shape;613;p45" descr="World with solid fill"/>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727019" y="2639589"/>
            <a:ext cx="246077" cy="246077"/>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9" name="Google Shape;139;p15"/>
          <p:cNvSpPr txBox="1">
            <a:spLocks noGrp="1"/>
          </p:cNvSpPr>
          <p:nvPr>
            <p:ph type="body" idx="1"/>
          </p:nvPr>
        </p:nvSpPr>
        <p:spPr>
          <a:xfrm>
            <a:off x="6096000" y="352414"/>
            <a:ext cx="4724400" cy="5604021"/>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000"/>
              <a:buNone/>
            </a:pPr>
            <a:r>
              <a:rPr lang="en-US" dirty="0"/>
              <a:t>Too often we underestimate the power of a touch, a smile, a kind word, a listening ear, an honest compliment, or the smallest act of caring, all of which have the potential to turn a life around</a:t>
            </a:r>
            <a:endParaRPr dirty="0"/>
          </a:p>
        </p:txBody>
      </p:sp>
      <p:sp>
        <p:nvSpPr>
          <p:cNvPr id="140" name="Google Shape;140;p15"/>
          <p:cNvSpPr/>
          <p:nvPr/>
        </p:nvSpPr>
        <p:spPr>
          <a:xfrm>
            <a:off x="6096000" y="849863"/>
            <a:ext cx="656254" cy="428492"/>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1" name="Google Shape;141;p15"/>
          <p:cNvSpPr txBox="1"/>
          <p:nvPr/>
        </p:nvSpPr>
        <p:spPr>
          <a:xfrm>
            <a:off x="6205830" y="5034384"/>
            <a:ext cx="4724400" cy="880658"/>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lt1"/>
              </a:buClr>
              <a:buSzPts val="2200"/>
              <a:buFont typeface="Arial"/>
              <a:buNone/>
            </a:pPr>
            <a:r>
              <a:rPr lang="en-US" sz="1400" b="1" i="0" u="none" strike="noStrike" cap="none">
                <a:solidFill>
                  <a:schemeClr val="lt1"/>
                </a:solidFill>
                <a:latin typeface="Arial"/>
                <a:ea typeface="Arial"/>
                <a:cs typeface="Arial"/>
                <a:sym typeface="Arial"/>
              </a:rPr>
              <a:t>LEO BUSCAGLIA</a:t>
            </a:r>
            <a:endParaRPr/>
          </a:p>
        </p:txBody>
      </p:sp>
      <p:sp>
        <p:nvSpPr>
          <p:cNvPr id="142" name="Google Shape;142;p15"/>
          <p:cNvSpPr/>
          <p:nvPr/>
        </p:nvSpPr>
        <p:spPr>
          <a:xfrm rot="10800000">
            <a:off x="9672734" y="4749250"/>
            <a:ext cx="656254" cy="428492"/>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45" name="Google Shape;145;p15" descr="1ro de Octubre: “Día Internacional del Adulto Mayor” - ¡Bienvenido al  Portal de Adultos Mayores!"/>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0" y="626989"/>
            <a:ext cx="4895850" cy="5604022"/>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16"/>
          <p:cNvSpPr txBox="1">
            <a:spLocks noGrp="1"/>
          </p:cNvSpPr>
          <p:nvPr>
            <p:ph type="body" idx="1"/>
          </p:nvPr>
        </p:nvSpPr>
        <p:spPr>
          <a:xfrm>
            <a:off x="733066" y="1369315"/>
            <a:ext cx="10595237" cy="4923024"/>
          </a:xfrm>
          <a:prstGeom prst="rect">
            <a:avLst/>
          </a:prstGeom>
          <a:noFill/>
          <a:ln>
            <a:noFill/>
          </a:ln>
        </p:spPr>
        <p:txBody>
          <a:bodyPr spcFirstLastPara="1" wrap="square" lIns="91425" tIns="45700" rIns="91425" bIns="45700" anchor="t" anchorCtr="0">
            <a:noAutofit/>
          </a:bodyPr>
          <a:lstStyle/>
          <a:p>
            <a:pPr marL="342900" lvl="0" indent="-342900" algn="just" rtl="0">
              <a:lnSpc>
                <a:spcPct val="90000"/>
              </a:lnSpc>
              <a:spcBef>
                <a:spcPts val="0"/>
              </a:spcBef>
              <a:spcAft>
                <a:spcPts val="0"/>
              </a:spcAft>
              <a:buClr>
                <a:srgbClr val="092E4B"/>
              </a:buClr>
              <a:buSzPts val="2400"/>
              <a:buFont typeface="Arial"/>
              <a:buChar char="•"/>
            </a:pPr>
            <a:r>
              <a:rPr lang="en-US" b="1" i="1" dirty="0"/>
              <a:t>Housing Care: Using Reframed Skills for Senior </a:t>
            </a:r>
            <a:r>
              <a:rPr lang="en-US" b="1" i="1" dirty="0" err="1"/>
              <a:t>Carers</a:t>
            </a:r>
            <a:r>
              <a:rPr lang="en-US" dirty="0"/>
              <a:t>, arises with the intention of improving the quality of life of dependent seniors through the upskilling and training in new technologies for their care workers. </a:t>
            </a:r>
            <a:endParaRPr dirty="0"/>
          </a:p>
          <a:p>
            <a:pPr marL="342900" lvl="0" indent="-190500" algn="just" rtl="0">
              <a:lnSpc>
                <a:spcPct val="90000"/>
              </a:lnSpc>
              <a:spcBef>
                <a:spcPts val="0"/>
              </a:spcBef>
              <a:spcAft>
                <a:spcPts val="0"/>
              </a:spcAft>
              <a:buClr>
                <a:srgbClr val="092E4B"/>
              </a:buClr>
              <a:buSzPts val="2400"/>
              <a:buFont typeface="Arial"/>
              <a:buNone/>
            </a:pPr>
            <a:endParaRPr dirty="0"/>
          </a:p>
          <a:p>
            <a:pPr marL="342900" lvl="0" indent="-342900" algn="just" rtl="0">
              <a:lnSpc>
                <a:spcPct val="90000"/>
              </a:lnSpc>
              <a:spcBef>
                <a:spcPts val="0"/>
              </a:spcBef>
              <a:spcAft>
                <a:spcPts val="0"/>
              </a:spcAft>
              <a:buClr>
                <a:srgbClr val="092E4B"/>
              </a:buClr>
              <a:buSzPts val="2400"/>
              <a:buFont typeface="Arial"/>
              <a:buChar char="•"/>
            </a:pPr>
            <a:r>
              <a:rPr lang="en-US" dirty="0"/>
              <a:t>The care sector, as the years go by, will become larger and more important since as the data shows, the population over </a:t>
            </a:r>
            <a:r>
              <a:rPr lang="en-US" b="1" dirty="0"/>
              <a:t>65 years of age is going to increase dramatically</a:t>
            </a:r>
            <a:r>
              <a:rPr lang="en-US" dirty="0"/>
              <a:t>. Therefore, the percentage of people in need of </a:t>
            </a:r>
            <a:r>
              <a:rPr lang="en-US" dirty="0" err="1"/>
              <a:t>specialised</a:t>
            </a:r>
            <a:r>
              <a:rPr lang="en-US" dirty="0"/>
              <a:t> personal care, adapted to the current social situation will also increase. </a:t>
            </a:r>
            <a:endParaRPr dirty="0"/>
          </a:p>
          <a:p>
            <a:pPr marL="342900" lvl="0" indent="-190500" algn="just" rtl="0">
              <a:lnSpc>
                <a:spcPct val="90000"/>
              </a:lnSpc>
              <a:spcBef>
                <a:spcPts val="0"/>
              </a:spcBef>
              <a:spcAft>
                <a:spcPts val="0"/>
              </a:spcAft>
              <a:buClr>
                <a:srgbClr val="092E4B"/>
              </a:buClr>
              <a:buSzPts val="2400"/>
              <a:buFont typeface="Arial"/>
              <a:buNone/>
            </a:pPr>
            <a:endParaRPr dirty="0"/>
          </a:p>
          <a:p>
            <a:pPr marL="342900" lvl="0" indent="-342900" algn="just" rtl="0">
              <a:lnSpc>
                <a:spcPct val="90000"/>
              </a:lnSpc>
              <a:spcBef>
                <a:spcPts val="0"/>
              </a:spcBef>
              <a:spcAft>
                <a:spcPts val="0"/>
              </a:spcAft>
              <a:buClr>
                <a:srgbClr val="092E4B"/>
              </a:buClr>
              <a:buSzPts val="2400"/>
              <a:buFont typeface="Arial"/>
              <a:buChar char="•"/>
            </a:pPr>
            <a:r>
              <a:rPr lang="en-US" dirty="0"/>
              <a:t>The Housing Care Project </a:t>
            </a:r>
            <a:r>
              <a:rPr lang="en-US" b="1" dirty="0"/>
              <a:t>aims to offer a new perspective on care</a:t>
            </a:r>
            <a:r>
              <a:rPr lang="en-US" dirty="0"/>
              <a:t>, adapted to the present day and whose main driver for change is the </a:t>
            </a:r>
            <a:r>
              <a:rPr lang="en-US" dirty="0" err="1"/>
              <a:t>adoptation</a:t>
            </a:r>
            <a:r>
              <a:rPr lang="en-US" dirty="0"/>
              <a:t> of new technologies both inside and outside the home of seniors. </a:t>
            </a:r>
            <a:endParaRPr dirty="0"/>
          </a:p>
          <a:p>
            <a:pPr marL="0" lvl="0" indent="0" algn="just" rtl="0">
              <a:lnSpc>
                <a:spcPct val="90000"/>
              </a:lnSpc>
              <a:spcBef>
                <a:spcPts val="0"/>
              </a:spcBef>
              <a:spcAft>
                <a:spcPts val="0"/>
              </a:spcAft>
              <a:buClr>
                <a:srgbClr val="092E4B"/>
              </a:buClr>
              <a:buSzPts val="2400"/>
              <a:buNone/>
            </a:pPr>
            <a:endParaRPr dirty="0"/>
          </a:p>
        </p:txBody>
      </p:sp>
      <p:sp>
        <p:nvSpPr>
          <p:cNvPr id="151" name="Google Shape;151;p16"/>
          <p:cNvSpPr txBox="1">
            <a:spLocks noGrp="1"/>
          </p:cNvSpPr>
          <p:nvPr>
            <p:ph type="body" idx="2"/>
          </p:nvPr>
        </p:nvSpPr>
        <p:spPr>
          <a:xfrm>
            <a:off x="798381" y="565661"/>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dirty="0"/>
              <a:t>The Project</a:t>
            </a:r>
            <a:endParaRPr dirty="0"/>
          </a:p>
          <a:p>
            <a:pPr marL="0" lvl="0" indent="0" algn="l" rtl="0">
              <a:lnSpc>
                <a:spcPct val="90000"/>
              </a:lnSpc>
              <a:spcBef>
                <a:spcPts val="1000"/>
              </a:spcBef>
              <a:spcAft>
                <a:spcPts val="0"/>
              </a:spcAft>
              <a:buClr>
                <a:srgbClr val="24BAA2"/>
              </a:buClr>
              <a:buSzPts val="3600"/>
              <a:buNone/>
            </a:pP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17"/>
          <p:cNvSpPr/>
          <p:nvPr/>
        </p:nvSpPr>
        <p:spPr>
          <a:xfrm>
            <a:off x="362808" y="176212"/>
            <a:ext cx="5581651" cy="6505575"/>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57" name="Google Shape;157;p17"/>
          <p:cNvSpPr txBox="1">
            <a:spLocks noGrp="1"/>
          </p:cNvSpPr>
          <p:nvPr>
            <p:ph type="body" idx="2"/>
          </p:nvPr>
        </p:nvSpPr>
        <p:spPr>
          <a:xfrm>
            <a:off x="466725" y="705664"/>
            <a:ext cx="5126168" cy="803654"/>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en-US"/>
              <a:t>Project Objectives</a:t>
            </a:r>
            <a:endParaRPr/>
          </a:p>
        </p:txBody>
      </p:sp>
      <p:sp>
        <p:nvSpPr>
          <p:cNvPr id="158" name="Google Shape;158;p17"/>
          <p:cNvSpPr txBox="1">
            <a:spLocks noGrp="1"/>
          </p:cNvSpPr>
          <p:nvPr>
            <p:ph type="body" idx="1"/>
          </p:nvPr>
        </p:nvSpPr>
        <p:spPr>
          <a:xfrm>
            <a:off x="247650" y="1729494"/>
            <a:ext cx="5345243" cy="3849918"/>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1000"/>
              </a:spcBef>
              <a:spcAft>
                <a:spcPts val="0"/>
              </a:spcAft>
              <a:buSzPts val="2400"/>
              <a:buNone/>
            </a:pPr>
            <a:r>
              <a:rPr lang="en-US" dirty="0">
                <a:solidFill>
                  <a:schemeClr val="dk2"/>
                </a:solidFill>
              </a:rPr>
              <a:t>Through this MOOC, we want to give care workers the updated tools and adequate skills to equip them to perform their roles effectively and efficiently, with the sole intention of improving their overall well-being, as well as that of their clients or patients. </a:t>
            </a:r>
            <a:endParaRPr dirty="0"/>
          </a:p>
          <a:p>
            <a:pPr marL="0" lvl="0" indent="0" algn="ctr" rtl="0">
              <a:lnSpc>
                <a:spcPct val="90000"/>
              </a:lnSpc>
              <a:spcBef>
                <a:spcPts val="1000"/>
              </a:spcBef>
              <a:spcAft>
                <a:spcPts val="0"/>
              </a:spcAft>
              <a:buSzPts val="2400"/>
              <a:buNone/>
            </a:pPr>
            <a:r>
              <a:rPr lang="en-US" dirty="0">
                <a:solidFill>
                  <a:schemeClr val="dk2"/>
                </a:solidFill>
              </a:rPr>
              <a:t>We do this by showcasing the latest education techniques, offering a variety of tools and platform content and by providing resources that can be used on a day-to-day basis. </a:t>
            </a:r>
            <a:endParaRPr dirty="0">
              <a:solidFill>
                <a:schemeClr val="dk2"/>
              </a:solidFill>
            </a:endParaRPr>
          </a:p>
          <a:p>
            <a:pPr marL="0" lvl="0" indent="0" algn="ctr" rtl="0">
              <a:lnSpc>
                <a:spcPct val="90000"/>
              </a:lnSpc>
              <a:spcBef>
                <a:spcPts val="1000"/>
              </a:spcBef>
              <a:spcAft>
                <a:spcPts val="0"/>
              </a:spcAft>
              <a:buSzPts val="2400"/>
              <a:buNone/>
            </a:pPr>
            <a:r>
              <a:rPr lang="en-US" dirty="0"/>
              <a:t> </a:t>
            </a:r>
            <a:endParaRPr dirty="0"/>
          </a:p>
        </p:txBody>
      </p:sp>
      <p:pic>
        <p:nvPicPr>
          <p:cNvPr id="159" name="Google Shape;159;p17"/>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0" y="36126"/>
            <a:ext cx="1349599" cy="963999"/>
          </a:xfrm>
          <a:prstGeom prst="rect">
            <a:avLst/>
          </a:prstGeom>
          <a:noFill/>
          <a:ln>
            <a:noFill/>
          </a:ln>
        </p:spPr>
      </p:pic>
      <p:sp>
        <p:nvSpPr>
          <p:cNvPr id="160" name="Google Shape;160;p17"/>
          <p:cNvSpPr txBox="1"/>
          <p:nvPr/>
        </p:nvSpPr>
        <p:spPr>
          <a:xfrm>
            <a:off x="6247541" y="390050"/>
            <a:ext cx="5286132" cy="136226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2800" b="0" i="0" u="none" strike="noStrike" cap="none" dirty="0">
                <a:solidFill>
                  <a:srgbClr val="002060"/>
                </a:solidFill>
                <a:latin typeface="Calibri" panose="020F0502020204030204" pitchFamily="34" charset="0"/>
                <a:ea typeface="Calibri" panose="020F0502020204030204" pitchFamily="34" charset="0"/>
                <a:cs typeface="Calibri" panose="020F0502020204030204" pitchFamily="34" charset="0"/>
                <a:sym typeface="Calibri"/>
              </a:rPr>
              <a:t> </a:t>
            </a:r>
            <a:r>
              <a:rPr lang="en-US" sz="2800" b="1" i="0" u="none" strike="noStrike" cap="none" dirty="0">
                <a:solidFill>
                  <a:srgbClr val="002060"/>
                </a:solidFill>
                <a:latin typeface="Calibri" panose="020F0502020204030204" pitchFamily="34" charset="0"/>
                <a:ea typeface="Calibri" panose="020F0502020204030204" pitchFamily="34" charset="0"/>
                <a:cs typeface="Calibri" panose="020F0502020204030204" pitchFamily="34" charset="0"/>
                <a:sym typeface="Arial"/>
              </a:rPr>
              <a:t>The Care Workers, at the end of the MOOC will be </a:t>
            </a:r>
            <a:r>
              <a:rPr lang="en-US" sz="2800" b="1" dirty="0">
                <a:solidFill>
                  <a:srgbClr val="002060"/>
                </a:solidFill>
                <a:latin typeface="Calibri" panose="020F0502020204030204" pitchFamily="34" charset="0"/>
                <a:ea typeface="Calibri" panose="020F0502020204030204" pitchFamily="34" charset="0"/>
                <a:cs typeface="Calibri" panose="020F0502020204030204" pitchFamily="34" charset="0"/>
              </a:rPr>
              <a:t>equipped</a:t>
            </a:r>
            <a:r>
              <a:rPr lang="en-US" sz="2800" b="1" i="0" u="none" strike="noStrike" cap="none" dirty="0">
                <a:solidFill>
                  <a:srgbClr val="002060"/>
                </a:solidFill>
                <a:latin typeface="Calibri" panose="020F0502020204030204" pitchFamily="34" charset="0"/>
                <a:ea typeface="Calibri" panose="020F0502020204030204" pitchFamily="34" charset="0"/>
                <a:cs typeface="Calibri" panose="020F0502020204030204" pitchFamily="34" charset="0"/>
                <a:sym typeface="Arial"/>
              </a:rPr>
              <a:t> to:</a:t>
            </a:r>
            <a:endParaRPr sz="2800" b="1" i="0" u="none" strike="noStrike" cap="none" dirty="0">
              <a:solidFill>
                <a:srgbClr val="002060"/>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161" name="Google Shape;161;p17"/>
          <p:cNvSpPr txBox="1"/>
          <p:nvPr/>
        </p:nvSpPr>
        <p:spPr>
          <a:xfrm>
            <a:off x="6599107" y="1605669"/>
            <a:ext cx="5230085" cy="3849918"/>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092E4B"/>
              </a:buClr>
              <a:buSzPts val="2400"/>
              <a:buFont typeface="Arial"/>
              <a:buNone/>
            </a:pPr>
            <a:r>
              <a:rPr lang="en-US" sz="2400" b="1" i="0" u="none" strike="noStrike" cap="none" dirty="0">
                <a:solidFill>
                  <a:srgbClr val="24BAA2"/>
                </a:solidFill>
                <a:latin typeface="Calibri"/>
                <a:ea typeface="Calibri"/>
                <a:cs typeface="Calibri"/>
                <a:sym typeface="Calibri"/>
              </a:rPr>
              <a:t>Test Ambient Assisting Living &amp; E-Health devices to assist and take care of </a:t>
            </a:r>
            <a:r>
              <a:rPr lang="en-IE" sz="2400" b="1" i="0" u="none" strike="noStrike" cap="none" dirty="0">
                <a:solidFill>
                  <a:srgbClr val="24BAA2"/>
                </a:solidFill>
                <a:latin typeface="Calibri"/>
                <a:ea typeface="Calibri"/>
                <a:cs typeface="Calibri"/>
                <a:sym typeface="Calibri"/>
              </a:rPr>
              <a:t>seniors</a:t>
            </a:r>
          </a:p>
          <a:p>
            <a:pPr marL="0" marR="0" lvl="0" indent="0" algn="l" rtl="0">
              <a:lnSpc>
                <a:spcPct val="90000"/>
              </a:lnSpc>
              <a:spcBef>
                <a:spcPts val="1000"/>
              </a:spcBef>
              <a:spcAft>
                <a:spcPts val="0"/>
              </a:spcAft>
              <a:buClr>
                <a:srgbClr val="092E4B"/>
              </a:buClr>
              <a:buSzPts val="2400"/>
              <a:buFont typeface="Arial"/>
              <a:buNone/>
            </a:pPr>
            <a:endParaRPr lang="en-US" sz="500" b="1" i="0" u="none" strike="noStrike" cap="none" dirty="0">
              <a:solidFill>
                <a:srgbClr val="24BAA2"/>
              </a:solidFill>
              <a:latin typeface="Calibri"/>
              <a:ea typeface="Calibri"/>
              <a:cs typeface="Calibri"/>
              <a:sym typeface="Calibri"/>
            </a:endParaRPr>
          </a:p>
          <a:p>
            <a:pPr marL="0" marR="0" lvl="0" indent="0" algn="l" rtl="0">
              <a:lnSpc>
                <a:spcPct val="90000"/>
              </a:lnSpc>
              <a:spcBef>
                <a:spcPts val="1000"/>
              </a:spcBef>
              <a:spcAft>
                <a:spcPts val="0"/>
              </a:spcAft>
              <a:buClr>
                <a:srgbClr val="092E4B"/>
              </a:buClr>
              <a:buSzPts val="2400"/>
              <a:buFont typeface="Arial"/>
              <a:buNone/>
            </a:pPr>
            <a:r>
              <a:rPr lang="en-US" sz="2400" b="1" i="0" u="none" strike="noStrike" cap="none" dirty="0">
                <a:solidFill>
                  <a:srgbClr val="24BAA2"/>
                </a:solidFill>
                <a:latin typeface="Calibri"/>
                <a:ea typeface="Calibri"/>
                <a:cs typeface="Calibri"/>
                <a:sym typeface="Calibri"/>
              </a:rPr>
              <a:t>Practice assistance and care interventions using these technologies, integrated with a strong </a:t>
            </a:r>
            <a:r>
              <a:rPr lang="en-US" sz="2400" b="1" i="0" u="none" strike="noStrike" cap="none" dirty="0" err="1">
                <a:solidFill>
                  <a:srgbClr val="24BAA2"/>
                </a:solidFill>
                <a:latin typeface="Calibri"/>
                <a:ea typeface="Calibri"/>
                <a:cs typeface="Calibri"/>
                <a:sym typeface="Calibri"/>
              </a:rPr>
              <a:t>humanised</a:t>
            </a:r>
            <a:r>
              <a:rPr lang="en-US" sz="2400" b="1" i="0" u="none" strike="noStrike" cap="none" dirty="0">
                <a:solidFill>
                  <a:srgbClr val="24BAA2"/>
                </a:solidFill>
                <a:latin typeface="Calibri"/>
                <a:ea typeface="Calibri"/>
                <a:cs typeface="Calibri"/>
                <a:sym typeface="Calibri"/>
              </a:rPr>
              <a:t> component</a:t>
            </a:r>
          </a:p>
          <a:p>
            <a:pPr marL="0" marR="0" lvl="0" indent="0" algn="l" rtl="0">
              <a:lnSpc>
                <a:spcPct val="90000"/>
              </a:lnSpc>
              <a:spcBef>
                <a:spcPts val="1000"/>
              </a:spcBef>
              <a:spcAft>
                <a:spcPts val="0"/>
              </a:spcAft>
              <a:buClr>
                <a:srgbClr val="092E4B"/>
              </a:buClr>
              <a:buSzPts val="2400"/>
              <a:buFont typeface="Arial"/>
              <a:buNone/>
            </a:pPr>
            <a:endParaRPr sz="500" dirty="0"/>
          </a:p>
          <a:p>
            <a:pPr marL="0" marR="0" lvl="0" indent="0" algn="l" rtl="0">
              <a:lnSpc>
                <a:spcPct val="90000"/>
              </a:lnSpc>
              <a:spcBef>
                <a:spcPts val="1000"/>
              </a:spcBef>
              <a:spcAft>
                <a:spcPts val="0"/>
              </a:spcAft>
              <a:buClr>
                <a:srgbClr val="092E4B"/>
              </a:buClr>
              <a:buSzPts val="2400"/>
              <a:buFont typeface="Arial"/>
              <a:buNone/>
            </a:pPr>
            <a:r>
              <a:rPr lang="en-US" sz="2400" b="1" i="0" u="none" strike="noStrike" cap="none" dirty="0">
                <a:solidFill>
                  <a:srgbClr val="24BAA2"/>
                </a:solidFill>
                <a:latin typeface="Calibri"/>
                <a:ea typeface="Calibri"/>
                <a:cs typeface="Calibri"/>
                <a:sym typeface="Calibri"/>
              </a:rPr>
              <a:t>Manage the multi-functionality of devices at a basic level</a:t>
            </a:r>
          </a:p>
          <a:p>
            <a:pPr marL="0" marR="0" lvl="0" indent="0" algn="l" rtl="0">
              <a:lnSpc>
                <a:spcPct val="90000"/>
              </a:lnSpc>
              <a:spcBef>
                <a:spcPts val="1000"/>
              </a:spcBef>
              <a:spcAft>
                <a:spcPts val="0"/>
              </a:spcAft>
              <a:buClr>
                <a:srgbClr val="092E4B"/>
              </a:buClr>
              <a:buSzPts val="2400"/>
              <a:buFont typeface="Arial"/>
              <a:buNone/>
            </a:pPr>
            <a:endParaRPr sz="500" dirty="0"/>
          </a:p>
          <a:p>
            <a:pPr marL="0" marR="0" lvl="0" indent="0" algn="l" rtl="0">
              <a:lnSpc>
                <a:spcPct val="90000"/>
              </a:lnSpc>
              <a:spcBef>
                <a:spcPts val="1000"/>
              </a:spcBef>
              <a:spcAft>
                <a:spcPts val="0"/>
              </a:spcAft>
              <a:buClr>
                <a:srgbClr val="092E4B"/>
              </a:buClr>
              <a:buSzPts val="2400"/>
              <a:buFont typeface="Arial"/>
              <a:buNone/>
            </a:pPr>
            <a:r>
              <a:rPr lang="en-US" sz="2400" b="1" i="0" u="none" strike="noStrike" cap="none" dirty="0">
                <a:solidFill>
                  <a:srgbClr val="24BAA2"/>
                </a:solidFill>
                <a:latin typeface="Calibri"/>
                <a:ea typeface="Calibri"/>
                <a:cs typeface="Calibri"/>
                <a:sym typeface="Calibri"/>
              </a:rPr>
              <a:t>Understand and use some of the data produced by the technologies.</a:t>
            </a:r>
            <a:endParaRPr dirty="0"/>
          </a:p>
          <a:p>
            <a:pPr marL="457200" marR="0" lvl="0" indent="0" algn="ctr" rtl="0">
              <a:lnSpc>
                <a:spcPct val="90000"/>
              </a:lnSpc>
              <a:spcBef>
                <a:spcPts val="1000"/>
              </a:spcBef>
              <a:spcAft>
                <a:spcPts val="0"/>
              </a:spcAft>
              <a:buClr>
                <a:srgbClr val="092E4B"/>
              </a:buClr>
              <a:buSzPts val="2400"/>
              <a:buFont typeface="Arial"/>
              <a:buNone/>
            </a:pPr>
            <a:r>
              <a:rPr lang="en-US" sz="2400" b="0" i="0" u="none" strike="noStrike" cap="none" dirty="0">
                <a:solidFill>
                  <a:srgbClr val="092E4B"/>
                </a:solidFill>
                <a:latin typeface="Calibri"/>
                <a:ea typeface="Calibri"/>
                <a:cs typeface="Calibri"/>
                <a:sym typeface="Calibri"/>
              </a:rPr>
              <a:t> </a:t>
            </a:r>
            <a:endParaRPr dirty="0"/>
          </a:p>
        </p:txBody>
      </p:sp>
      <p:pic>
        <p:nvPicPr>
          <p:cNvPr id="3" name="Graphic 2" descr="Badge 1 outline">
            <a:extLst>
              <a:ext uri="{FF2B5EF4-FFF2-40B4-BE49-F238E27FC236}">
                <a16:creationId xmlns:a16="http://schemas.microsoft.com/office/drawing/2014/main" id="{D127BE21-2DBF-25E6-9F1D-9DA300FA6BA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892499" y="1729494"/>
            <a:ext cx="845149" cy="845149"/>
          </a:xfrm>
          <a:prstGeom prst="rect">
            <a:avLst/>
          </a:prstGeom>
        </p:spPr>
      </p:pic>
      <p:pic>
        <p:nvPicPr>
          <p:cNvPr id="5" name="Graphic 4" descr="Badge outline">
            <a:extLst>
              <a:ext uri="{FF2B5EF4-FFF2-40B4-BE49-F238E27FC236}">
                <a16:creationId xmlns:a16="http://schemas.microsoft.com/office/drawing/2014/main" id="{ADBA6F5E-6DEC-732A-7799-BAAB7E7E683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892499" y="3068938"/>
            <a:ext cx="845149" cy="845149"/>
          </a:xfrm>
          <a:prstGeom prst="rect">
            <a:avLst/>
          </a:prstGeom>
        </p:spPr>
      </p:pic>
      <p:pic>
        <p:nvPicPr>
          <p:cNvPr id="7" name="Graphic 6" descr="Badge 3 outline">
            <a:extLst>
              <a:ext uri="{FF2B5EF4-FFF2-40B4-BE49-F238E27FC236}">
                <a16:creationId xmlns:a16="http://schemas.microsoft.com/office/drawing/2014/main" id="{12D452DA-1199-61FA-28C6-29BC69C6EED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892499" y="4610438"/>
            <a:ext cx="845149" cy="845149"/>
          </a:xfrm>
          <a:prstGeom prst="rect">
            <a:avLst/>
          </a:prstGeom>
        </p:spPr>
      </p:pic>
      <p:pic>
        <p:nvPicPr>
          <p:cNvPr id="9" name="Graphic 8" descr="Badge 4 outline">
            <a:extLst>
              <a:ext uri="{FF2B5EF4-FFF2-40B4-BE49-F238E27FC236}">
                <a16:creationId xmlns:a16="http://schemas.microsoft.com/office/drawing/2014/main" id="{45BE70E5-6EA4-2031-342E-03AE35AC6FC7}"/>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892499" y="5633659"/>
            <a:ext cx="845149" cy="845149"/>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18"/>
          <p:cNvSpPr txBox="1">
            <a:spLocks noGrp="1"/>
          </p:cNvSpPr>
          <p:nvPr>
            <p:ph type="body" idx="1"/>
          </p:nvPr>
        </p:nvSpPr>
        <p:spPr>
          <a:xfrm>
            <a:off x="398103" y="1131303"/>
            <a:ext cx="11283823" cy="3849918"/>
          </a:xfrm>
          <a:prstGeom prst="rect">
            <a:avLst/>
          </a:prstGeom>
          <a:noFill/>
          <a:ln>
            <a:noFill/>
          </a:ln>
        </p:spPr>
        <p:txBody>
          <a:bodyPr spcFirstLastPara="1" wrap="square" lIns="91425" tIns="45700" rIns="91425" bIns="45700" anchor="t" anchorCtr="0">
            <a:noAutofit/>
          </a:bodyPr>
          <a:lstStyle/>
          <a:p>
            <a:pPr marL="571500" lvl="0" indent="-342900" algn="just" rtl="0">
              <a:lnSpc>
                <a:spcPct val="90000"/>
              </a:lnSpc>
              <a:spcBef>
                <a:spcPts val="1000"/>
              </a:spcBef>
              <a:spcAft>
                <a:spcPts val="0"/>
              </a:spcAft>
              <a:buSzPts val="2400"/>
              <a:buFont typeface="Arial"/>
              <a:buChar char="•"/>
            </a:pPr>
            <a:r>
              <a:rPr lang="en-US" dirty="0"/>
              <a:t>The population is ageing, and unlike in previous decades, this is the first time that we don’t have one generational replacement. As a result, the demographic pyramid is inverting faster and faster. </a:t>
            </a:r>
            <a:endParaRPr dirty="0"/>
          </a:p>
          <a:p>
            <a:pPr marL="571500" lvl="0" indent="-342900" algn="just" rtl="0">
              <a:lnSpc>
                <a:spcPct val="90000"/>
              </a:lnSpc>
              <a:spcBef>
                <a:spcPts val="1000"/>
              </a:spcBef>
              <a:spcAft>
                <a:spcPts val="0"/>
              </a:spcAft>
              <a:buSzPts val="2400"/>
              <a:buFont typeface="Arial"/>
              <a:buChar char="•"/>
            </a:pPr>
            <a:r>
              <a:rPr lang="en-US" dirty="0"/>
              <a:t>In 2022, there </a:t>
            </a:r>
            <a:r>
              <a:rPr lang="en-US" b="1" dirty="0"/>
              <a:t>were 771 million people aged 65 years </a:t>
            </a:r>
            <a:r>
              <a:rPr lang="en-US" dirty="0"/>
              <a:t>or over globally, 3 times more than the size in 1980 (258 million). The older population is projected to reach </a:t>
            </a:r>
            <a:r>
              <a:rPr lang="en-US" b="1" dirty="0"/>
              <a:t>994 million by 2030 and 1.6 billion by 2050</a:t>
            </a:r>
            <a:r>
              <a:rPr lang="en-US" dirty="0"/>
              <a:t>.</a:t>
            </a:r>
            <a:endParaRPr dirty="0"/>
          </a:p>
          <a:p>
            <a:pPr marL="571500" lvl="0" indent="-342900" algn="just" rtl="0">
              <a:lnSpc>
                <a:spcPct val="90000"/>
              </a:lnSpc>
              <a:spcBef>
                <a:spcPts val="1000"/>
              </a:spcBef>
              <a:spcAft>
                <a:spcPts val="0"/>
              </a:spcAft>
              <a:buSzPts val="2400"/>
              <a:buFont typeface="Arial"/>
              <a:buChar char="•"/>
            </a:pPr>
            <a:r>
              <a:rPr lang="en-US" dirty="0"/>
              <a:t>Population growth is caused in part by declining levels of mortality. Globally, life </a:t>
            </a:r>
            <a:r>
              <a:rPr lang="en-US" b="1" dirty="0"/>
              <a:t>expectancy reached 72.8 years in 2019</a:t>
            </a:r>
            <a:r>
              <a:rPr lang="en-US" dirty="0"/>
              <a:t>, an increase of almost 9 years since 1990. Further reductions in mortality are projected to result in an average longevity of around 77.2 years globally in 2050.</a:t>
            </a:r>
            <a:endParaRPr dirty="0"/>
          </a:p>
          <a:p>
            <a:pPr marL="571500" lvl="0" indent="-342900" algn="just" rtl="0">
              <a:lnSpc>
                <a:spcPct val="90000"/>
              </a:lnSpc>
              <a:spcBef>
                <a:spcPts val="1000"/>
              </a:spcBef>
              <a:spcAft>
                <a:spcPts val="0"/>
              </a:spcAft>
              <a:buSzPts val="2400"/>
              <a:buFont typeface="Arial"/>
              <a:buChar char="•"/>
            </a:pPr>
            <a:r>
              <a:rPr lang="en-US" dirty="0"/>
              <a:t>A </a:t>
            </a:r>
            <a:r>
              <a:rPr lang="en-US" b="1" i="1" dirty="0"/>
              <a:t>silver economic future</a:t>
            </a:r>
            <a:r>
              <a:rPr lang="en-US" dirty="0"/>
              <a:t>, which will require a change in the model as we currently conceive it, especially in the care model. </a:t>
            </a:r>
            <a:r>
              <a:rPr lang="en-US" b="1" dirty="0"/>
              <a:t>A person-</a:t>
            </a:r>
            <a:r>
              <a:rPr lang="en-US" b="1" dirty="0" err="1"/>
              <a:t>centred</a:t>
            </a:r>
            <a:r>
              <a:rPr lang="en-US" b="1" dirty="0"/>
              <a:t> care model adapted to a technological society. </a:t>
            </a:r>
            <a:endParaRPr b="1" dirty="0"/>
          </a:p>
        </p:txBody>
      </p:sp>
      <p:sp>
        <p:nvSpPr>
          <p:cNvPr id="171" name="Google Shape;171;p18"/>
          <p:cNvSpPr txBox="1">
            <a:spLocks noGrp="1"/>
          </p:cNvSpPr>
          <p:nvPr>
            <p:ph type="body" idx="2"/>
          </p:nvPr>
        </p:nvSpPr>
        <p:spPr>
          <a:xfrm>
            <a:off x="798381" y="406663"/>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a:t>We need act as soon as possible </a:t>
            </a:r>
            <a:endParaRPr/>
          </a:p>
        </p:txBody>
      </p:sp>
      <p:sp>
        <p:nvSpPr>
          <p:cNvPr id="172" name="Google Shape;172;p18"/>
          <p:cNvSpPr txBox="1"/>
          <p:nvPr/>
        </p:nvSpPr>
        <p:spPr>
          <a:xfrm>
            <a:off x="9745208" y="6021651"/>
            <a:ext cx="2096278"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sng" strike="noStrike" cap="none">
                <a:solidFill>
                  <a:schemeClr val="hlink"/>
                </a:solidFill>
                <a:latin typeface="Arial"/>
                <a:ea typeface="Arial"/>
                <a:cs typeface="Arial"/>
                <a:sym typeface="Arial"/>
                <a:hlinkClick r:id="rId3"/>
              </a:rPr>
              <a:t>Source: United Nations</a:t>
            </a:r>
            <a:endParaRPr sz="1400" b="0" i="0" u="none" strike="noStrike" cap="none">
              <a:solidFill>
                <a:srgbClr val="24BAA2"/>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19"/>
          <p:cNvSpPr txBox="1">
            <a:spLocks noGrp="1"/>
          </p:cNvSpPr>
          <p:nvPr>
            <p:ph type="body" idx="1"/>
          </p:nvPr>
        </p:nvSpPr>
        <p:spPr>
          <a:xfrm>
            <a:off x="0" y="1240152"/>
            <a:ext cx="5998479" cy="4377696"/>
          </a:xfrm>
          <a:prstGeom prst="rect">
            <a:avLst/>
          </a:prstGeom>
          <a:noFill/>
          <a:ln>
            <a:noFill/>
          </a:ln>
        </p:spPr>
        <p:txBody>
          <a:bodyPr spcFirstLastPara="1" wrap="square" lIns="91425" tIns="45700" rIns="91425" bIns="45700" anchor="t" anchorCtr="0">
            <a:noAutofit/>
          </a:bodyPr>
          <a:lstStyle/>
          <a:p>
            <a:pPr marL="228600" lvl="0" indent="0" rtl="0">
              <a:lnSpc>
                <a:spcPct val="90000"/>
              </a:lnSpc>
              <a:spcBef>
                <a:spcPts val="0"/>
              </a:spcBef>
              <a:spcAft>
                <a:spcPts val="0"/>
              </a:spcAft>
              <a:buClr>
                <a:schemeClr val="lt1"/>
              </a:buClr>
              <a:buSzPts val="2400"/>
              <a:buNone/>
            </a:pPr>
            <a:r>
              <a:rPr lang="en-US" dirty="0"/>
              <a:t>Within this economic future, one of the most important roles is that of Care Workers.</a:t>
            </a:r>
            <a:endParaRPr dirty="0"/>
          </a:p>
          <a:p>
            <a:pPr marL="228600" lvl="0" indent="0" rtl="0">
              <a:lnSpc>
                <a:spcPct val="90000"/>
              </a:lnSpc>
              <a:spcBef>
                <a:spcPts val="0"/>
              </a:spcBef>
              <a:spcAft>
                <a:spcPts val="0"/>
              </a:spcAft>
              <a:buClr>
                <a:schemeClr val="lt1"/>
              </a:buClr>
              <a:buSzPts val="2400"/>
              <a:buNone/>
            </a:pPr>
            <a:endParaRPr dirty="0"/>
          </a:p>
          <a:p>
            <a:pPr marL="228600" lvl="0" indent="0" rtl="0">
              <a:lnSpc>
                <a:spcPct val="90000"/>
              </a:lnSpc>
              <a:spcBef>
                <a:spcPts val="0"/>
              </a:spcBef>
              <a:spcAft>
                <a:spcPts val="0"/>
              </a:spcAft>
              <a:buClr>
                <a:schemeClr val="lt1"/>
              </a:buClr>
              <a:buSzPts val="2400"/>
              <a:buNone/>
            </a:pPr>
            <a:r>
              <a:rPr lang="en-US" dirty="0"/>
              <a:t>Indispensable in the care of people, whether dependent or not, they carry out a challenging role, </a:t>
            </a:r>
            <a:r>
              <a:rPr lang="en-US" b="1" dirty="0"/>
              <a:t>with a lot of physical and emotional effort</a:t>
            </a:r>
            <a:r>
              <a:rPr lang="en-US" dirty="0"/>
              <a:t>, </a:t>
            </a:r>
            <a:r>
              <a:rPr lang="en-US" dirty="0">
                <a:solidFill>
                  <a:schemeClr val="lt1"/>
                </a:solidFill>
              </a:rPr>
              <a:t>which is often </a:t>
            </a:r>
            <a:r>
              <a:rPr lang="en-US" u="sng" dirty="0">
                <a:solidFill>
                  <a:srgbClr val="24BAA2"/>
                </a:solidFill>
                <a:hlinkClick r:id="rId3">
                  <a:extLst>
                    <a:ext uri="{A12FA001-AC4F-418D-AE19-62706E023703}">
                      <ahyp:hlinkClr xmlns:ahyp="http://schemas.microsoft.com/office/drawing/2018/hyperlinkcolor" val="tx"/>
                    </a:ext>
                  </a:extLst>
                </a:hlinkClick>
              </a:rPr>
              <a:t>not </a:t>
            </a:r>
            <a:r>
              <a:rPr lang="en-US" u="sng" dirty="0" err="1">
                <a:solidFill>
                  <a:srgbClr val="24BAA2"/>
                </a:solidFill>
                <a:hlinkClick r:id="rId3">
                  <a:extLst>
                    <a:ext uri="{A12FA001-AC4F-418D-AE19-62706E023703}">
                      <ahyp:hlinkClr xmlns:ahyp="http://schemas.microsoft.com/office/drawing/2018/hyperlinkcolor" val="tx"/>
                    </a:ext>
                  </a:extLst>
                </a:hlinkClick>
              </a:rPr>
              <a:t>recognised</a:t>
            </a:r>
            <a:r>
              <a:rPr lang="en-US" u="sng" dirty="0">
                <a:solidFill>
                  <a:srgbClr val="24BAA2"/>
                </a:solidFill>
                <a:hlinkClick r:id="rId3">
                  <a:extLst>
                    <a:ext uri="{A12FA001-AC4F-418D-AE19-62706E023703}">
                      <ahyp:hlinkClr xmlns:ahyp="http://schemas.microsoft.com/office/drawing/2018/hyperlinkcolor" val="tx"/>
                    </a:ext>
                  </a:extLst>
                </a:hlinkClick>
              </a:rPr>
              <a:t> or financially rewarded. </a:t>
            </a:r>
            <a:endParaRPr dirty="0">
              <a:solidFill>
                <a:srgbClr val="24BAA2"/>
              </a:solidFill>
            </a:endParaRPr>
          </a:p>
          <a:p>
            <a:pPr marL="228600" lvl="0" indent="0" rtl="0">
              <a:lnSpc>
                <a:spcPct val="90000"/>
              </a:lnSpc>
              <a:spcBef>
                <a:spcPts val="0"/>
              </a:spcBef>
              <a:spcAft>
                <a:spcPts val="0"/>
              </a:spcAft>
              <a:buClr>
                <a:schemeClr val="lt1"/>
              </a:buClr>
              <a:buSzPts val="2400"/>
              <a:buNone/>
            </a:pPr>
            <a:endParaRPr dirty="0"/>
          </a:p>
          <a:p>
            <a:pPr marL="228600" lvl="0" indent="0" rtl="0">
              <a:lnSpc>
                <a:spcPct val="90000"/>
              </a:lnSpc>
              <a:spcBef>
                <a:spcPts val="0"/>
              </a:spcBef>
              <a:spcAft>
                <a:spcPts val="0"/>
              </a:spcAft>
              <a:buClr>
                <a:schemeClr val="lt1"/>
              </a:buClr>
              <a:buSzPts val="2400"/>
              <a:buNone/>
            </a:pPr>
            <a:r>
              <a:rPr lang="en-US" dirty="0" err="1">
                <a:solidFill>
                  <a:schemeClr val="lt1"/>
                </a:solidFill>
              </a:rPr>
              <a:t>Characterised</a:t>
            </a:r>
            <a:r>
              <a:rPr lang="en-US" dirty="0">
                <a:solidFill>
                  <a:schemeClr val="lt1"/>
                </a:solidFill>
              </a:rPr>
              <a:t> as an outdated sector, </a:t>
            </a:r>
            <a:r>
              <a:rPr lang="en-US" u="sng" dirty="0">
                <a:solidFill>
                  <a:srgbClr val="24BAA2"/>
                </a:solidFill>
                <a:hlinkClick r:id="rId4">
                  <a:extLst>
                    <a:ext uri="{A12FA001-AC4F-418D-AE19-62706E023703}">
                      <ahyp:hlinkClr xmlns:ahyp="http://schemas.microsoft.com/office/drawing/2018/hyperlinkcolor" val="tx"/>
                    </a:ext>
                  </a:extLst>
                </a:hlinkClick>
              </a:rPr>
              <a:t>some studies</a:t>
            </a:r>
            <a:r>
              <a:rPr lang="en-US" dirty="0">
                <a:solidFill>
                  <a:schemeClr val="lt1"/>
                </a:solidFill>
              </a:rPr>
              <a:t> </a:t>
            </a:r>
            <a:r>
              <a:rPr lang="en-US" dirty="0"/>
              <a:t>indicate that training in new technologies would improve the quality of life of Care Workers and therefore the care received by older people. </a:t>
            </a:r>
            <a:endParaRPr dirty="0"/>
          </a:p>
          <a:p>
            <a:pPr marL="228600" lvl="0" indent="0" rtl="0">
              <a:lnSpc>
                <a:spcPct val="90000"/>
              </a:lnSpc>
              <a:spcBef>
                <a:spcPts val="0"/>
              </a:spcBef>
              <a:spcAft>
                <a:spcPts val="0"/>
              </a:spcAft>
              <a:buClr>
                <a:schemeClr val="lt1"/>
              </a:buClr>
              <a:buSzPts val="2400"/>
              <a:buNone/>
            </a:pPr>
            <a:endParaRPr dirty="0"/>
          </a:p>
          <a:p>
            <a:pPr marL="228600" lvl="0" indent="0" rtl="0">
              <a:lnSpc>
                <a:spcPct val="90000"/>
              </a:lnSpc>
              <a:spcBef>
                <a:spcPts val="0"/>
              </a:spcBef>
              <a:spcAft>
                <a:spcPts val="0"/>
              </a:spcAft>
              <a:buClr>
                <a:schemeClr val="lt1"/>
              </a:buClr>
              <a:buSzPts val="2400"/>
              <a:buNone/>
            </a:pPr>
            <a:endParaRPr dirty="0"/>
          </a:p>
          <a:p>
            <a:pPr marL="228600" lvl="0" indent="0" rtl="0">
              <a:lnSpc>
                <a:spcPct val="90000"/>
              </a:lnSpc>
              <a:spcBef>
                <a:spcPts val="0"/>
              </a:spcBef>
              <a:spcAft>
                <a:spcPts val="0"/>
              </a:spcAft>
              <a:buClr>
                <a:schemeClr val="lt1"/>
              </a:buClr>
              <a:buSzPts val="2400"/>
              <a:buNone/>
            </a:pPr>
            <a:endParaRPr dirty="0"/>
          </a:p>
          <a:p>
            <a:pPr marL="228600" lvl="0" indent="-228600" rtl="0">
              <a:lnSpc>
                <a:spcPct val="90000"/>
              </a:lnSpc>
              <a:spcBef>
                <a:spcPts val="1000"/>
              </a:spcBef>
              <a:spcAft>
                <a:spcPts val="0"/>
              </a:spcAft>
              <a:buClr>
                <a:schemeClr val="lt1"/>
              </a:buClr>
              <a:buSzPts val="2400"/>
              <a:buNone/>
            </a:pPr>
            <a:endParaRPr dirty="0"/>
          </a:p>
        </p:txBody>
      </p:sp>
      <p:sp>
        <p:nvSpPr>
          <p:cNvPr id="178" name="Google Shape;178;p19"/>
          <p:cNvSpPr txBox="1"/>
          <p:nvPr/>
        </p:nvSpPr>
        <p:spPr>
          <a:xfrm>
            <a:off x="0" y="402900"/>
            <a:ext cx="543446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sz="3600" b="1" i="0" u="none" strike="noStrike" cap="none" dirty="0">
                <a:solidFill>
                  <a:srgbClr val="24BAA2"/>
                </a:solidFill>
                <a:latin typeface="Calibri"/>
                <a:ea typeface="Calibri"/>
                <a:cs typeface="Calibri"/>
                <a:sym typeface="Calibri"/>
              </a:rPr>
              <a:t>The project: Care Workers </a:t>
            </a:r>
            <a:endParaRPr dirty="0"/>
          </a:p>
        </p:txBody>
      </p:sp>
      <p:pic>
        <p:nvPicPr>
          <p:cNvPr id="179" name="Google Shape;179;p19" descr="bluaU Senior – Cuidado de mayores a domicilio"/>
          <p:cNvPicPr preferRelativeResize="0">
            <a:picLocks noGrp="1"/>
          </p:cNvPicPr>
          <p:nvPr>
            <p:ph type="pic" idx="3"/>
          </p:nvPr>
        </p:nvPicPr>
        <p:blipFill rotWithShape="1">
          <a:blip r:embed="rId5" cstate="screen">
            <a:alphaModFix/>
            <a:extLst>
              <a:ext uri="{28A0092B-C50C-407E-A947-70E740481C1C}">
                <a14:useLocalDpi xmlns:a14="http://schemas.microsoft.com/office/drawing/2010/main"/>
              </a:ext>
            </a:extLst>
          </a:blip>
          <a:srcRect/>
          <a:stretch/>
        </p:blipFill>
        <p:spPr>
          <a:xfrm>
            <a:off x="6255565" y="439730"/>
            <a:ext cx="5292968" cy="565316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21"/>
          <p:cNvSpPr txBox="1">
            <a:spLocks noGrp="1"/>
          </p:cNvSpPr>
          <p:nvPr>
            <p:ph type="body" idx="1"/>
          </p:nvPr>
        </p:nvSpPr>
        <p:spPr>
          <a:xfrm>
            <a:off x="5457826" y="1647711"/>
            <a:ext cx="5686424" cy="3138747"/>
          </a:xfrm>
          <a:prstGeom prst="rect">
            <a:avLst/>
          </a:prstGeom>
          <a:noFill/>
          <a:ln>
            <a:noFill/>
          </a:ln>
        </p:spPr>
        <p:txBody>
          <a:bodyPr spcFirstLastPara="1" wrap="square" lIns="91425" tIns="45700" rIns="91425" bIns="45700" anchor="t" anchorCtr="0">
            <a:noAutofit/>
          </a:bodyPr>
          <a:lstStyle/>
          <a:p>
            <a:pPr marL="228600" lvl="0" indent="0" algn="just" rtl="0">
              <a:lnSpc>
                <a:spcPct val="90000"/>
              </a:lnSpc>
              <a:spcBef>
                <a:spcPts val="0"/>
              </a:spcBef>
              <a:spcAft>
                <a:spcPts val="0"/>
              </a:spcAft>
              <a:buClr>
                <a:schemeClr val="lt1"/>
              </a:buClr>
              <a:buSzPts val="2400"/>
              <a:buNone/>
            </a:pPr>
            <a:r>
              <a:rPr lang="en-US" dirty="0"/>
              <a:t>There are many categories within the care sector, but regardless of whether they worked in a hospital, in a health center, in a nursing home or in an individual’s home, their efforts during Covid-19 were immeasurable. </a:t>
            </a:r>
            <a:endParaRPr dirty="0"/>
          </a:p>
          <a:p>
            <a:pPr marL="228600" lvl="0" indent="0" algn="just" rtl="0">
              <a:lnSpc>
                <a:spcPct val="90000"/>
              </a:lnSpc>
              <a:spcBef>
                <a:spcPts val="0"/>
              </a:spcBef>
              <a:spcAft>
                <a:spcPts val="0"/>
              </a:spcAft>
              <a:buClr>
                <a:schemeClr val="lt1"/>
              </a:buClr>
              <a:buSzPts val="2400"/>
              <a:buNone/>
            </a:pPr>
            <a:endParaRPr sz="1600" dirty="0"/>
          </a:p>
          <a:p>
            <a:pPr marL="228600" lvl="0" indent="0" algn="just" rtl="0">
              <a:lnSpc>
                <a:spcPct val="90000"/>
              </a:lnSpc>
              <a:spcBef>
                <a:spcPts val="0"/>
              </a:spcBef>
              <a:spcAft>
                <a:spcPts val="0"/>
              </a:spcAft>
              <a:buClr>
                <a:schemeClr val="lt1"/>
              </a:buClr>
              <a:buSzPts val="2400"/>
              <a:buNone/>
            </a:pPr>
            <a:r>
              <a:rPr lang="en-US" dirty="0"/>
              <a:t>That is why we now have an obligation to take care of them. Improving their working conditions and giving them the professional tools that they need in their daily work. </a:t>
            </a:r>
            <a:endParaRPr dirty="0"/>
          </a:p>
          <a:p>
            <a:pPr marL="228600" lvl="0" indent="0" algn="just" rtl="0">
              <a:lnSpc>
                <a:spcPct val="90000"/>
              </a:lnSpc>
              <a:spcBef>
                <a:spcPts val="0"/>
              </a:spcBef>
              <a:spcAft>
                <a:spcPts val="0"/>
              </a:spcAft>
              <a:buClr>
                <a:schemeClr val="lt1"/>
              </a:buClr>
              <a:buSzPts val="2400"/>
              <a:buNone/>
            </a:pPr>
            <a:endParaRPr sz="1600" dirty="0"/>
          </a:p>
          <a:p>
            <a:pPr marL="228600" lvl="0" indent="0" algn="ctr" rtl="0">
              <a:lnSpc>
                <a:spcPct val="90000"/>
              </a:lnSpc>
              <a:spcBef>
                <a:spcPts val="0"/>
              </a:spcBef>
              <a:spcAft>
                <a:spcPts val="0"/>
              </a:spcAft>
              <a:buClr>
                <a:schemeClr val="lt1"/>
              </a:buClr>
              <a:buSzPts val="2400"/>
              <a:buNone/>
            </a:pPr>
            <a:r>
              <a:rPr lang="en-US" b="1" dirty="0"/>
              <a:t>Perhaps, this is our small contribution!</a:t>
            </a:r>
            <a:endParaRPr dirty="0"/>
          </a:p>
          <a:p>
            <a:pPr marL="228600" lvl="0" indent="0" algn="just" rtl="0">
              <a:lnSpc>
                <a:spcPct val="90000"/>
              </a:lnSpc>
              <a:spcBef>
                <a:spcPts val="0"/>
              </a:spcBef>
              <a:spcAft>
                <a:spcPts val="0"/>
              </a:spcAft>
              <a:buClr>
                <a:schemeClr val="lt1"/>
              </a:buClr>
              <a:buSzPts val="2400"/>
              <a:buNone/>
            </a:pPr>
            <a:endParaRPr dirty="0"/>
          </a:p>
          <a:p>
            <a:pPr marL="228600" lvl="0" indent="-228600" algn="l" rtl="0">
              <a:lnSpc>
                <a:spcPct val="90000"/>
              </a:lnSpc>
              <a:spcBef>
                <a:spcPts val="1000"/>
              </a:spcBef>
              <a:spcAft>
                <a:spcPts val="0"/>
              </a:spcAft>
              <a:buClr>
                <a:schemeClr val="lt1"/>
              </a:buClr>
              <a:buSzPts val="2400"/>
              <a:buNone/>
            </a:pPr>
            <a:endParaRPr dirty="0"/>
          </a:p>
        </p:txBody>
      </p:sp>
      <p:sp>
        <p:nvSpPr>
          <p:cNvPr id="193" name="Google Shape;193;p21"/>
          <p:cNvSpPr txBox="1">
            <a:spLocks noGrp="1"/>
          </p:cNvSpPr>
          <p:nvPr>
            <p:ph type="body" idx="2"/>
          </p:nvPr>
        </p:nvSpPr>
        <p:spPr>
          <a:xfrm>
            <a:off x="4916694" y="320775"/>
            <a:ext cx="6628240" cy="649916"/>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24BAA2"/>
              </a:buClr>
              <a:buSzPts val="3600"/>
              <a:buNone/>
            </a:pPr>
            <a:r>
              <a:rPr lang="en-US" dirty="0"/>
              <a:t>An example of perseverance, strength and self-improvement.</a:t>
            </a:r>
            <a:endParaRPr dirty="0"/>
          </a:p>
        </p:txBody>
      </p:sp>
      <p:sp>
        <p:nvSpPr>
          <p:cNvPr id="196" name="Google Shape;196;p21"/>
          <p:cNvSpPr txBox="1"/>
          <p:nvPr/>
        </p:nvSpPr>
        <p:spPr>
          <a:xfrm>
            <a:off x="1152710" y="217198"/>
            <a:ext cx="2639357" cy="120032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600" b="1" i="0" u="none" strike="noStrike" cap="none" dirty="0">
                <a:solidFill>
                  <a:srgbClr val="7F3494"/>
                </a:solidFill>
                <a:latin typeface="Calibri"/>
                <a:ea typeface="Calibri"/>
                <a:cs typeface="Calibri"/>
                <a:sym typeface="Calibri"/>
              </a:rPr>
              <a:t>We Owe Them a Lot!!</a:t>
            </a:r>
            <a:endParaRPr dirty="0"/>
          </a:p>
        </p:txBody>
      </p:sp>
      <p:sp>
        <p:nvSpPr>
          <p:cNvPr id="5" name="Picture Placeholder 4">
            <a:extLst>
              <a:ext uri="{FF2B5EF4-FFF2-40B4-BE49-F238E27FC236}">
                <a16:creationId xmlns:a16="http://schemas.microsoft.com/office/drawing/2014/main" id="{856866B1-2578-E0D6-6A60-7EAB77172AFE}"/>
              </a:ext>
            </a:extLst>
          </p:cNvPr>
          <p:cNvSpPr>
            <a:spLocks noGrp="1"/>
          </p:cNvSpPr>
          <p:nvPr>
            <p:ph type="pic" idx="3"/>
          </p:nvPr>
        </p:nvSpPr>
        <p:spPr/>
      </p:sp>
      <p:pic>
        <p:nvPicPr>
          <p:cNvPr id="6" name="Online Media 5" title="International Year of Health and Care Workers">
            <a:hlinkClick r:id="" action="ppaction://media"/>
            <a:extLst>
              <a:ext uri="{FF2B5EF4-FFF2-40B4-BE49-F238E27FC236}">
                <a16:creationId xmlns:a16="http://schemas.microsoft.com/office/drawing/2014/main" id="{3D567521-CB05-C844-72CD-D5D2A03B28B2}"/>
              </a:ext>
            </a:extLst>
          </p:cNvPr>
          <p:cNvPicPr>
            <a:picLocks noRot="1" noChangeAspect="1"/>
          </p:cNvPicPr>
          <p:nvPr>
            <a:videoFile r:link="rId1"/>
          </p:nvPr>
        </p:nvPicPr>
        <p:blipFill>
          <a:blip r:embed="rId4"/>
          <a:stretch>
            <a:fillRect/>
          </a:stretch>
        </p:blipFill>
        <p:spPr>
          <a:xfrm>
            <a:off x="0" y="1743075"/>
            <a:ext cx="5248275" cy="4036900"/>
          </a:xfrm>
          <a:prstGeom prst="rect">
            <a:avLst/>
          </a:prstGeom>
        </p:spPr>
      </p:pic>
      <p:sp>
        <p:nvSpPr>
          <p:cNvPr id="8" name="TextBox 7">
            <a:extLst>
              <a:ext uri="{FF2B5EF4-FFF2-40B4-BE49-F238E27FC236}">
                <a16:creationId xmlns:a16="http://schemas.microsoft.com/office/drawing/2014/main" id="{1525F9CE-1891-1006-B4C3-2D80FB2EEB5F}"/>
              </a:ext>
            </a:extLst>
          </p:cNvPr>
          <p:cNvSpPr txBox="1"/>
          <p:nvPr/>
        </p:nvSpPr>
        <p:spPr>
          <a:xfrm>
            <a:off x="69056" y="6486913"/>
            <a:ext cx="6119812" cy="276999"/>
          </a:xfrm>
          <a:prstGeom prst="rect">
            <a:avLst/>
          </a:prstGeom>
          <a:noFill/>
        </p:spPr>
        <p:txBody>
          <a:bodyPr wrap="square">
            <a:spAutoFit/>
          </a:bodyPr>
          <a:lstStyle/>
          <a:p>
            <a:r>
              <a:rPr lang="en-US" sz="1200" dirty="0">
                <a:solidFill>
                  <a:srgbClr val="24BAA2"/>
                </a:solidFill>
                <a:hlinkClick r:id="rId5">
                  <a:extLst>
                    <a:ext uri="{A12FA001-AC4F-418D-AE19-62706E023703}">
                      <ahyp:hlinkClr xmlns:ahyp="http://schemas.microsoft.com/office/drawing/2018/hyperlinkcolor" val="tx"/>
                    </a:ext>
                  </a:extLst>
                </a:hlinkClick>
              </a:rPr>
              <a:t>International Year of Health and Care Workers - YouTube</a:t>
            </a:r>
            <a:endParaRPr lang="en-IE" sz="1200" dirty="0">
              <a:solidFill>
                <a:srgbClr val="24BAA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159</TotalTime>
  <Words>2705</Words>
  <Application>Microsoft Office PowerPoint</Application>
  <PresentationFormat>Widescreen</PresentationFormat>
  <Paragraphs>249</Paragraphs>
  <Slides>33</Slides>
  <Notes>33</Notes>
  <HiddenSlides>0</HiddenSlides>
  <MMClips>4</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33</vt:i4>
      </vt:variant>
    </vt:vector>
  </HeadingPairs>
  <TitlesOfParts>
    <vt:vector size="39" baseType="lpstr">
      <vt:lpstr>Montserrat Light</vt:lpstr>
      <vt:lpstr>Montserrat</vt:lpstr>
      <vt:lpstr>Arial</vt:lpstr>
      <vt:lpstr>Open Sans</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Paula Whyte</dc:creator>
  <cp:lastModifiedBy>Paula Whyte ( Momentum Consulting )</cp:lastModifiedBy>
  <cp:revision>4</cp:revision>
  <dcterms:modified xsi:type="dcterms:W3CDTF">2023-01-17T15:40:12Z</dcterms:modified>
</cp:coreProperties>
</file>